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rts/chart5.xml" ContentType="application/vnd.openxmlformats-officedocument.drawingml.chart+xml"/>
  <Override PartName="/ppt/notesSlides/notesSlide79.xml" ContentType="application/vnd.openxmlformats-officedocument.presentationml.notesSlide+xml"/>
  <Override PartName="/ppt/charts/chart6.xml" ContentType="application/vnd.openxmlformats-officedocument.drawingml.chart+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rts/chart7.xml" ContentType="application/vnd.openxmlformats-officedocument.drawingml.chart+xml"/>
  <Override PartName="/ppt/notesSlides/notesSlide82.xml" ContentType="application/vnd.openxmlformats-officedocument.presentationml.notesSlide+xml"/>
  <Override PartName="/ppt/charts/chart8.xml" ContentType="application/vnd.openxmlformats-officedocument.drawingml.chart+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6"/>
  </p:notesMasterIdLst>
  <p:sldIdLst>
    <p:sldId id="258" r:id="rId2"/>
    <p:sldId id="364" r:id="rId3"/>
    <p:sldId id="368" r:id="rId4"/>
    <p:sldId id="363" r:id="rId5"/>
    <p:sldId id="365" r:id="rId6"/>
    <p:sldId id="367" r:id="rId7"/>
    <p:sldId id="369" r:id="rId8"/>
    <p:sldId id="357" r:id="rId9"/>
    <p:sldId id="533" r:id="rId10"/>
    <p:sldId id="338" r:id="rId11"/>
    <p:sldId id="339" r:id="rId12"/>
    <p:sldId id="340" r:id="rId13"/>
    <p:sldId id="341" r:id="rId14"/>
    <p:sldId id="342" r:id="rId15"/>
    <p:sldId id="532" r:id="rId16"/>
    <p:sldId id="371" r:id="rId17"/>
    <p:sldId id="374" r:id="rId18"/>
    <p:sldId id="373" r:id="rId19"/>
    <p:sldId id="372" r:id="rId20"/>
    <p:sldId id="558" r:id="rId21"/>
    <p:sldId id="379" r:id="rId22"/>
    <p:sldId id="377" r:id="rId23"/>
    <p:sldId id="378" r:id="rId24"/>
    <p:sldId id="380" r:id="rId25"/>
    <p:sldId id="375" r:id="rId26"/>
    <p:sldId id="381" r:id="rId27"/>
    <p:sldId id="382" r:id="rId28"/>
    <p:sldId id="383" r:id="rId29"/>
    <p:sldId id="384" r:id="rId30"/>
    <p:sldId id="401" r:id="rId31"/>
    <p:sldId id="534" r:id="rId32"/>
    <p:sldId id="387" r:id="rId33"/>
    <p:sldId id="389" r:id="rId34"/>
    <p:sldId id="390" r:id="rId35"/>
    <p:sldId id="568" r:id="rId36"/>
    <p:sldId id="403" r:id="rId37"/>
    <p:sldId id="570" r:id="rId38"/>
    <p:sldId id="569" r:id="rId39"/>
    <p:sldId id="560" r:id="rId40"/>
    <p:sldId id="358" r:id="rId41"/>
    <p:sldId id="535" r:id="rId42"/>
    <p:sldId id="360" r:id="rId43"/>
    <p:sldId id="361" r:id="rId44"/>
    <p:sldId id="536" r:id="rId45"/>
    <p:sldId id="537" r:id="rId46"/>
    <p:sldId id="561" r:id="rId47"/>
    <p:sldId id="539" r:id="rId48"/>
    <p:sldId id="540" r:id="rId49"/>
    <p:sldId id="541" r:id="rId50"/>
    <p:sldId id="542" r:id="rId51"/>
    <p:sldId id="412" r:id="rId52"/>
    <p:sldId id="413" r:id="rId53"/>
    <p:sldId id="415" r:id="rId54"/>
    <p:sldId id="414" r:id="rId55"/>
    <p:sldId id="543" r:id="rId56"/>
    <p:sldId id="544" r:id="rId57"/>
    <p:sldId id="416" r:id="rId58"/>
    <p:sldId id="545" r:id="rId59"/>
    <p:sldId id="546" r:id="rId60"/>
    <p:sldId id="547" r:id="rId61"/>
    <p:sldId id="548" r:id="rId62"/>
    <p:sldId id="549" r:id="rId63"/>
    <p:sldId id="550" r:id="rId64"/>
    <p:sldId id="551" r:id="rId65"/>
    <p:sldId id="552" r:id="rId66"/>
    <p:sldId id="553" r:id="rId67"/>
    <p:sldId id="554" r:id="rId68"/>
    <p:sldId id="555" r:id="rId69"/>
    <p:sldId id="556" r:id="rId70"/>
    <p:sldId id="562" r:id="rId71"/>
    <p:sldId id="563" r:id="rId72"/>
    <p:sldId id="276" r:id="rId73"/>
    <p:sldId id="277" r:id="rId74"/>
    <p:sldId id="278" r:id="rId75"/>
    <p:sldId id="279" r:id="rId76"/>
    <p:sldId id="280" r:id="rId77"/>
    <p:sldId id="281" r:id="rId78"/>
    <p:sldId id="282" r:id="rId79"/>
    <p:sldId id="283" r:id="rId80"/>
    <p:sldId id="284" r:id="rId81"/>
    <p:sldId id="285" r:id="rId82"/>
    <p:sldId id="287" r:id="rId83"/>
    <p:sldId id="288" r:id="rId84"/>
    <p:sldId id="294" r:id="rId85"/>
    <p:sldId id="295" r:id="rId86"/>
    <p:sldId id="296" r:id="rId87"/>
    <p:sldId id="297" r:id="rId88"/>
    <p:sldId id="298" r:id="rId89"/>
    <p:sldId id="299" r:id="rId90"/>
    <p:sldId id="300" r:id="rId91"/>
    <p:sldId id="301" r:id="rId92"/>
    <p:sldId id="302" r:id="rId93"/>
    <p:sldId id="303" r:id="rId94"/>
    <p:sldId id="304" r:id="rId95"/>
    <p:sldId id="305" r:id="rId96"/>
    <p:sldId id="306" r:id="rId97"/>
    <p:sldId id="307" r:id="rId98"/>
    <p:sldId id="308" r:id="rId99"/>
    <p:sldId id="309" r:id="rId100"/>
    <p:sldId id="310" r:id="rId101"/>
    <p:sldId id="311" r:id="rId102"/>
    <p:sldId id="312" r:id="rId103"/>
    <p:sldId id="313" r:id="rId104"/>
    <p:sldId id="391" r:id="rId105"/>
    <p:sldId id="393" r:id="rId106"/>
    <p:sldId id="394" r:id="rId107"/>
    <p:sldId id="318" r:id="rId108"/>
    <p:sldId id="319" r:id="rId109"/>
    <p:sldId id="320" r:id="rId110"/>
    <p:sldId id="321" r:id="rId111"/>
    <p:sldId id="322" r:id="rId112"/>
    <p:sldId id="395" r:id="rId113"/>
    <p:sldId id="396" r:id="rId114"/>
    <p:sldId id="397" r:id="rId115"/>
    <p:sldId id="398" r:id="rId116"/>
    <p:sldId id="399" r:id="rId117"/>
    <p:sldId id="328" r:id="rId118"/>
    <p:sldId id="329" r:id="rId119"/>
    <p:sldId id="330" r:id="rId120"/>
    <p:sldId id="432" r:id="rId121"/>
    <p:sldId id="565" r:id="rId122"/>
    <p:sldId id="406" r:id="rId123"/>
    <p:sldId id="407" r:id="rId124"/>
    <p:sldId id="408" r:id="rId125"/>
    <p:sldId id="409" r:id="rId126"/>
    <p:sldId id="418" r:id="rId127"/>
    <p:sldId id="419" r:id="rId128"/>
    <p:sldId id="417" r:id="rId129"/>
    <p:sldId id="420" r:id="rId130"/>
    <p:sldId id="410" r:id="rId131"/>
    <p:sldId id="421" r:id="rId132"/>
    <p:sldId id="422" r:id="rId133"/>
    <p:sldId id="423" r:id="rId134"/>
    <p:sldId id="411" r:id="rId135"/>
    <p:sldId id="430" r:id="rId136"/>
    <p:sldId id="428" r:id="rId137"/>
    <p:sldId id="429" r:id="rId138"/>
    <p:sldId id="424" r:id="rId139"/>
    <p:sldId id="425" r:id="rId140"/>
    <p:sldId id="529" r:id="rId141"/>
    <p:sldId id="566" r:id="rId142"/>
    <p:sldId id="436" r:id="rId143"/>
    <p:sldId id="437" r:id="rId144"/>
    <p:sldId id="441" r:id="rId145"/>
    <p:sldId id="438" r:id="rId146"/>
    <p:sldId id="442" r:id="rId147"/>
    <p:sldId id="443" r:id="rId148"/>
    <p:sldId id="444" r:id="rId149"/>
    <p:sldId id="439" r:id="rId150"/>
    <p:sldId id="445" r:id="rId151"/>
    <p:sldId id="446" r:id="rId152"/>
    <p:sldId id="447" r:id="rId153"/>
    <p:sldId id="448" r:id="rId154"/>
    <p:sldId id="440" r:id="rId155"/>
    <p:sldId id="449" r:id="rId156"/>
    <p:sldId id="450" r:id="rId157"/>
    <p:sldId id="451" r:id="rId158"/>
    <p:sldId id="452" r:id="rId159"/>
    <p:sldId id="453" r:id="rId160"/>
    <p:sldId id="455" r:id="rId161"/>
    <p:sldId id="457" r:id="rId162"/>
    <p:sldId id="458" r:id="rId163"/>
    <p:sldId id="459" r:id="rId164"/>
    <p:sldId id="460" r:id="rId165"/>
    <p:sldId id="567" r:id="rId166"/>
    <p:sldId id="426" r:id="rId167"/>
    <p:sldId id="462" r:id="rId168"/>
    <p:sldId id="463" r:id="rId169"/>
    <p:sldId id="464" r:id="rId170"/>
    <p:sldId id="465" r:id="rId171"/>
    <p:sldId id="466" r:id="rId172"/>
    <p:sldId id="467" r:id="rId173"/>
    <p:sldId id="571" r:id="rId174"/>
    <p:sldId id="528" r:id="rId17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1pPr>
    <a:lvl2pPr marL="0" marR="0" indent="2286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2pPr>
    <a:lvl3pPr marL="0" marR="0" indent="4572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3pPr>
    <a:lvl4pPr marL="0" marR="0" indent="6858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4pPr>
    <a:lvl5pPr marL="0" marR="0" indent="9144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5pPr>
    <a:lvl6pPr marL="0" marR="0" indent="11430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6pPr>
    <a:lvl7pPr marL="0" marR="0" indent="13716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7pPr>
    <a:lvl8pPr marL="0" marR="0" indent="16002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8pPr>
    <a:lvl9pPr marL="0" marR="0" indent="18288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9pPr>
  </p:defaultTextStyle>
  <p:extLst>
    <p:ext uri="{521415D9-36F7-43E2-AB2F-B90AF26B5E84}">
      <p14:sectionLst xmlns:p14="http://schemas.microsoft.com/office/powerpoint/2010/main">
        <p14:section name="Default Section" id="{29C1C54F-9909-924F-B6AB-9CB4888A1F4F}">
          <p14:sldIdLst>
            <p14:sldId id="258"/>
            <p14:sldId id="364"/>
            <p14:sldId id="368"/>
            <p14:sldId id="363"/>
            <p14:sldId id="365"/>
            <p14:sldId id="367"/>
            <p14:sldId id="369"/>
            <p14:sldId id="357"/>
            <p14:sldId id="533"/>
            <p14:sldId id="338"/>
            <p14:sldId id="339"/>
            <p14:sldId id="340"/>
            <p14:sldId id="341"/>
            <p14:sldId id="342"/>
            <p14:sldId id="532"/>
            <p14:sldId id="371"/>
            <p14:sldId id="374"/>
            <p14:sldId id="373"/>
            <p14:sldId id="372"/>
            <p14:sldId id="558"/>
            <p14:sldId id="379"/>
            <p14:sldId id="377"/>
            <p14:sldId id="378"/>
            <p14:sldId id="380"/>
            <p14:sldId id="375"/>
            <p14:sldId id="381"/>
            <p14:sldId id="382"/>
            <p14:sldId id="383"/>
            <p14:sldId id="384"/>
            <p14:sldId id="401"/>
            <p14:sldId id="534"/>
            <p14:sldId id="387"/>
            <p14:sldId id="389"/>
            <p14:sldId id="390"/>
            <p14:sldId id="568"/>
            <p14:sldId id="403"/>
            <p14:sldId id="570"/>
            <p14:sldId id="569"/>
            <p14:sldId id="560"/>
            <p14:sldId id="358"/>
            <p14:sldId id="535"/>
            <p14:sldId id="360"/>
            <p14:sldId id="361"/>
            <p14:sldId id="536"/>
            <p14:sldId id="537"/>
            <p14:sldId id="561"/>
            <p14:sldId id="539"/>
            <p14:sldId id="540"/>
            <p14:sldId id="541"/>
            <p14:sldId id="542"/>
            <p14:sldId id="412"/>
            <p14:sldId id="413"/>
            <p14:sldId id="415"/>
            <p14:sldId id="414"/>
            <p14:sldId id="543"/>
            <p14:sldId id="544"/>
            <p14:sldId id="416"/>
            <p14:sldId id="545"/>
            <p14:sldId id="546"/>
            <p14:sldId id="547"/>
            <p14:sldId id="548"/>
            <p14:sldId id="549"/>
            <p14:sldId id="550"/>
            <p14:sldId id="551"/>
            <p14:sldId id="552"/>
            <p14:sldId id="553"/>
            <p14:sldId id="554"/>
            <p14:sldId id="555"/>
            <p14:sldId id="556"/>
            <p14:sldId id="562"/>
            <p14:sldId id="563"/>
            <p14:sldId id="276"/>
            <p14:sldId id="277"/>
            <p14:sldId id="278"/>
            <p14:sldId id="279"/>
            <p14:sldId id="280"/>
            <p14:sldId id="281"/>
            <p14:sldId id="282"/>
            <p14:sldId id="283"/>
            <p14:sldId id="284"/>
            <p14:sldId id="285"/>
            <p14:sldId id="287"/>
            <p14:sldId id="288"/>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91"/>
            <p14:sldId id="393"/>
            <p14:sldId id="394"/>
            <p14:sldId id="318"/>
            <p14:sldId id="319"/>
            <p14:sldId id="320"/>
            <p14:sldId id="321"/>
            <p14:sldId id="322"/>
            <p14:sldId id="395"/>
            <p14:sldId id="396"/>
            <p14:sldId id="397"/>
            <p14:sldId id="398"/>
            <p14:sldId id="399"/>
            <p14:sldId id="328"/>
            <p14:sldId id="329"/>
            <p14:sldId id="330"/>
            <p14:sldId id="432"/>
            <p14:sldId id="565"/>
            <p14:sldId id="406"/>
            <p14:sldId id="407"/>
            <p14:sldId id="408"/>
            <p14:sldId id="409"/>
            <p14:sldId id="418"/>
            <p14:sldId id="419"/>
            <p14:sldId id="417"/>
            <p14:sldId id="420"/>
            <p14:sldId id="410"/>
            <p14:sldId id="421"/>
            <p14:sldId id="422"/>
            <p14:sldId id="423"/>
            <p14:sldId id="411"/>
            <p14:sldId id="430"/>
            <p14:sldId id="428"/>
            <p14:sldId id="429"/>
            <p14:sldId id="424"/>
            <p14:sldId id="425"/>
            <p14:sldId id="529"/>
            <p14:sldId id="566"/>
            <p14:sldId id="436"/>
            <p14:sldId id="437"/>
            <p14:sldId id="441"/>
            <p14:sldId id="438"/>
            <p14:sldId id="442"/>
            <p14:sldId id="443"/>
            <p14:sldId id="444"/>
            <p14:sldId id="439"/>
            <p14:sldId id="445"/>
            <p14:sldId id="446"/>
            <p14:sldId id="447"/>
            <p14:sldId id="448"/>
            <p14:sldId id="440"/>
            <p14:sldId id="449"/>
            <p14:sldId id="450"/>
            <p14:sldId id="451"/>
            <p14:sldId id="452"/>
            <p14:sldId id="453"/>
            <p14:sldId id="455"/>
            <p14:sldId id="457"/>
            <p14:sldId id="458"/>
            <p14:sldId id="459"/>
            <p14:sldId id="460"/>
            <p14:sldId id="567"/>
            <p14:sldId id="426"/>
            <p14:sldId id="462"/>
            <p14:sldId id="463"/>
            <p14:sldId id="464"/>
            <p14:sldId id="465"/>
            <p14:sldId id="466"/>
            <p14:sldId id="467"/>
            <p14:sldId id="571"/>
            <p14:sldId id="528"/>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1CC"/>
    <a:srgbClr val="F8B62D"/>
    <a:srgbClr val="00AE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a:tcStyle>
        <a:tcBdr/>
        <a:fill>
          <a:solidFill>
            <a:srgbClr val="FCE9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91"/>
    <p:restoredTop sz="97020"/>
  </p:normalViewPr>
  <p:slideViewPr>
    <p:cSldViewPr snapToGrid="0" snapToObjects="1">
      <p:cViewPr varScale="1">
        <p:scale>
          <a:sx n="51" d="100"/>
          <a:sy n="51" d="100"/>
        </p:scale>
        <p:origin x="272" y="344"/>
      </p:cViewPr>
      <p:guideLst>
        <p:guide orient="horz" pos="4320"/>
        <p:guide pos="7680"/>
      </p:guideLst>
    </p:cSldViewPr>
  </p:slideViewPr>
  <p:notesTextViewPr>
    <p:cViewPr>
      <p:scale>
        <a:sx n="245" d="100"/>
        <a:sy n="245" d="100"/>
      </p:scale>
      <p:origin x="0" y="0"/>
    </p:cViewPr>
  </p:notesTextViewPr>
  <p:notesViewPr>
    <p:cSldViewPr snapToGrid="0" snapToObjects="1">
      <p:cViewPr varScale="1">
        <p:scale>
          <a:sx n="120" d="100"/>
          <a:sy n="120" d="100"/>
        </p:scale>
        <p:origin x="389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presProps" Target="pres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image" Target="../media/image89.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4521499999999999E-2"/>
          <c:y val="7.8719600000000001E-2"/>
          <c:w val="0.877884"/>
          <c:h val="0.79496599999999995"/>
        </c:manualLayout>
      </c:layout>
      <c:scatterChart>
        <c:scatterStyle val="lineMarker"/>
        <c:varyColors val="0"/>
        <c:ser>
          <c:idx val="0"/>
          <c:order val="0"/>
          <c:tx>
            <c:strRef>
              <c:f>Sheet1!$B$1</c:f>
              <c:strCache>
                <c:ptCount val="1"/>
                <c:pt idx="0">
                  <c:v>Real QC test loss</c:v>
                </c:pt>
              </c:strCache>
            </c:strRef>
          </c:tx>
          <c:spPr>
            <a:ln w="38100" cap="flat">
              <a:noFill/>
              <a:prstDash val="solid"/>
              <a:miter lim="400000"/>
            </a:ln>
            <a:effectLst/>
          </c:spPr>
          <c:marker>
            <c:symbol val="circle"/>
            <c:size val="9"/>
            <c:spPr>
              <a:solidFill>
                <a:srgbClr val="A31F34"/>
              </a:solidFill>
              <a:ln w="12700" cap="flat">
                <a:solidFill>
                  <a:srgbClr val="A31F34"/>
                </a:solidFill>
                <a:prstDash val="solid"/>
                <a:miter lim="400000"/>
              </a:ln>
              <a:effectLst/>
            </c:spPr>
          </c:marker>
          <c:xVal>
            <c:numRef>
              <c:f>Sheet1!$B$2:$B$81</c:f>
              <c:numCache>
                <c:formatCode>General</c:formatCode>
                <c:ptCount val="71"/>
                <c:pt idx="0">
                  <c:v>1.177997</c:v>
                </c:pt>
                <c:pt idx="1">
                  <c:v>1.185856</c:v>
                </c:pt>
                <c:pt idx="2">
                  <c:v>1.1926060000000001</c:v>
                </c:pt>
                <c:pt idx="3">
                  <c:v>1.1972910000000001</c:v>
                </c:pt>
                <c:pt idx="4">
                  <c:v>1.1982969999999999</c:v>
                </c:pt>
                <c:pt idx="5">
                  <c:v>1.2000820000000001</c:v>
                </c:pt>
                <c:pt idx="6">
                  <c:v>1.2002619999999999</c:v>
                </c:pt>
                <c:pt idx="7">
                  <c:v>1.2003219999999999</c:v>
                </c:pt>
                <c:pt idx="8">
                  <c:v>1.2016180000000001</c:v>
                </c:pt>
                <c:pt idx="9">
                  <c:v>1.2028989999999999</c:v>
                </c:pt>
                <c:pt idx="10">
                  <c:v>1.2030650000000001</c:v>
                </c:pt>
                <c:pt idx="11">
                  <c:v>1.203908</c:v>
                </c:pt>
                <c:pt idx="12">
                  <c:v>1.204145</c:v>
                </c:pt>
                <c:pt idx="13">
                  <c:v>1.204869</c:v>
                </c:pt>
                <c:pt idx="14">
                  <c:v>1.2066170000000001</c:v>
                </c:pt>
                <c:pt idx="15">
                  <c:v>1.2079930000000001</c:v>
                </c:pt>
                <c:pt idx="16">
                  <c:v>1.2083999999999999</c:v>
                </c:pt>
                <c:pt idx="17">
                  <c:v>1.208464</c:v>
                </c:pt>
                <c:pt idx="18">
                  <c:v>1.2093229999999999</c:v>
                </c:pt>
                <c:pt idx="19">
                  <c:v>1.210456</c:v>
                </c:pt>
                <c:pt idx="20">
                  <c:v>1.210887</c:v>
                </c:pt>
                <c:pt idx="21">
                  <c:v>1.21346</c:v>
                </c:pt>
                <c:pt idx="22">
                  <c:v>1.215066</c:v>
                </c:pt>
                <c:pt idx="23">
                  <c:v>1.2154780000000001</c:v>
                </c:pt>
                <c:pt idx="24">
                  <c:v>1.216256</c:v>
                </c:pt>
                <c:pt idx="25">
                  <c:v>1.2167840000000001</c:v>
                </c:pt>
                <c:pt idx="26">
                  <c:v>1.220245</c:v>
                </c:pt>
                <c:pt idx="27">
                  <c:v>1.221152</c:v>
                </c:pt>
                <c:pt idx="28">
                  <c:v>1.2245919999999999</c:v>
                </c:pt>
                <c:pt idx="29">
                  <c:v>1.2247509999999999</c:v>
                </c:pt>
                <c:pt idx="30">
                  <c:v>1.2247710000000001</c:v>
                </c:pt>
                <c:pt idx="31">
                  <c:v>1.2252449999999999</c:v>
                </c:pt>
                <c:pt idx="32">
                  <c:v>1.2277670000000001</c:v>
                </c:pt>
                <c:pt idx="33">
                  <c:v>1.227786</c:v>
                </c:pt>
                <c:pt idx="34">
                  <c:v>1.2356819999999999</c:v>
                </c:pt>
                <c:pt idx="35">
                  <c:v>1.2378439999999999</c:v>
                </c:pt>
                <c:pt idx="36">
                  <c:v>1.23983</c:v>
                </c:pt>
                <c:pt idx="37">
                  <c:v>1.23987</c:v>
                </c:pt>
                <c:pt idx="38">
                  <c:v>1.240167</c:v>
                </c:pt>
                <c:pt idx="39">
                  <c:v>1.2401709999999999</c:v>
                </c:pt>
                <c:pt idx="40">
                  <c:v>1.2401899999999999</c:v>
                </c:pt>
                <c:pt idx="41">
                  <c:v>1.2403200000000001</c:v>
                </c:pt>
                <c:pt idx="42">
                  <c:v>1.2403310000000001</c:v>
                </c:pt>
                <c:pt idx="43">
                  <c:v>1.2405189999999999</c:v>
                </c:pt>
                <c:pt idx="44">
                  <c:v>1.240675</c:v>
                </c:pt>
                <c:pt idx="45">
                  <c:v>1.240675</c:v>
                </c:pt>
                <c:pt idx="46">
                  <c:v>1.2409829999999999</c:v>
                </c:pt>
                <c:pt idx="47">
                  <c:v>1.2409829999999999</c:v>
                </c:pt>
                <c:pt idx="48">
                  <c:v>1.2415149999999999</c:v>
                </c:pt>
                <c:pt idx="49">
                  <c:v>1.2418940000000001</c:v>
                </c:pt>
                <c:pt idx="50">
                  <c:v>1.243247</c:v>
                </c:pt>
                <c:pt idx="51">
                  <c:v>1.244394</c:v>
                </c:pt>
                <c:pt idx="52">
                  <c:v>1.246499</c:v>
                </c:pt>
                <c:pt idx="53">
                  <c:v>1.2465200000000001</c:v>
                </c:pt>
                <c:pt idx="54">
                  <c:v>1.247133</c:v>
                </c:pt>
                <c:pt idx="55">
                  <c:v>1.2492890000000001</c:v>
                </c:pt>
                <c:pt idx="56">
                  <c:v>1.249549</c:v>
                </c:pt>
                <c:pt idx="57">
                  <c:v>1.250715</c:v>
                </c:pt>
                <c:pt idx="58">
                  <c:v>1.250715</c:v>
                </c:pt>
                <c:pt idx="59">
                  <c:v>1.2508250000000001</c:v>
                </c:pt>
                <c:pt idx="60">
                  <c:v>1.2511140000000001</c:v>
                </c:pt>
                <c:pt idx="61">
                  <c:v>1.2514730000000001</c:v>
                </c:pt>
                <c:pt idx="62">
                  <c:v>1.2520370000000001</c:v>
                </c:pt>
                <c:pt idx="63">
                  <c:v>1.2522059999999999</c:v>
                </c:pt>
                <c:pt idx="64">
                  <c:v>1.25221</c:v>
                </c:pt>
                <c:pt idx="65">
                  <c:v>1.2535430000000001</c:v>
                </c:pt>
                <c:pt idx="66">
                  <c:v>1.2539450000000001</c:v>
                </c:pt>
                <c:pt idx="67">
                  <c:v>1.2542359999999999</c:v>
                </c:pt>
                <c:pt idx="68">
                  <c:v>1.2563009999999999</c:v>
                </c:pt>
                <c:pt idx="69">
                  <c:v>1.257255</c:v>
                </c:pt>
                <c:pt idx="70">
                  <c:v>1.2585219999999999</c:v>
                </c:pt>
              </c:numCache>
            </c:numRef>
          </c:xVal>
          <c:yVal>
            <c:numRef>
              <c:f>Sheet1!$C$2:$C$81</c:f>
              <c:numCache>
                <c:formatCode>General</c:formatCode>
                <c:ptCount val="71"/>
                <c:pt idx="0">
                  <c:v>0.96918800000000005</c:v>
                </c:pt>
                <c:pt idx="1">
                  <c:v>0.98724199999999995</c:v>
                </c:pt>
                <c:pt idx="2">
                  <c:v>1.0520480000000001</c:v>
                </c:pt>
                <c:pt idx="3">
                  <c:v>1.105534</c:v>
                </c:pt>
                <c:pt idx="4">
                  <c:v>1.089731</c:v>
                </c:pt>
                <c:pt idx="5">
                  <c:v>1.1448830000000001</c:v>
                </c:pt>
                <c:pt idx="6">
                  <c:v>1.0715170000000001</c:v>
                </c:pt>
                <c:pt idx="7">
                  <c:v>1.102141</c:v>
                </c:pt>
                <c:pt idx="8">
                  <c:v>1.147038</c:v>
                </c:pt>
                <c:pt idx="9">
                  <c:v>1.1676709999999999</c:v>
                </c:pt>
                <c:pt idx="10">
                  <c:v>1.141472</c:v>
                </c:pt>
                <c:pt idx="11">
                  <c:v>1.1931579999999999</c:v>
                </c:pt>
                <c:pt idx="12">
                  <c:v>1.168218</c:v>
                </c:pt>
                <c:pt idx="13">
                  <c:v>1.195354</c:v>
                </c:pt>
                <c:pt idx="14">
                  <c:v>1.1414280000000001</c:v>
                </c:pt>
                <c:pt idx="15">
                  <c:v>1.1414599999999999</c:v>
                </c:pt>
                <c:pt idx="16">
                  <c:v>1.065917</c:v>
                </c:pt>
                <c:pt idx="17">
                  <c:v>1.137203</c:v>
                </c:pt>
                <c:pt idx="18">
                  <c:v>1.16124</c:v>
                </c:pt>
                <c:pt idx="19">
                  <c:v>1.1414679999999999</c:v>
                </c:pt>
                <c:pt idx="20">
                  <c:v>1.141467</c:v>
                </c:pt>
                <c:pt idx="21">
                  <c:v>1.174685</c:v>
                </c:pt>
                <c:pt idx="22">
                  <c:v>1.1775519999999999</c:v>
                </c:pt>
                <c:pt idx="23">
                  <c:v>1.157707</c:v>
                </c:pt>
                <c:pt idx="24">
                  <c:v>1.0280339999999999</c:v>
                </c:pt>
                <c:pt idx="25">
                  <c:v>1.103367</c:v>
                </c:pt>
                <c:pt idx="26">
                  <c:v>1.1170899999999999</c:v>
                </c:pt>
                <c:pt idx="27">
                  <c:v>1.014181</c:v>
                </c:pt>
                <c:pt idx="28">
                  <c:v>1.0681</c:v>
                </c:pt>
                <c:pt idx="29">
                  <c:v>1.1414979999999999</c:v>
                </c:pt>
                <c:pt idx="30">
                  <c:v>1.0682020000000001</c:v>
                </c:pt>
                <c:pt idx="31">
                  <c:v>1.1657919999999999</c:v>
                </c:pt>
                <c:pt idx="32">
                  <c:v>1.1814210000000001</c:v>
                </c:pt>
                <c:pt idx="33">
                  <c:v>1.0788549999999999</c:v>
                </c:pt>
                <c:pt idx="34">
                  <c:v>1.2285250000000001</c:v>
                </c:pt>
                <c:pt idx="35">
                  <c:v>1.108948</c:v>
                </c:pt>
                <c:pt idx="36">
                  <c:v>1.2335210000000001</c:v>
                </c:pt>
                <c:pt idx="37">
                  <c:v>1.2356849999999999</c:v>
                </c:pt>
                <c:pt idx="38">
                  <c:v>1.2394590000000001</c:v>
                </c:pt>
                <c:pt idx="39">
                  <c:v>1.2394860000000001</c:v>
                </c:pt>
                <c:pt idx="40">
                  <c:v>1.2394579999999999</c:v>
                </c:pt>
                <c:pt idx="41">
                  <c:v>1.1878379999999999</c:v>
                </c:pt>
                <c:pt idx="42">
                  <c:v>1.221338</c:v>
                </c:pt>
                <c:pt idx="43">
                  <c:v>1.0977939999999999</c:v>
                </c:pt>
                <c:pt idx="44">
                  <c:v>1.228637</c:v>
                </c:pt>
                <c:pt idx="45">
                  <c:v>1.228637</c:v>
                </c:pt>
                <c:pt idx="46">
                  <c:v>1.2355309999999999</c:v>
                </c:pt>
                <c:pt idx="47">
                  <c:v>1.2355309999999999</c:v>
                </c:pt>
                <c:pt idx="48">
                  <c:v>1.2342820000000001</c:v>
                </c:pt>
                <c:pt idx="49">
                  <c:v>1.136671</c:v>
                </c:pt>
                <c:pt idx="50">
                  <c:v>1.232723</c:v>
                </c:pt>
                <c:pt idx="51">
                  <c:v>1.203201</c:v>
                </c:pt>
                <c:pt idx="52">
                  <c:v>1.235633</c:v>
                </c:pt>
                <c:pt idx="53">
                  <c:v>1.235614</c:v>
                </c:pt>
                <c:pt idx="54">
                  <c:v>1.235663</c:v>
                </c:pt>
                <c:pt idx="55">
                  <c:v>1.2413209999999999</c:v>
                </c:pt>
                <c:pt idx="56">
                  <c:v>1.248218</c:v>
                </c:pt>
                <c:pt idx="57">
                  <c:v>1.2398070000000001</c:v>
                </c:pt>
                <c:pt idx="58">
                  <c:v>1.2398070000000001</c:v>
                </c:pt>
                <c:pt idx="59">
                  <c:v>1.172709</c:v>
                </c:pt>
                <c:pt idx="60">
                  <c:v>1.2482219999999999</c:v>
                </c:pt>
                <c:pt idx="61">
                  <c:v>1.248221</c:v>
                </c:pt>
                <c:pt idx="62">
                  <c:v>1.2482219999999999</c:v>
                </c:pt>
                <c:pt idx="63">
                  <c:v>1.248219</c:v>
                </c:pt>
                <c:pt idx="64">
                  <c:v>1.248218</c:v>
                </c:pt>
                <c:pt idx="65">
                  <c:v>1.2208019999999999</c:v>
                </c:pt>
                <c:pt idx="66">
                  <c:v>1.2482219999999999</c:v>
                </c:pt>
                <c:pt idx="67">
                  <c:v>1.221344</c:v>
                </c:pt>
                <c:pt idx="68">
                  <c:v>1.243034</c:v>
                </c:pt>
                <c:pt idx="69">
                  <c:v>1.2482249999999999</c:v>
                </c:pt>
                <c:pt idx="70">
                  <c:v>1.2432080000000001</c:v>
                </c:pt>
              </c:numCache>
            </c:numRef>
          </c:yVal>
          <c:smooth val="0"/>
          <c:extLst>
            <c:ext xmlns:c16="http://schemas.microsoft.com/office/drawing/2014/chart" uri="{C3380CC4-5D6E-409C-BE32-E72D297353CC}">
              <c16:uniqueId val="{00000000-0F45-CB49-9583-A756FEC8446B}"/>
            </c:ext>
          </c:extLst>
        </c:ser>
        <c:dLbls>
          <c:showLegendKey val="0"/>
          <c:showVal val="0"/>
          <c:showCatName val="0"/>
          <c:showSerName val="0"/>
          <c:showPercent val="0"/>
          <c:showBubbleSize val="0"/>
        </c:dLbls>
        <c:axId val="2094734552"/>
        <c:axId val="2094734553"/>
      </c:scatterChart>
      <c:valAx>
        <c:axId val="2094734552"/>
        <c:scaling>
          <c:orientation val="minMax"/>
          <c:max val="1.28"/>
          <c:min val="1.18"/>
        </c:scaling>
        <c:delete val="0"/>
        <c:axPos val="b"/>
        <c:numFmt formatCode="#,##0.00" sourceLinked="0"/>
        <c:majorTickMark val="none"/>
        <c:minorTickMark val="none"/>
        <c:tickLblPos val="nextTo"/>
        <c:spPr>
          <a:ln w="12700" cap="flat">
            <a:solidFill>
              <a:srgbClr val="000000"/>
            </a:solidFill>
            <a:prstDash val="solid"/>
            <a:miter lim="400000"/>
          </a:ln>
        </c:spPr>
        <c:txPr>
          <a:bodyPr rot="0"/>
          <a:lstStyle/>
          <a:p>
            <a:pPr>
              <a:defRPr sz="2500" b="0" i="0" u="none" strike="noStrike">
                <a:solidFill>
                  <a:srgbClr val="000000"/>
                </a:solidFill>
                <a:latin typeface="Helvetica Neue"/>
              </a:defRPr>
            </a:pPr>
            <a:endParaRPr lang="en-US"/>
          </a:p>
        </c:txPr>
        <c:crossAx val="2094734553"/>
        <c:crosses val="autoZero"/>
        <c:crossBetween val="between"/>
        <c:majorUnit val="0.02"/>
        <c:minorUnit val="0.01"/>
      </c:valAx>
      <c:valAx>
        <c:axId val="2094734553"/>
        <c:scaling>
          <c:orientation val="minMax"/>
          <c:max val="1.3"/>
          <c:min val="0.9"/>
        </c:scaling>
        <c:delete val="0"/>
        <c:axPos val="l"/>
        <c:majorGridlines>
          <c:spPr>
            <a:ln w="6350" cap="flat">
              <a:solidFill>
                <a:srgbClr val="B8B8B8"/>
              </a:solidFill>
              <a:prstDash val="solid"/>
              <a:miter lim="400000"/>
            </a:ln>
          </c:spPr>
        </c:majorGridlines>
        <c:numFmt formatCode="0.0" sourceLinked="0"/>
        <c:majorTickMark val="none"/>
        <c:minorTickMark val="none"/>
        <c:tickLblPos val="nextTo"/>
        <c:spPr>
          <a:ln w="12700" cap="flat">
            <a:noFill/>
            <a:prstDash val="solid"/>
            <a:miter lim="400000"/>
          </a:ln>
        </c:spPr>
        <c:txPr>
          <a:bodyPr rot="0"/>
          <a:lstStyle/>
          <a:p>
            <a:pPr>
              <a:defRPr sz="2500" b="0" i="0" u="none" strike="noStrike">
                <a:solidFill>
                  <a:srgbClr val="000000"/>
                </a:solidFill>
                <a:latin typeface="Helvetica Neue"/>
              </a:defRPr>
            </a:pPr>
            <a:endParaRPr lang="en-US"/>
          </a:p>
        </c:txPr>
        <c:crossAx val="2094734552"/>
        <c:crosses val="autoZero"/>
        <c:crossBetween val="between"/>
        <c:majorUnit val="0.13333300000000001"/>
        <c:minorUnit val="6.6666699999999995E-2"/>
      </c:valAx>
      <c:spPr>
        <a:noFill/>
        <a:ln w="12700" cap="flat">
          <a:solidFill>
            <a:srgbClr val="000000"/>
          </a:solidFill>
          <a:prstDash val="solid"/>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5420599999999999E-2"/>
          <c:y val="7.8719600000000001E-2"/>
          <c:w val="0.88722199999999996"/>
          <c:h val="0.79496599999999995"/>
        </c:manualLayout>
      </c:layout>
      <c:scatterChart>
        <c:scatterStyle val="lineMarker"/>
        <c:varyColors val="0"/>
        <c:ser>
          <c:idx val="0"/>
          <c:order val="0"/>
          <c:tx>
            <c:strRef>
              <c:f>Sheet1!$B$1</c:f>
              <c:strCache>
                <c:ptCount val="1"/>
                <c:pt idx="0">
                  <c:v>Real QC test loss</c:v>
                </c:pt>
              </c:strCache>
            </c:strRef>
          </c:tx>
          <c:spPr>
            <a:ln w="38100" cap="flat">
              <a:noFill/>
              <a:prstDash val="solid"/>
              <a:miter lim="400000"/>
            </a:ln>
            <a:effectLst/>
          </c:spPr>
          <c:marker>
            <c:symbol val="circle"/>
            <c:size val="9"/>
            <c:spPr>
              <a:solidFill>
                <a:srgbClr val="A31F34"/>
              </a:solidFill>
              <a:ln w="12700" cap="flat">
                <a:solidFill>
                  <a:srgbClr val="A31F34"/>
                </a:solidFill>
                <a:prstDash val="solid"/>
                <a:miter lim="400000"/>
              </a:ln>
              <a:effectLst/>
            </c:spPr>
          </c:marker>
          <c:xVal>
            <c:numRef>
              <c:f>Sheet1!$B$2:$B$81</c:f>
              <c:numCache>
                <c:formatCode>General</c:formatCode>
                <c:ptCount val="78"/>
                <c:pt idx="0">
                  <c:v>1.2435309999999999</c:v>
                </c:pt>
                <c:pt idx="1">
                  <c:v>1.1950540000000001</c:v>
                </c:pt>
                <c:pt idx="2">
                  <c:v>1.095728</c:v>
                </c:pt>
                <c:pt idx="3">
                  <c:v>1.078646</c:v>
                </c:pt>
                <c:pt idx="4">
                  <c:v>1.238677</c:v>
                </c:pt>
                <c:pt idx="5">
                  <c:v>1.1828149999999999</c:v>
                </c:pt>
                <c:pt idx="6">
                  <c:v>1.1129990000000001</c:v>
                </c:pt>
                <c:pt idx="7">
                  <c:v>1.0800479999999999</c:v>
                </c:pt>
                <c:pt idx="8">
                  <c:v>1.232593</c:v>
                </c:pt>
                <c:pt idx="9">
                  <c:v>1.184345</c:v>
                </c:pt>
                <c:pt idx="10">
                  <c:v>1.0992649999999999</c:v>
                </c:pt>
                <c:pt idx="11">
                  <c:v>1.1034820000000001</c:v>
                </c:pt>
                <c:pt idx="12">
                  <c:v>1.237026</c:v>
                </c:pt>
                <c:pt idx="13">
                  <c:v>1.187012</c:v>
                </c:pt>
                <c:pt idx="14">
                  <c:v>1.0664849999999999</c:v>
                </c:pt>
                <c:pt idx="15">
                  <c:v>1.099485</c:v>
                </c:pt>
                <c:pt idx="16">
                  <c:v>1.232011</c:v>
                </c:pt>
                <c:pt idx="17">
                  <c:v>1.181943</c:v>
                </c:pt>
                <c:pt idx="18">
                  <c:v>1.064962</c:v>
                </c:pt>
                <c:pt idx="19">
                  <c:v>1.1008960000000001</c:v>
                </c:pt>
                <c:pt idx="20">
                  <c:v>1.232224</c:v>
                </c:pt>
                <c:pt idx="21">
                  <c:v>1.184161</c:v>
                </c:pt>
                <c:pt idx="22">
                  <c:v>1.0650459999999999</c:v>
                </c:pt>
                <c:pt idx="23">
                  <c:v>1.104346</c:v>
                </c:pt>
                <c:pt idx="24">
                  <c:v>1.2322109999999999</c:v>
                </c:pt>
                <c:pt idx="25">
                  <c:v>1.1829810000000001</c:v>
                </c:pt>
                <c:pt idx="26">
                  <c:v>1.065539</c:v>
                </c:pt>
                <c:pt idx="27">
                  <c:v>1.1039810000000001</c:v>
                </c:pt>
                <c:pt idx="28">
                  <c:v>1.2321359999999999</c:v>
                </c:pt>
                <c:pt idx="29">
                  <c:v>1.1816169999999999</c:v>
                </c:pt>
                <c:pt idx="30">
                  <c:v>1.0650459999999999</c:v>
                </c:pt>
                <c:pt idx="31">
                  <c:v>1.104684</c:v>
                </c:pt>
                <c:pt idx="32">
                  <c:v>1.213336</c:v>
                </c:pt>
                <c:pt idx="33">
                  <c:v>1.1806989999999999</c:v>
                </c:pt>
                <c:pt idx="34">
                  <c:v>1.1266890000000001</c:v>
                </c:pt>
                <c:pt idx="35">
                  <c:v>1.079672</c:v>
                </c:pt>
                <c:pt idx="36">
                  <c:v>1.1806989999999999</c:v>
                </c:pt>
                <c:pt idx="37">
                  <c:v>1.213336</c:v>
                </c:pt>
                <c:pt idx="38">
                  <c:v>1.2078880000000001</c:v>
                </c:pt>
                <c:pt idx="39">
                  <c:v>1.114946</c:v>
                </c:pt>
                <c:pt idx="40">
                  <c:v>1.1233329999999999</c:v>
                </c:pt>
                <c:pt idx="41">
                  <c:v>1.069412</c:v>
                </c:pt>
                <c:pt idx="42">
                  <c:v>1.1704060000000001</c:v>
                </c:pt>
                <c:pt idx="43">
                  <c:v>1.1296550000000001</c:v>
                </c:pt>
                <c:pt idx="44">
                  <c:v>1.14656</c:v>
                </c:pt>
                <c:pt idx="45">
                  <c:v>1.0866420000000001</c:v>
                </c:pt>
                <c:pt idx="46">
                  <c:v>1.12717</c:v>
                </c:pt>
                <c:pt idx="47">
                  <c:v>1.068481</c:v>
                </c:pt>
                <c:pt idx="48">
                  <c:v>1.094479</c:v>
                </c:pt>
                <c:pt idx="49">
                  <c:v>1.1217729999999999</c:v>
                </c:pt>
                <c:pt idx="51">
                  <c:v>1.135696</c:v>
                </c:pt>
                <c:pt idx="52">
                  <c:v>1.0697449999999999</c:v>
                </c:pt>
                <c:pt idx="53">
                  <c:v>1.0915729999999999</c:v>
                </c:pt>
                <c:pt idx="54">
                  <c:v>1.103372</c:v>
                </c:pt>
                <c:pt idx="55">
                  <c:v>1.1560710000000001</c:v>
                </c:pt>
                <c:pt idx="56">
                  <c:v>1.1464719999999999</c:v>
                </c:pt>
                <c:pt idx="57">
                  <c:v>1.1135029999999999</c:v>
                </c:pt>
                <c:pt idx="58">
                  <c:v>1.15042</c:v>
                </c:pt>
                <c:pt idx="59">
                  <c:v>1.1266830000000001</c:v>
                </c:pt>
                <c:pt idx="60">
                  <c:v>1.147194</c:v>
                </c:pt>
                <c:pt idx="61">
                  <c:v>1.1575949999999999</c:v>
                </c:pt>
                <c:pt idx="62">
                  <c:v>1.131238</c:v>
                </c:pt>
                <c:pt idx="63">
                  <c:v>1.145837</c:v>
                </c:pt>
                <c:pt idx="64">
                  <c:v>1.126017</c:v>
                </c:pt>
                <c:pt idx="65">
                  <c:v>1.0647470000000001</c:v>
                </c:pt>
                <c:pt idx="66">
                  <c:v>1.0804199999999999</c:v>
                </c:pt>
                <c:pt idx="67">
                  <c:v>1.1452230000000001</c:v>
                </c:pt>
                <c:pt idx="68">
                  <c:v>1.1014109999999999</c:v>
                </c:pt>
                <c:pt idx="69">
                  <c:v>1.1658759999999999</c:v>
                </c:pt>
                <c:pt idx="70">
                  <c:v>1.117556</c:v>
                </c:pt>
                <c:pt idx="71">
                  <c:v>1.0649949999999999</c:v>
                </c:pt>
                <c:pt idx="73">
                  <c:v>1.124911</c:v>
                </c:pt>
                <c:pt idx="75">
                  <c:v>1.1351519999999999</c:v>
                </c:pt>
                <c:pt idx="76">
                  <c:v>1.068867</c:v>
                </c:pt>
                <c:pt idx="77">
                  <c:v>1.048006</c:v>
                </c:pt>
              </c:numCache>
            </c:numRef>
          </c:xVal>
          <c:yVal>
            <c:numRef>
              <c:f>Sheet1!$C$2:$C$81</c:f>
              <c:numCache>
                <c:formatCode>General</c:formatCode>
                <c:ptCount val="78"/>
                <c:pt idx="0">
                  <c:v>1.2377180000000001</c:v>
                </c:pt>
                <c:pt idx="1">
                  <c:v>1.1813720000000001</c:v>
                </c:pt>
                <c:pt idx="2">
                  <c:v>1.057933</c:v>
                </c:pt>
                <c:pt idx="3">
                  <c:v>1.033555</c:v>
                </c:pt>
                <c:pt idx="4">
                  <c:v>1.2189080000000001</c:v>
                </c:pt>
                <c:pt idx="5">
                  <c:v>1.088522</c:v>
                </c:pt>
                <c:pt idx="6">
                  <c:v>1.000502</c:v>
                </c:pt>
                <c:pt idx="7">
                  <c:v>0.96618000000000004</c:v>
                </c:pt>
                <c:pt idx="8">
                  <c:v>1.2156419999999999</c:v>
                </c:pt>
                <c:pt idx="9">
                  <c:v>1.051941</c:v>
                </c:pt>
                <c:pt idx="10">
                  <c:v>0.953426</c:v>
                </c:pt>
                <c:pt idx="11">
                  <c:v>0.93571700000000002</c:v>
                </c:pt>
                <c:pt idx="12">
                  <c:v>1.215579</c:v>
                </c:pt>
                <c:pt idx="13">
                  <c:v>1.050292</c:v>
                </c:pt>
                <c:pt idx="14">
                  <c:v>0.93552500000000005</c:v>
                </c:pt>
                <c:pt idx="15">
                  <c:v>0.90852100000000002</c:v>
                </c:pt>
                <c:pt idx="16">
                  <c:v>1.2158819999999999</c:v>
                </c:pt>
                <c:pt idx="17">
                  <c:v>1.037201</c:v>
                </c:pt>
                <c:pt idx="18">
                  <c:v>0.91505899999999996</c:v>
                </c:pt>
                <c:pt idx="19">
                  <c:v>0.90458700000000003</c:v>
                </c:pt>
                <c:pt idx="20">
                  <c:v>1.215654</c:v>
                </c:pt>
                <c:pt idx="21">
                  <c:v>1.036281</c:v>
                </c:pt>
                <c:pt idx="22">
                  <c:v>0.90520100000000003</c:v>
                </c:pt>
                <c:pt idx="23">
                  <c:v>0.89287300000000003</c:v>
                </c:pt>
                <c:pt idx="24">
                  <c:v>1.2156960000000001</c:v>
                </c:pt>
                <c:pt idx="25">
                  <c:v>1.0363849999999999</c:v>
                </c:pt>
                <c:pt idx="26">
                  <c:v>0.90356199999999998</c:v>
                </c:pt>
                <c:pt idx="27">
                  <c:v>0.88611700000000004</c:v>
                </c:pt>
                <c:pt idx="28">
                  <c:v>1.2156960000000001</c:v>
                </c:pt>
                <c:pt idx="29">
                  <c:v>1.0360609999999999</c:v>
                </c:pt>
                <c:pt idx="30">
                  <c:v>0.89328700000000005</c:v>
                </c:pt>
                <c:pt idx="31">
                  <c:v>0.88415200000000005</c:v>
                </c:pt>
                <c:pt idx="32">
                  <c:v>1.20661</c:v>
                </c:pt>
                <c:pt idx="33">
                  <c:v>1.1630510000000001</c:v>
                </c:pt>
                <c:pt idx="34">
                  <c:v>1.110498</c:v>
                </c:pt>
                <c:pt idx="35">
                  <c:v>1.0394779999999999</c:v>
                </c:pt>
                <c:pt idx="36">
                  <c:v>1.1630510000000001</c:v>
                </c:pt>
                <c:pt idx="37">
                  <c:v>1.20661</c:v>
                </c:pt>
                <c:pt idx="38">
                  <c:v>1.1336980000000001</c:v>
                </c:pt>
                <c:pt idx="39">
                  <c:v>1.051026</c:v>
                </c:pt>
                <c:pt idx="40">
                  <c:v>1.016459</c:v>
                </c:pt>
                <c:pt idx="41">
                  <c:v>1.0075130000000001</c:v>
                </c:pt>
                <c:pt idx="42">
                  <c:v>1.029299</c:v>
                </c:pt>
                <c:pt idx="43">
                  <c:v>1.05088</c:v>
                </c:pt>
                <c:pt idx="44">
                  <c:v>1.00874</c:v>
                </c:pt>
                <c:pt idx="45">
                  <c:v>0.98414599999999997</c:v>
                </c:pt>
                <c:pt idx="46">
                  <c:v>1.0201769999999999</c:v>
                </c:pt>
                <c:pt idx="47">
                  <c:v>0.97610399999999997</c:v>
                </c:pt>
                <c:pt idx="48">
                  <c:v>0.96515899999999999</c:v>
                </c:pt>
                <c:pt idx="49">
                  <c:v>1.0235540000000001</c:v>
                </c:pt>
                <c:pt idx="51">
                  <c:v>0.99696799999999997</c:v>
                </c:pt>
                <c:pt idx="52">
                  <c:v>0.93998300000000001</c:v>
                </c:pt>
                <c:pt idx="53">
                  <c:v>0.93859899999999996</c:v>
                </c:pt>
                <c:pt idx="54">
                  <c:v>0.94520499999999996</c:v>
                </c:pt>
                <c:pt idx="55">
                  <c:v>0.967561</c:v>
                </c:pt>
                <c:pt idx="56">
                  <c:v>0.97248299999999999</c:v>
                </c:pt>
                <c:pt idx="57">
                  <c:v>0.97385299999999997</c:v>
                </c:pt>
                <c:pt idx="58">
                  <c:v>1.0391779999999999</c:v>
                </c:pt>
                <c:pt idx="59">
                  <c:v>1.014842</c:v>
                </c:pt>
                <c:pt idx="60">
                  <c:v>1.015631</c:v>
                </c:pt>
                <c:pt idx="61">
                  <c:v>1.039085</c:v>
                </c:pt>
                <c:pt idx="62">
                  <c:v>0.93833900000000003</c:v>
                </c:pt>
                <c:pt idx="63">
                  <c:v>0.95472500000000005</c:v>
                </c:pt>
                <c:pt idx="64">
                  <c:v>0.98316800000000004</c:v>
                </c:pt>
                <c:pt idx="65">
                  <c:v>0.91811399999999999</c:v>
                </c:pt>
                <c:pt idx="66">
                  <c:v>0.91797099999999998</c:v>
                </c:pt>
                <c:pt idx="67">
                  <c:v>0.98435600000000001</c:v>
                </c:pt>
                <c:pt idx="68">
                  <c:v>0.90233300000000005</c:v>
                </c:pt>
                <c:pt idx="69">
                  <c:v>1.008529</c:v>
                </c:pt>
                <c:pt idx="70">
                  <c:v>0.95386400000000005</c:v>
                </c:pt>
                <c:pt idx="71">
                  <c:v>0.90323299999999995</c:v>
                </c:pt>
                <c:pt idx="73">
                  <c:v>0.95548</c:v>
                </c:pt>
                <c:pt idx="75">
                  <c:v>0.95348299999999997</c:v>
                </c:pt>
                <c:pt idx="76">
                  <c:v>0.91157500000000002</c:v>
                </c:pt>
                <c:pt idx="77">
                  <c:v>0.91510899999999995</c:v>
                </c:pt>
              </c:numCache>
            </c:numRef>
          </c:yVal>
          <c:smooth val="0"/>
          <c:extLst>
            <c:ext xmlns:c16="http://schemas.microsoft.com/office/drawing/2014/chart" uri="{C3380CC4-5D6E-409C-BE32-E72D297353CC}">
              <c16:uniqueId val="{00000000-1990-BC4B-ABDF-2E378CECCEE3}"/>
            </c:ext>
          </c:extLst>
        </c:ser>
        <c:dLbls>
          <c:showLegendKey val="0"/>
          <c:showVal val="0"/>
          <c:showCatName val="0"/>
          <c:showSerName val="0"/>
          <c:showPercent val="0"/>
          <c:showBubbleSize val="0"/>
        </c:dLbls>
        <c:axId val="2094734552"/>
        <c:axId val="2094734553"/>
      </c:scatterChart>
      <c:valAx>
        <c:axId val="2094734552"/>
        <c:scaling>
          <c:orientation val="minMax"/>
          <c:max val="1.3"/>
          <c:min val="1"/>
        </c:scaling>
        <c:delete val="0"/>
        <c:axPos val="b"/>
        <c:numFmt formatCode="#,##0.0" sourceLinked="0"/>
        <c:majorTickMark val="none"/>
        <c:minorTickMark val="none"/>
        <c:tickLblPos val="nextTo"/>
        <c:spPr>
          <a:ln w="12700" cap="flat">
            <a:solidFill>
              <a:srgbClr val="000000"/>
            </a:solidFill>
            <a:prstDash val="solid"/>
            <a:miter lim="400000"/>
          </a:ln>
        </c:spPr>
        <c:txPr>
          <a:bodyPr rot="0"/>
          <a:lstStyle/>
          <a:p>
            <a:pPr>
              <a:defRPr sz="2500" b="0" i="0" u="none" strike="noStrike">
                <a:solidFill>
                  <a:srgbClr val="000000"/>
                </a:solidFill>
                <a:latin typeface="Helvetica Neue"/>
              </a:defRPr>
            </a:pPr>
            <a:endParaRPr lang="en-US"/>
          </a:p>
        </c:txPr>
        <c:crossAx val="2094734553"/>
        <c:crosses val="autoZero"/>
        <c:crossBetween val="between"/>
        <c:majorUnit val="0.1"/>
        <c:minorUnit val="0.05"/>
      </c:valAx>
      <c:valAx>
        <c:axId val="2094734553"/>
        <c:scaling>
          <c:orientation val="minMax"/>
          <c:max val="1.3"/>
          <c:min val="0.8"/>
        </c:scaling>
        <c:delete val="0"/>
        <c:axPos val="l"/>
        <c:majorGridlines>
          <c:spPr>
            <a:ln w="6350" cap="flat">
              <a:solidFill>
                <a:srgbClr val="B8B8B8"/>
              </a:solidFill>
              <a:prstDash val="solid"/>
              <a:miter lim="400000"/>
            </a:ln>
          </c:spPr>
        </c:majorGridlines>
        <c:numFmt formatCode="0.0" sourceLinked="0"/>
        <c:majorTickMark val="none"/>
        <c:minorTickMark val="none"/>
        <c:tickLblPos val="nextTo"/>
        <c:spPr>
          <a:ln w="12700" cap="flat">
            <a:noFill/>
            <a:prstDash val="solid"/>
            <a:miter lim="400000"/>
          </a:ln>
        </c:spPr>
        <c:txPr>
          <a:bodyPr rot="0"/>
          <a:lstStyle/>
          <a:p>
            <a:pPr>
              <a:defRPr sz="2500" b="0" i="0" u="none" strike="noStrike">
                <a:solidFill>
                  <a:srgbClr val="000000"/>
                </a:solidFill>
                <a:latin typeface="Helvetica Neue"/>
              </a:defRPr>
            </a:pPr>
            <a:endParaRPr lang="en-US"/>
          </a:p>
        </c:txPr>
        <c:crossAx val="2094734552"/>
        <c:crosses val="autoZero"/>
        <c:crossBetween val="between"/>
        <c:majorUnit val="0.1"/>
        <c:minorUnit val="0.05"/>
      </c:valAx>
      <c:spPr>
        <a:noFill/>
        <a:ln w="12700" cap="flat">
          <a:solidFill>
            <a:srgbClr val="000000"/>
          </a:solidFill>
          <a:prstDash val="solid"/>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4521499999999999E-2"/>
          <c:y val="7.8696699999999994E-2"/>
          <c:w val="0.877884"/>
          <c:h val="0.79502200000000001"/>
        </c:manualLayout>
      </c:layout>
      <c:scatterChart>
        <c:scatterStyle val="lineMarker"/>
        <c:varyColors val="0"/>
        <c:ser>
          <c:idx val="0"/>
          <c:order val="0"/>
          <c:tx>
            <c:strRef>
              <c:f>Sheet1!$B$1</c:f>
              <c:strCache>
                <c:ptCount val="1"/>
                <c:pt idx="0">
                  <c:v>Real QC test loss</c:v>
                </c:pt>
              </c:strCache>
            </c:strRef>
          </c:tx>
          <c:spPr>
            <a:ln w="38100" cap="flat">
              <a:noFill/>
              <a:prstDash val="solid"/>
              <a:miter lim="400000"/>
            </a:ln>
            <a:effectLst/>
          </c:spPr>
          <c:marker>
            <c:symbol val="circle"/>
            <c:size val="9"/>
            <c:spPr>
              <a:solidFill>
                <a:srgbClr val="A31F34"/>
              </a:solidFill>
              <a:ln w="12700" cap="flat">
                <a:solidFill>
                  <a:srgbClr val="A31F34"/>
                </a:solidFill>
                <a:prstDash val="solid"/>
                <a:miter lim="400000"/>
              </a:ln>
              <a:effectLst/>
            </c:spPr>
          </c:marker>
          <c:xVal>
            <c:numRef>
              <c:f>Sheet1!$B$2:$B$81</c:f>
              <c:numCache>
                <c:formatCode>General</c:formatCode>
                <c:ptCount val="80"/>
                <c:pt idx="0">
                  <c:v>1.2207140000000001</c:v>
                </c:pt>
                <c:pt idx="1">
                  <c:v>1.2064140000000001</c:v>
                </c:pt>
                <c:pt idx="2">
                  <c:v>1.207714</c:v>
                </c:pt>
                <c:pt idx="3">
                  <c:v>1.14649</c:v>
                </c:pt>
                <c:pt idx="4">
                  <c:v>1.1822630000000001</c:v>
                </c:pt>
                <c:pt idx="5">
                  <c:v>1.1464179999999999</c:v>
                </c:pt>
                <c:pt idx="6">
                  <c:v>1.0951340000000001</c:v>
                </c:pt>
                <c:pt idx="7">
                  <c:v>1.0716669999999999</c:v>
                </c:pt>
                <c:pt idx="8">
                  <c:v>1.1788559999999999</c:v>
                </c:pt>
                <c:pt idx="9">
                  <c:v>1.1510929999999999</c:v>
                </c:pt>
                <c:pt idx="10">
                  <c:v>1.0657810000000001</c:v>
                </c:pt>
                <c:pt idx="11">
                  <c:v>1.0566420000000001</c:v>
                </c:pt>
                <c:pt idx="12">
                  <c:v>1.1740900000000001</c:v>
                </c:pt>
                <c:pt idx="13">
                  <c:v>1.148285</c:v>
                </c:pt>
                <c:pt idx="14">
                  <c:v>1.060216</c:v>
                </c:pt>
                <c:pt idx="15">
                  <c:v>0.99383999999999995</c:v>
                </c:pt>
                <c:pt idx="16">
                  <c:v>1.1614580000000001</c:v>
                </c:pt>
                <c:pt idx="17">
                  <c:v>1.1456500000000001</c:v>
                </c:pt>
                <c:pt idx="18">
                  <c:v>1.0484089999999999</c:v>
                </c:pt>
                <c:pt idx="19">
                  <c:v>1.0028360000000001</c:v>
                </c:pt>
                <c:pt idx="20">
                  <c:v>1.162622</c:v>
                </c:pt>
                <c:pt idx="21">
                  <c:v>1.1458140000000001</c:v>
                </c:pt>
                <c:pt idx="22">
                  <c:v>1.0510790000000001</c:v>
                </c:pt>
                <c:pt idx="23">
                  <c:v>1.009871</c:v>
                </c:pt>
                <c:pt idx="24">
                  <c:v>1.1620760000000001</c:v>
                </c:pt>
                <c:pt idx="25">
                  <c:v>1.146158</c:v>
                </c:pt>
                <c:pt idx="26">
                  <c:v>1.048848</c:v>
                </c:pt>
                <c:pt idx="27">
                  <c:v>1.0139940000000001</c:v>
                </c:pt>
                <c:pt idx="28">
                  <c:v>1.1630240000000001</c:v>
                </c:pt>
                <c:pt idx="29">
                  <c:v>1.1481209999999999</c:v>
                </c:pt>
                <c:pt idx="30">
                  <c:v>1.0518160000000001</c:v>
                </c:pt>
                <c:pt idx="31">
                  <c:v>1.025766</c:v>
                </c:pt>
                <c:pt idx="32">
                  <c:v>1.219927</c:v>
                </c:pt>
                <c:pt idx="33">
                  <c:v>1.207387</c:v>
                </c:pt>
                <c:pt idx="34">
                  <c:v>1.206151</c:v>
                </c:pt>
                <c:pt idx="35">
                  <c:v>1.146576</c:v>
                </c:pt>
                <c:pt idx="36">
                  <c:v>1.207387</c:v>
                </c:pt>
                <c:pt idx="37">
                  <c:v>1.146576</c:v>
                </c:pt>
                <c:pt idx="38">
                  <c:v>1.18814</c:v>
                </c:pt>
                <c:pt idx="39">
                  <c:v>1.125732</c:v>
                </c:pt>
                <c:pt idx="40">
                  <c:v>1.102546</c:v>
                </c:pt>
                <c:pt idx="41">
                  <c:v>1.0714030000000001</c:v>
                </c:pt>
                <c:pt idx="42">
                  <c:v>1.144199</c:v>
                </c:pt>
                <c:pt idx="43">
                  <c:v>1.1406940000000001</c:v>
                </c:pt>
                <c:pt idx="44">
                  <c:v>1.1012960000000001</c:v>
                </c:pt>
                <c:pt idx="45">
                  <c:v>1.104174</c:v>
                </c:pt>
                <c:pt idx="46">
                  <c:v>1.0860700000000001</c:v>
                </c:pt>
                <c:pt idx="47">
                  <c:v>1.0474829999999999</c:v>
                </c:pt>
                <c:pt idx="48">
                  <c:v>1.115794</c:v>
                </c:pt>
                <c:pt idx="49">
                  <c:v>1.1285099999999999</c:v>
                </c:pt>
                <c:pt idx="50">
                  <c:v>1.097977</c:v>
                </c:pt>
                <c:pt idx="51">
                  <c:v>1.072878</c:v>
                </c:pt>
                <c:pt idx="52">
                  <c:v>1.043461</c:v>
                </c:pt>
                <c:pt idx="53">
                  <c:v>1.039363</c:v>
                </c:pt>
                <c:pt idx="54">
                  <c:v>1.0591699999999999</c:v>
                </c:pt>
                <c:pt idx="55">
                  <c:v>1.062201</c:v>
                </c:pt>
                <c:pt idx="56">
                  <c:v>1.033714</c:v>
                </c:pt>
                <c:pt idx="57">
                  <c:v>1.055137</c:v>
                </c:pt>
                <c:pt idx="58">
                  <c:v>1.0950359999999999</c:v>
                </c:pt>
                <c:pt idx="59">
                  <c:v>1.070724</c:v>
                </c:pt>
                <c:pt idx="60">
                  <c:v>1.0482</c:v>
                </c:pt>
                <c:pt idx="61">
                  <c:v>1.0629569999999999</c:v>
                </c:pt>
                <c:pt idx="62">
                  <c:v>1.016642</c:v>
                </c:pt>
                <c:pt idx="63">
                  <c:v>1.0601989999999999</c:v>
                </c:pt>
                <c:pt idx="64">
                  <c:v>1.041317</c:v>
                </c:pt>
                <c:pt idx="65">
                  <c:v>1.0327200000000001</c:v>
                </c:pt>
                <c:pt idx="66">
                  <c:v>1.0887690000000001</c:v>
                </c:pt>
                <c:pt idx="67">
                  <c:v>1.0496760000000001</c:v>
                </c:pt>
                <c:pt idx="68">
                  <c:v>1.0370900000000001</c:v>
                </c:pt>
                <c:pt idx="69">
                  <c:v>1.0720639999999999</c:v>
                </c:pt>
                <c:pt idx="70">
                  <c:v>1.1001920000000001</c:v>
                </c:pt>
                <c:pt idx="71">
                  <c:v>1.060983</c:v>
                </c:pt>
                <c:pt idx="72">
                  <c:v>1.101704</c:v>
                </c:pt>
                <c:pt idx="73">
                  <c:v>0.99961199999999995</c:v>
                </c:pt>
                <c:pt idx="75">
                  <c:v>1.049687</c:v>
                </c:pt>
                <c:pt idx="77">
                  <c:v>1.0218210000000001</c:v>
                </c:pt>
                <c:pt idx="78">
                  <c:v>1.072603</c:v>
                </c:pt>
                <c:pt idx="79">
                  <c:v>1.0708770000000001</c:v>
                </c:pt>
              </c:numCache>
            </c:numRef>
          </c:xVal>
          <c:yVal>
            <c:numRef>
              <c:f>Sheet1!$C$2:$C$81</c:f>
              <c:numCache>
                <c:formatCode>General</c:formatCode>
                <c:ptCount val="80"/>
                <c:pt idx="0">
                  <c:v>1.1979280000000001</c:v>
                </c:pt>
                <c:pt idx="1">
                  <c:v>1.17126</c:v>
                </c:pt>
                <c:pt idx="2">
                  <c:v>1.1182129999999999</c:v>
                </c:pt>
                <c:pt idx="3">
                  <c:v>1.0044299999999999</c:v>
                </c:pt>
                <c:pt idx="4">
                  <c:v>1.1573329999999999</c:v>
                </c:pt>
                <c:pt idx="5">
                  <c:v>1.0752079999999999</c:v>
                </c:pt>
                <c:pt idx="6">
                  <c:v>0.95407799999999998</c:v>
                </c:pt>
                <c:pt idx="7">
                  <c:v>0.91217000000000004</c:v>
                </c:pt>
                <c:pt idx="8">
                  <c:v>1.1486959999999999</c:v>
                </c:pt>
                <c:pt idx="9">
                  <c:v>1.026122</c:v>
                </c:pt>
                <c:pt idx="10">
                  <c:v>0.89411600000000002</c:v>
                </c:pt>
                <c:pt idx="11">
                  <c:v>0.86112500000000003</c:v>
                </c:pt>
                <c:pt idx="12">
                  <c:v>1.1482380000000001</c:v>
                </c:pt>
                <c:pt idx="13">
                  <c:v>1.017288</c:v>
                </c:pt>
                <c:pt idx="14">
                  <c:v>0.87191799999999997</c:v>
                </c:pt>
                <c:pt idx="15">
                  <c:v>0.849325</c:v>
                </c:pt>
                <c:pt idx="16">
                  <c:v>1.148425</c:v>
                </c:pt>
                <c:pt idx="17">
                  <c:v>1.0150440000000001</c:v>
                </c:pt>
                <c:pt idx="18">
                  <c:v>0.86268900000000004</c:v>
                </c:pt>
                <c:pt idx="19">
                  <c:v>0.84123700000000001</c:v>
                </c:pt>
                <c:pt idx="20">
                  <c:v>1.1483239999999999</c:v>
                </c:pt>
                <c:pt idx="21">
                  <c:v>1.010035</c:v>
                </c:pt>
                <c:pt idx="22">
                  <c:v>0.84268399999999999</c:v>
                </c:pt>
                <c:pt idx="23">
                  <c:v>0.83424900000000002</c:v>
                </c:pt>
                <c:pt idx="24">
                  <c:v>1.148296</c:v>
                </c:pt>
                <c:pt idx="25">
                  <c:v>1.011279</c:v>
                </c:pt>
                <c:pt idx="26">
                  <c:v>0.84680599999999995</c:v>
                </c:pt>
                <c:pt idx="27">
                  <c:v>0.82908599999999999</c:v>
                </c:pt>
                <c:pt idx="28">
                  <c:v>1.1483209999999999</c:v>
                </c:pt>
                <c:pt idx="29">
                  <c:v>1.0116019999999999</c:v>
                </c:pt>
                <c:pt idx="30">
                  <c:v>0.83396199999999998</c:v>
                </c:pt>
                <c:pt idx="31">
                  <c:v>0.82080699999999995</c:v>
                </c:pt>
                <c:pt idx="32">
                  <c:v>1.193084</c:v>
                </c:pt>
                <c:pt idx="33">
                  <c:v>1.1532750000000001</c:v>
                </c:pt>
                <c:pt idx="34">
                  <c:v>1.1343490000000001</c:v>
                </c:pt>
                <c:pt idx="35">
                  <c:v>1.0789359999999999</c:v>
                </c:pt>
                <c:pt idx="36">
                  <c:v>1.1532750000000001</c:v>
                </c:pt>
                <c:pt idx="37">
                  <c:v>1.0789359999999999</c:v>
                </c:pt>
                <c:pt idx="38">
                  <c:v>1.122457</c:v>
                </c:pt>
                <c:pt idx="39">
                  <c:v>1.0640050000000001</c:v>
                </c:pt>
                <c:pt idx="40">
                  <c:v>0.95703700000000003</c:v>
                </c:pt>
                <c:pt idx="41">
                  <c:v>0.98443499999999995</c:v>
                </c:pt>
                <c:pt idx="42">
                  <c:v>0.97000900000000001</c:v>
                </c:pt>
                <c:pt idx="43">
                  <c:v>1.086495</c:v>
                </c:pt>
                <c:pt idx="44">
                  <c:v>0.96135999999999999</c:v>
                </c:pt>
                <c:pt idx="45">
                  <c:v>0.93211500000000003</c:v>
                </c:pt>
                <c:pt idx="46">
                  <c:v>0.98312100000000002</c:v>
                </c:pt>
                <c:pt idx="47">
                  <c:v>0.89312599999999998</c:v>
                </c:pt>
                <c:pt idx="48">
                  <c:v>0.96558600000000006</c:v>
                </c:pt>
                <c:pt idx="49">
                  <c:v>0.963781</c:v>
                </c:pt>
                <c:pt idx="50">
                  <c:v>0.89738899999999999</c:v>
                </c:pt>
                <c:pt idx="51">
                  <c:v>0.96513800000000005</c:v>
                </c:pt>
                <c:pt idx="52">
                  <c:v>0.90357100000000001</c:v>
                </c:pt>
                <c:pt idx="53">
                  <c:v>0.90773800000000004</c:v>
                </c:pt>
                <c:pt idx="54">
                  <c:v>0.90830500000000003</c:v>
                </c:pt>
                <c:pt idx="55">
                  <c:v>0.89170199999999999</c:v>
                </c:pt>
                <c:pt idx="56">
                  <c:v>0.883189</c:v>
                </c:pt>
                <c:pt idx="57">
                  <c:v>0.90466199999999997</c:v>
                </c:pt>
                <c:pt idx="58">
                  <c:v>0.97550499999999996</c:v>
                </c:pt>
                <c:pt idx="59">
                  <c:v>0.96849600000000002</c:v>
                </c:pt>
                <c:pt idx="60">
                  <c:v>0.91391999999999995</c:v>
                </c:pt>
                <c:pt idx="61">
                  <c:v>0.92566499999999996</c:v>
                </c:pt>
                <c:pt idx="62">
                  <c:v>0.87122200000000005</c:v>
                </c:pt>
                <c:pt idx="63">
                  <c:v>0.88068900000000006</c:v>
                </c:pt>
                <c:pt idx="64">
                  <c:v>0.91778099999999996</c:v>
                </c:pt>
                <c:pt idx="65">
                  <c:v>0.85351900000000003</c:v>
                </c:pt>
                <c:pt idx="66">
                  <c:v>0.88652600000000004</c:v>
                </c:pt>
                <c:pt idx="67">
                  <c:v>0.87659399999999998</c:v>
                </c:pt>
                <c:pt idx="68">
                  <c:v>0.83846500000000002</c:v>
                </c:pt>
                <c:pt idx="69">
                  <c:v>0.95794999999999997</c:v>
                </c:pt>
                <c:pt idx="70">
                  <c:v>0.89663800000000005</c:v>
                </c:pt>
                <c:pt idx="71">
                  <c:v>0.84930000000000005</c:v>
                </c:pt>
                <c:pt idx="72">
                  <c:v>0.88845099999999999</c:v>
                </c:pt>
                <c:pt idx="73">
                  <c:v>0.83999699999999999</c:v>
                </c:pt>
                <c:pt idx="75">
                  <c:v>0.87890999999999997</c:v>
                </c:pt>
                <c:pt idx="77">
                  <c:v>0.84562000000000004</c:v>
                </c:pt>
                <c:pt idx="78">
                  <c:v>0.89020500000000002</c:v>
                </c:pt>
                <c:pt idx="79">
                  <c:v>0.85937200000000002</c:v>
                </c:pt>
              </c:numCache>
            </c:numRef>
          </c:yVal>
          <c:smooth val="0"/>
          <c:extLst>
            <c:ext xmlns:c16="http://schemas.microsoft.com/office/drawing/2014/chart" uri="{C3380CC4-5D6E-409C-BE32-E72D297353CC}">
              <c16:uniqueId val="{00000000-6CD2-104B-B8FE-82F97001E474}"/>
            </c:ext>
          </c:extLst>
        </c:ser>
        <c:dLbls>
          <c:showLegendKey val="0"/>
          <c:showVal val="0"/>
          <c:showCatName val="0"/>
          <c:showSerName val="0"/>
          <c:showPercent val="0"/>
          <c:showBubbleSize val="0"/>
        </c:dLbls>
        <c:axId val="2094734552"/>
        <c:axId val="2094734553"/>
      </c:scatterChart>
      <c:valAx>
        <c:axId val="2094734552"/>
        <c:scaling>
          <c:orientation val="minMax"/>
          <c:max val="1.2"/>
          <c:min val="1"/>
        </c:scaling>
        <c:delete val="0"/>
        <c:axPos val="b"/>
        <c:numFmt formatCode="#,##0.00" sourceLinked="0"/>
        <c:majorTickMark val="none"/>
        <c:minorTickMark val="none"/>
        <c:tickLblPos val="nextTo"/>
        <c:spPr>
          <a:ln w="12700" cap="flat">
            <a:solidFill>
              <a:srgbClr val="000000"/>
            </a:solidFill>
            <a:prstDash val="solid"/>
            <a:miter lim="400000"/>
          </a:ln>
        </c:spPr>
        <c:txPr>
          <a:bodyPr rot="0"/>
          <a:lstStyle/>
          <a:p>
            <a:pPr>
              <a:defRPr sz="2500" b="0" i="0" u="none" strike="noStrike">
                <a:solidFill>
                  <a:srgbClr val="000000"/>
                </a:solidFill>
                <a:latin typeface="Helvetica Neue"/>
              </a:defRPr>
            </a:pPr>
            <a:endParaRPr lang="en-US"/>
          </a:p>
        </c:txPr>
        <c:crossAx val="2094734553"/>
        <c:crosses val="autoZero"/>
        <c:crossBetween val="between"/>
        <c:majorUnit val="0.05"/>
        <c:minorUnit val="2.5000000000000001E-2"/>
      </c:valAx>
      <c:valAx>
        <c:axId val="2094734553"/>
        <c:scaling>
          <c:orientation val="minMax"/>
          <c:max val="1.2"/>
          <c:min val="0.8"/>
        </c:scaling>
        <c:delete val="0"/>
        <c:axPos val="l"/>
        <c:majorGridlines>
          <c:spPr>
            <a:ln w="6350" cap="flat">
              <a:solidFill>
                <a:srgbClr val="B8B8B8"/>
              </a:solidFill>
              <a:prstDash val="solid"/>
              <a:miter lim="400000"/>
            </a:ln>
          </c:spPr>
        </c:majorGridlines>
        <c:numFmt formatCode="0.0" sourceLinked="0"/>
        <c:majorTickMark val="none"/>
        <c:minorTickMark val="none"/>
        <c:tickLblPos val="nextTo"/>
        <c:spPr>
          <a:ln w="12700" cap="flat">
            <a:noFill/>
            <a:prstDash val="solid"/>
            <a:miter lim="400000"/>
          </a:ln>
        </c:spPr>
        <c:txPr>
          <a:bodyPr rot="0"/>
          <a:lstStyle/>
          <a:p>
            <a:pPr>
              <a:defRPr sz="2500" b="0" i="0" u="none" strike="noStrike">
                <a:solidFill>
                  <a:srgbClr val="000000"/>
                </a:solidFill>
                <a:latin typeface="Helvetica Neue"/>
              </a:defRPr>
            </a:pPr>
            <a:endParaRPr lang="en-US"/>
          </a:p>
        </c:txPr>
        <c:crossAx val="2094734552"/>
        <c:crosses val="autoZero"/>
        <c:crossBetween val="between"/>
        <c:majorUnit val="0.1"/>
        <c:minorUnit val="0.05"/>
      </c:valAx>
      <c:spPr>
        <a:noFill/>
        <a:ln w="12700" cap="flat">
          <a:solidFill>
            <a:srgbClr val="000000"/>
          </a:solidFill>
          <a:prstDash val="solid"/>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4521499999999999E-2"/>
          <c:y val="7.8719600000000001E-2"/>
          <c:w val="0.877884"/>
          <c:h val="0.79496599999999995"/>
        </c:manualLayout>
      </c:layout>
      <c:scatterChart>
        <c:scatterStyle val="lineMarker"/>
        <c:varyColors val="0"/>
        <c:ser>
          <c:idx val="0"/>
          <c:order val="0"/>
          <c:tx>
            <c:strRef>
              <c:f>Sheet1!$B$1</c:f>
              <c:strCache>
                <c:ptCount val="1"/>
                <c:pt idx="0">
                  <c:v>Real QC test loss</c:v>
                </c:pt>
              </c:strCache>
            </c:strRef>
          </c:tx>
          <c:spPr>
            <a:ln w="38100" cap="flat">
              <a:noFill/>
              <a:prstDash val="solid"/>
              <a:miter lim="400000"/>
            </a:ln>
            <a:effectLst/>
          </c:spPr>
          <c:marker>
            <c:symbol val="circle"/>
            <c:size val="9"/>
            <c:spPr>
              <a:solidFill>
                <a:srgbClr val="A31F34"/>
              </a:solidFill>
              <a:ln w="12700" cap="flat">
                <a:solidFill>
                  <a:srgbClr val="A31F34"/>
                </a:solidFill>
                <a:prstDash val="solid"/>
                <a:miter lim="400000"/>
              </a:ln>
              <a:effectLst/>
            </c:spPr>
          </c:marker>
          <c:xVal>
            <c:numRef>
              <c:f>Sheet1!$B$2:$B$81</c:f>
              <c:numCache>
                <c:formatCode>General</c:formatCode>
                <c:ptCount val="75"/>
                <c:pt idx="0">
                  <c:v>1.1977899999999999</c:v>
                </c:pt>
                <c:pt idx="1">
                  <c:v>1.2005479999999999</c:v>
                </c:pt>
                <c:pt idx="2">
                  <c:v>1.215023</c:v>
                </c:pt>
                <c:pt idx="3">
                  <c:v>1.2183619999999999</c:v>
                </c:pt>
                <c:pt idx="4">
                  <c:v>1.2206079999999999</c:v>
                </c:pt>
                <c:pt idx="5">
                  <c:v>1.221789</c:v>
                </c:pt>
                <c:pt idx="6">
                  <c:v>1.2228520000000001</c:v>
                </c:pt>
                <c:pt idx="7">
                  <c:v>1.2283029999999999</c:v>
                </c:pt>
                <c:pt idx="8">
                  <c:v>1.2294350000000001</c:v>
                </c:pt>
                <c:pt idx="9">
                  <c:v>1.2296009999999999</c:v>
                </c:pt>
                <c:pt idx="10">
                  <c:v>1.2308680000000001</c:v>
                </c:pt>
                <c:pt idx="11">
                  <c:v>1.2314400000000001</c:v>
                </c:pt>
                <c:pt idx="12">
                  <c:v>1.2326490000000001</c:v>
                </c:pt>
                <c:pt idx="13">
                  <c:v>1.2326490000000001</c:v>
                </c:pt>
                <c:pt idx="14">
                  <c:v>1.2356480000000001</c:v>
                </c:pt>
                <c:pt idx="15">
                  <c:v>1.2356480000000001</c:v>
                </c:pt>
                <c:pt idx="16">
                  <c:v>1.2356480000000001</c:v>
                </c:pt>
                <c:pt idx="17">
                  <c:v>1.235922</c:v>
                </c:pt>
                <c:pt idx="18">
                  <c:v>1.235922</c:v>
                </c:pt>
                <c:pt idx="19">
                  <c:v>1.238381</c:v>
                </c:pt>
                <c:pt idx="20">
                  <c:v>1.242955</c:v>
                </c:pt>
                <c:pt idx="21">
                  <c:v>1.2439499999999999</c:v>
                </c:pt>
                <c:pt idx="22">
                  <c:v>1.2442880000000001</c:v>
                </c:pt>
                <c:pt idx="23">
                  <c:v>1.244459</c:v>
                </c:pt>
                <c:pt idx="24">
                  <c:v>1.244537</c:v>
                </c:pt>
                <c:pt idx="25">
                  <c:v>1.2450209999999999</c:v>
                </c:pt>
                <c:pt idx="26">
                  <c:v>1.24637</c:v>
                </c:pt>
                <c:pt idx="27">
                  <c:v>1.2464440000000001</c:v>
                </c:pt>
                <c:pt idx="28">
                  <c:v>1.252707</c:v>
                </c:pt>
                <c:pt idx="29">
                  <c:v>1.2548220000000001</c:v>
                </c:pt>
                <c:pt idx="30">
                  <c:v>1.2558849999999999</c:v>
                </c:pt>
                <c:pt idx="31">
                  <c:v>1.255965</c:v>
                </c:pt>
                <c:pt idx="32">
                  <c:v>1.256081</c:v>
                </c:pt>
                <c:pt idx="33">
                  <c:v>1.258356</c:v>
                </c:pt>
                <c:pt idx="34">
                  <c:v>1.2597799999999999</c:v>
                </c:pt>
                <c:pt idx="35">
                  <c:v>1.259809</c:v>
                </c:pt>
                <c:pt idx="36">
                  <c:v>1.260094</c:v>
                </c:pt>
                <c:pt idx="37">
                  <c:v>1.2630870000000001</c:v>
                </c:pt>
                <c:pt idx="38">
                  <c:v>1.265738</c:v>
                </c:pt>
                <c:pt idx="39">
                  <c:v>1.267822</c:v>
                </c:pt>
                <c:pt idx="40">
                  <c:v>1.272597</c:v>
                </c:pt>
                <c:pt idx="41">
                  <c:v>1.2730090000000001</c:v>
                </c:pt>
                <c:pt idx="42">
                  <c:v>1.273085</c:v>
                </c:pt>
                <c:pt idx="43">
                  <c:v>1.274564</c:v>
                </c:pt>
                <c:pt idx="44">
                  <c:v>1.274564</c:v>
                </c:pt>
                <c:pt idx="45">
                  <c:v>1.275082</c:v>
                </c:pt>
                <c:pt idx="46">
                  <c:v>1.281379</c:v>
                </c:pt>
                <c:pt idx="47">
                  <c:v>1.283404</c:v>
                </c:pt>
                <c:pt idx="48">
                  <c:v>1.2834460000000001</c:v>
                </c:pt>
                <c:pt idx="49">
                  <c:v>1.284089</c:v>
                </c:pt>
                <c:pt idx="50">
                  <c:v>1.2897050000000001</c:v>
                </c:pt>
                <c:pt idx="51">
                  <c:v>1.295623</c:v>
                </c:pt>
                <c:pt idx="52">
                  <c:v>1.295785</c:v>
                </c:pt>
                <c:pt idx="53">
                  <c:v>1.2974540000000001</c:v>
                </c:pt>
                <c:pt idx="54">
                  <c:v>1.2975540000000001</c:v>
                </c:pt>
                <c:pt idx="55">
                  <c:v>1.297625</c:v>
                </c:pt>
                <c:pt idx="56">
                  <c:v>1.2977669999999999</c:v>
                </c:pt>
                <c:pt idx="57">
                  <c:v>1.297939</c:v>
                </c:pt>
                <c:pt idx="58">
                  <c:v>1.2980290000000001</c:v>
                </c:pt>
                <c:pt idx="59">
                  <c:v>1.298233</c:v>
                </c:pt>
                <c:pt idx="60">
                  <c:v>1.299061</c:v>
                </c:pt>
                <c:pt idx="61">
                  <c:v>1.303356</c:v>
                </c:pt>
                <c:pt idx="62">
                  <c:v>1.303356</c:v>
                </c:pt>
                <c:pt idx="63">
                  <c:v>1.305129</c:v>
                </c:pt>
                <c:pt idx="64">
                  <c:v>1.3077129999999999</c:v>
                </c:pt>
                <c:pt idx="65">
                  <c:v>1.3078909999999999</c:v>
                </c:pt>
                <c:pt idx="66">
                  <c:v>1.3079160000000001</c:v>
                </c:pt>
                <c:pt idx="67">
                  <c:v>1.3081480000000001</c:v>
                </c:pt>
                <c:pt idx="68">
                  <c:v>1.308236</c:v>
                </c:pt>
                <c:pt idx="69">
                  <c:v>1.3083419999999999</c:v>
                </c:pt>
                <c:pt idx="70">
                  <c:v>1.3088789999999999</c:v>
                </c:pt>
                <c:pt idx="71">
                  <c:v>1.3095380000000001</c:v>
                </c:pt>
                <c:pt idx="72">
                  <c:v>1.311939</c:v>
                </c:pt>
                <c:pt idx="73">
                  <c:v>1.3236749999999999</c:v>
                </c:pt>
                <c:pt idx="74">
                  <c:v>1.328344</c:v>
                </c:pt>
              </c:numCache>
            </c:numRef>
          </c:xVal>
          <c:yVal>
            <c:numRef>
              <c:f>Sheet1!$C$2:$C$81</c:f>
              <c:numCache>
                <c:formatCode>General</c:formatCode>
                <c:ptCount val="75"/>
                <c:pt idx="0">
                  <c:v>1.01807</c:v>
                </c:pt>
                <c:pt idx="1">
                  <c:v>1.102034</c:v>
                </c:pt>
                <c:pt idx="2">
                  <c:v>1.050308</c:v>
                </c:pt>
                <c:pt idx="3">
                  <c:v>1.088543</c:v>
                </c:pt>
                <c:pt idx="4">
                  <c:v>1.1010150000000001</c:v>
                </c:pt>
                <c:pt idx="5">
                  <c:v>0.99276799999999998</c:v>
                </c:pt>
                <c:pt idx="6">
                  <c:v>1.162358</c:v>
                </c:pt>
                <c:pt idx="7">
                  <c:v>1.153842</c:v>
                </c:pt>
                <c:pt idx="8">
                  <c:v>1.162479</c:v>
                </c:pt>
                <c:pt idx="9">
                  <c:v>1.1755519999999999</c:v>
                </c:pt>
                <c:pt idx="10">
                  <c:v>1.1523159999999999</c:v>
                </c:pt>
                <c:pt idx="11">
                  <c:v>1.16235</c:v>
                </c:pt>
                <c:pt idx="12">
                  <c:v>1.0994470000000001</c:v>
                </c:pt>
                <c:pt idx="13">
                  <c:v>1.0994470000000001</c:v>
                </c:pt>
                <c:pt idx="14">
                  <c:v>1.1762410000000001</c:v>
                </c:pt>
                <c:pt idx="15">
                  <c:v>1.1762410000000001</c:v>
                </c:pt>
                <c:pt idx="16">
                  <c:v>1.1762410000000001</c:v>
                </c:pt>
                <c:pt idx="17">
                  <c:v>1.045336</c:v>
                </c:pt>
                <c:pt idx="18">
                  <c:v>1.045336</c:v>
                </c:pt>
                <c:pt idx="19">
                  <c:v>1.1624909999999999</c:v>
                </c:pt>
                <c:pt idx="20">
                  <c:v>1.162398</c:v>
                </c:pt>
                <c:pt idx="21">
                  <c:v>0.99291300000000005</c:v>
                </c:pt>
                <c:pt idx="22">
                  <c:v>1.1295519999999999</c:v>
                </c:pt>
                <c:pt idx="23">
                  <c:v>1.2118869999999999</c:v>
                </c:pt>
                <c:pt idx="24">
                  <c:v>1.132862</c:v>
                </c:pt>
                <c:pt idx="25">
                  <c:v>1.1428959999999999</c:v>
                </c:pt>
                <c:pt idx="26">
                  <c:v>1.109416</c:v>
                </c:pt>
                <c:pt idx="27">
                  <c:v>1.131086</c:v>
                </c:pt>
                <c:pt idx="28">
                  <c:v>1.1309100000000001</c:v>
                </c:pt>
                <c:pt idx="29">
                  <c:v>1.012284</c:v>
                </c:pt>
                <c:pt idx="30">
                  <c:v>0.99944299999999997</c:v>
                </c:pt>
                <c:pt idx="31">
                  <c:v>1.213768</c:v>
                </c:pt>
                <c:pt idx="32">
                  <c:v>1.146312</c:v>
                </c:pt>
                <c:pt idx="33">
                  <c:v>1.161313</c:v>
                </c:pt>
                <c:pt idx="34">
                  <c:v>1.13951</c:v>
                </c:pt>
                <c:pt idx="35">
                  <c:v>1.102759</c:v>
                </c:pt>
                <c:pt idx="36">
                  <c:v>1.2002550000000001</c:v>
                </c:pt>
                <c:pt idx="37">
                  <c:v>1.2124699999999999</c:v>
                </c:pt>
                <c:pt idx="38">
                  <c:v>1.15341</c:v>
                </c:pt>
                <c:pt idx="39">
                  <c:v>1.0646929999999999</c:v>
                </c:pt>
                <c:pt idx="40">
                  <c:v>1.175592</c:v>
                </c:pt>
                <c:pt idx="41">
                  <c:v>1.1437679999999999</c:v>
                </c:pt>
                <c:pt idx="42">
                  <c:v>1.1092150000000001</c:v>
                </c:pt>
                <c:pt idx="43">
                  <c:v>1.15273</c:v>
                </c:pt>
                <c:pt idx="44">
                  <c:v>1.15273</c:v>
                </c:pt>
                <c:pt idx="45">
                  <c:v>1.198002</c:v>
                </c:pt>
                <c:pt idx="46">
                  <c:v>1.152719</c:v>
                </c:pt>
                <c:pt idx="47">
                  <c:v>1.132018</c:v>
                </c:pt>
                <c:pt idx="48">
                  <c:v>1.16249</c:v>
                </c:pt>
                <c:pt idx="49">
                  <c:v>1.1395919999999999</c:v>
                </c:pt>
                <c:pt idx="50">
                  <c:v>1.2549760000000001</c:v>
                </c:pt>
                <c:pt idx="51">
                  <c:v>1.268402</c:v>
                </c:pt>
                <c:pt idx="52">
                  <c:v>1.2544029999999999</c:v>
                </c:pt>
                <c:pt idx="53">
                  <c:v>1.2683770000000001</c:v>
                </c:pt>
                <c:pt idx="54">
                  <c:v>1.268359</c:v>
                </c:pt>
                <c:pt idx="55">
                  <c:v>1.1887669999999999</c:v>
                </c:pt>
                <c:pt idx="56">
                  <c:v>1.268365</c:v>
                </c:pt>
                <c:pt idx="57">
                  <c:v>1.2684040000000001</c:v>
                </c:pt>
                <c:pt idx="58">
                  <c:v>1.2684280000000001</c:v>
                </c:pt>
                <c:pt idx="59">
                  <c:v>1.2544690000000001</c:v>
                </c:pt>
                <c:pt idx="60">
                  <c:v>1.2683869999999999</c:v>
                </c:pt>
                <c:pt idx="61">
                  <c:v>1.2955479999999999</c:v>
                </c:pt>
                <c:pt idx="62">
                  <c:v>1.2955479999999999</c:v>
                </c:pt>
                <c:pt idx="63">
                  <c:v>1.288789</c:v>
                </c:pt>
                <c:pt idx="64">
                  <c:v>1.3052809999999999</c:v>
                </c:pt>
                <c:pt idx="65">
                  <c:v>1.3052900000000001</c:v>
                </c:pt>
                <c:pt idx="66">
                  <c:v>1.305291</c:v>
                </c:pt>
                <c:pt idx="67">
                  <c:v>1.305293</c:v>
                </c:pt>
                <c:pt idx="68">
                  <c:v>1.305248</c:v>
                </c:pt>
                <c:pt idx="69">
                  <c:v>1.3052820000000001</c:v>
                </c:pt>
                <c:pt idx="70">
                  <c:v>1.3052859999999999</c:v>
                </c:pt>
                <c:pt idx="71">
                  <c:v>1.2406410000000001</c:v>
                </c:pt>
                <c:pt idx="72">
                  <c:v>1.3052589999999999</c:v>
                </c:pt>
                <c:pt idx="73">
                  <c:v>1.2955190000000001</c:v>
                </c:pt>
                <c:pt idx="74">
                  <c:v>1.2956479999999999</c:v>
                </c:pt>
              </c:numCache>
            </c:numRef>
          </c:yVal>
          <c:smooth val="0"/>
          <c:extLst>
            <c:ext xmlns:c16="http://schemas.microsoft.com/office/drawing/2014/chart" uri="{C3380CC4-5D6E-409C-BE32-E72D297353CC}">
              <c16:uniqueId val="{00000000-FFA1-7541-986B-8C95397AC2AB}"/>
            </c:ext>
          </c:extLst>
        </c:ser>
        <c:dLbls>
          <c:showLegendKey val="0"/>
          <c:showVal val="0"/>
          <c:showCatName val="0"/>
          <c:showSerName val="0"/>
          <c:showPercent val="0"/>
          <c:showBubbleSize val="0"/>
        </c:dLbls>
        <c:axId val="2094734552"/>
        <c:axId val="2094734553"/>
      </c:scatterChart>
      <c:valAx>
        <c:axId val="2094734552"/>
        <c:scaling>
          <c:orientation val="minMax"/>
          <c:max val="1.35"/>
          <c:min val="1.18"/>
        </c:scaling>
        <c:delete val="0"/>
        <c:axPos val="b"/>
        <c:numFmt formatCode="#,##0.00" sourceLinked="0"/>
        <c:majorTickMark val="none"/>
        <c:minorTickMark val="none"/>
        <c:tickLblPos val="nextTo"/>
        <c:spPr>
          <a:ln w="12700" cap="flat">
            <a:solidFill>
              <a:srgbClr val="000000"/>
            </a:solidFill>
            <a:prstDash val="solid"/>
            <a:miter lim="400000"/>
          </a:ln>
        </c:spPr>
        <c:txPr>
          <a:bodyPr rot="0"/>
          <a:lstStyle/>
          <a:p>
            <a:pPr>
              <a:defRPr sz="2500" b="0" i="0" u="none" strike="noStrike">
                <a:solidFill>
                  <a:srgbClr val="000000"/>
                </a:solidFill>
                <a:latin typeface="Helvetica Neue"/>
              </a:defRPr>
            </a:pPr>
            <a:endParaRPr lang="en-US"/>
          </a:p>
        </c:txPr>
        <c:crossAx val="2094734553"/>
        <c:crosses val="autoZero"/>
        <c:crossBetween val="between"/>
        <c:majorUnit val="3.4000000000000002E-2"/>
        <c:minorUnit val="1.7000000000000001E-2"/>
      </c:valAx>
      <c:valAx>
        <c:axId val="2094734553"/>
        <c:scaling>
          <c:orientation val="minMax"/>
          <c:max val="1.4"/>
          <c:min val="0.95"/>
        </c:scaling>
        <c:delete val="0"/>
        <c:axPos val="l"/>
        <c:majorGridlines>
          <c:spPr>
            <a:ln w="6350" cap="flat">
              <a:solidFill>
                <a:srgbClr val="B8B8B8"/>
              </a:solidFill>
              <a:prstDash val="solid"/>
              <a:miter lim="400000"/>
            </a:ln>
          </c:spPr>
        </c:majorGridlines>
        <c:numFmt formatCode="0.0" sourceLinked="0"/>
        <c:majorTickMark val="none"/>
        <c:minorTickMark val="none"/>
        <c:tickLblPos val="nextTo"/>
        <c:spPr>
          <a:ln w="12700" cap="flat">
            <a:noFill/>
            <a:prstDash val="solid"/>
            <a:miter lim="400000"/>
          </a:ln>
        </c:spPr>
        <c:txPr>
          <a:bodyPr rot="0"/>
          <a:lstStyle/>
          <a:p>
            <a:pPr>
              <a:defRPr sz="2500" b="0" i="0" u="none" strike="noStrike">
                <a:solidFill>
                  <a:srgbClr val="000000"/>
                </a:solidFill>
                <a:latin typeface="Helvetica Neue"/>
              </a:defRPr>
            </a:pPr>
            <a:endParaRPr lang="en-US"/>
          </a:p>
        </c:txPr>
        <c:crossAx val="2094734552"/>
        <c:crosses val="autoZero"/>
        <c:crossBetween val="between"/>
        <c:majorUnit val="0.15"/>
        <c:minorUnit val="7.4999999999999997E-2"/>
      </c:valAx>
      <c:spPr>
        <a:noFill/>
        <a:ln w="12700" cap="flat">
          <a:solidFill>
            <a:srgbClr val="000000"/>
          </a:solidFill>
          <a:prstDash val="solid"/>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3323199999999999"/>
          <c:y val="0.17714099999999999"/>
          <c:w val="0.84163699999999997"/>
          <c:h val="0.73348400000000002"/>
        </c:manualLayout>
      </c:layout>
      <c:scatterChart>
        <c:scatterStyle val="lineMarker"/>
        <c:varyColors val="0"/>
        <c:ser>
          <c:idx val="0"/>
          <c:order val="0"/>
          <c:tx>
            <c:strRef>
              <c:f>Sheet1!$B$1</c:f>
            </c:strRef>
          </c:tx>
          <c:spPr>
            <a:ln w="63500" cap="flat">
              <a:solidFill>
                <a:srgbClr val="A31F34"/>
              </a:solidFill>
              <a:prstDash val="solid"/>
              <a:miter lim="400000"/>
            </a:ln>
            <a:effectLst/>
          </c:spPr>
          <c:marker>
            <c:symbol val="star"/>
            <c:size val="13"/>
            <c:spPr>
              <a:solidFill>
                <a:srgbClr val="FFFFFF"/>
              </a:solidFill>
              <a:ln w="12700" cap="flat">
                <a:solidFill>
                  <a:srgbClr val="A31F34"/>
                </a:solidFill>
                <a:prstDash val="solid"/>
                <a:miter lim="400000"/>
              </a:ln>
              <a:effectLst/>
            </c:spPr>
          </c:marker>
          <c:xVal>
            <c:numRef>
              <c:f>Sheet1!$B$2:$B$17</c:f>
              <c:numCache>
                <c:formatCode>General</c:formatCode>
                <c:ptCount val="14"/>
                <c:pt idx="0">
                  <c:v>3</c:v>
                </c:pt>
                <c:pt idx="1">
                  <c:v>6</c:v>
                </c:pt>
                <c:pt idx="2">
                  <c:v>12</c:v>
                </c:pt>
                <c:pt idx="3">
                  <c:v>18</c:v>
                </c:pt>
                <c:pt idx="4">
                  <c:v>21</c:v>
                </c:pt>
                <c:pt idx="5">
                  <c:v>33</c:v>
                </c:pt>
                <c:pt idx="6">
                  <c:v>51</c:v>
                </c:pt>
                <c:pt idx="7">
                  <c:v>66</c:v>
                </c:pt>
                <c:pt idx="8">
                  <c:v>81</c:v>
                </c:pt>
                <c:pt idx="9">
                  <c:v>96</c:v>
                </c:pt>
                <c:pt idx="10">
                  <c:v>111</c:v>
                </c:pt>
                <c:pt idx="11">
                  <c:v>129</c:v>
                </c:pt>
                <c:pt idx="12">
                  <c:v>153</c:v>
                </c:pt>
                <c:pt idx="13">
                  <c:v>177</c:v>
                </c:pt>
              </c:numCache>
            </c:numRef>
          </c:xVal>
          <c:yVal>
            <c:numRef>
              <c:f>Sheet1!$C$2:$C$17</c:f>
              <c:numCache>
                <c:formatCode>General</c:formatCode>
                <c:ptCount val="14"/>
                <c:pt idx="0">
                  <c:v>0.45333299999999999</c:v>
                </c:pt>
                <c:pt idx="1">
                  <c:v>0.53</c:v>
                </c:pt>
                <c:pt idx="2">
                  <c:v>0.52</c:v>
                </c:pt>
                <c:pt idx="3">
                  <c:v>0.54333299999999995</c:v>
                </c:pt>
                <c:pt idx="4">
                  <c:v>0.62333300000000003</c:v>
                </c:pt>
                <c:pt idx="5">
                  <c:v>0.67666700000000002</c:v>
                </c:pt>
                <c:pt idx="6">
                  <c:v>0.84666699999999995</c:v>
                </c:pt>
                <c:pt idx="7">
                  <c:v>0.73</c:v>
                </c:pt>
                <c:pt idx="8">
                  <c:v>0.70333299999999999</c:v>
                </c:pt>
                <c:pt idx="9">
                  <c:v>0.66666700000000001</c:v>
                </c:pt>
                <c:pt idx="10">
                  <c:v>0.55000000000000004</c:v>
                </c:pt>
                <c:pt idx="11">
                  <c:v>0.3</c:v>
                </c:pt>
                <c:pt idx="12">
                  <c:v>0.28666700000000001</c:v>
                </c:pt>
                <c:pt idx="13">
                  <c:v>0.22666700000000001</c:v>
                </c:pt>
              </c:numCache>
            </c:numRef>
          </c:yVal>
          <c:smooth val="0"/>
          <c:extLst>
            <c:ext xmlns:c16="http://schemas.microsoft.com/office/drawing/2014/chart" uri="{C3380CC4-5D6E-409C-BE32-E72D297353CC}">
              <c16:uniqueId val="{00000000-8C27-E845-9489-B387E48DBF3A}"/>
            </c:ext>
          </c:extLst>
        </c:ser>
        <c:ser>
          <c:idx val="1"/>
          <c:order val="1"/>
          <c:tx>
            <c:strRef>
              <c:f>Sheet1!$C$1</c:f>
              <c:strCache>
                <c:ptCount val="1"/>
                <c:pt idx="0">
                  <c:v>Noise-Unaware Search</c:v>
                </c:pt>
              </c:strCache>
            </c:strRef>
          </c:tx>
          <c:spPr>
            <a:ln w="63500" cap="flat">
              <a:solidFill>
                <a:srgbClr val="F8B62D"/>
              </a:solidFill>
              <a:prstDash val="solid"/>
              <a:miter lim="400000"/>
            </a:ln>
            <a:effectLst/>
          </c:spPr>
          <c:marker>
            <c:symbol val="triangle"/>
            <c:size val="13"/>
            <c:spPr>
              <a:solidFill>
                <a:srgbClr val="FFFFFF"/>
              </a:solidFill>
              <a:ln w="12700" cap="flat">
                <a:solidFill>
                  <a:srgbClr val="F8B62D"/>
                </a:solidFill>
                <a:prstDash val="solid"/>
                <a:miter lim="400000"/>
              </a:ln>
              <a:effectLst/>
            </c:spPr>
          </c:marker>
          <c:xVal>
            <c:numRef>
              <c:f>Sheet1!$D$2:$D$17</c:f>
              <c:numCache>
                <c:formatCode>General</c:formatCode>
                <c:ptCount val="11"/>
                <c:pt idx="0">
                  <c:v>3</c:v>
                </c:pt>
                <c:pt idx="1">
                  <c:v>6</c:v>
                </c:pt>
                <c:pt idx="2">
                  <c:v>12</c:v>
                </c:pt>
                <c:pt idx="3">
                  <c:v>18</c:v>
                </c:pt>
                <c:pt idx="4">
                  <c:v>24</c:v>
                </c:pt>
                <c:pt idx="5">
                  <c:v>36</c:v>
                </c:pt>
                <c:pt idx="6">
                  <c:v>54</c:v>
                </c:pt>
                <c:pt idx="7">
                  <c:v>75</c:v>
                </c:pt>
                <c:pt idx="8">
                  <c:v>108</c:v>
                </c:pt>
                <c:pt idx="9">
                  <c:v>126</c:v>
                </c:pt>
                <c:pt idx="10">
                  <c:v>159</c:v>
                </c:pt>
              </c:numCache>
            </c:numRef>
          </c:xVal>
          <c:yVal>
            <c:numRef>
              <c:f>Sheet1!$E$2:$E$17</c:f>
              <c:numCache>
                <c:formatCode>General</c:formatCode>
                <c:ptCount val="11"/>
                <c:pt idx="0">
                  <c:v>0.35333300000000001</c:v>
                </c:pt>
                <c:pt idx="1">
                  <c:v>0.48666700000000002</c:v>
                </c:pt>
                <c:pt idx="2">
                  <c:v>0.50333300000000003</c:v>
                </c:pt>
                <c:pt idx="3">
                  <c:v>0.38333299999999998</c:v>
                </c:pt>
                <c:pt idx="4">
                  <c:v>0.62333300000000003</c:v>
                </c:pt>
                <c:pt idx="5">
                  <c:v>0.67</c:v>
                </c:pt>
                <c:pt idx="6">
                  <c:v>0.45666699999999999</c:v>
                </c:pt>
                <c:pt idx="7">
                  <c:v>0.57999999999999996</c:v>
                </c:pt>
                <c:pt idx="8">
                  <c:v>0.28666700000000001</c:v>
                </c:pt>
                <c:pt idx="9">
                  <c:v>0.20333300000000001</c:v>
                </c:pt>
                <c:pt idx="10">
                  <c:v>0.20666699999999999</c:v>
                </c:pt>
              </c:numCache>
            </c:numRef>
          </c:yVal>
          <c:smooth val="0"/>
          <c:extLst>
            <c:ext xmlns:c16="http://schemas.microsoft.com/office/drawing/2014/chart" uri="{C3380CC4-5D6E-409C-BE32-E72D297353CC}">
              <c16:uniqueId val="{00000001-8C27-E845-9489-B387E48DBF3A}"/>
            </c:ext>
          </c:extLst>
        </c:ser>
        <c:ser>
          <c:idx val="2"/>
          <c:order val="2"/>
          <c:tx>
            <c:strRef>
              <c:f>Sheet1!$D$1</c:f>
              <c:strCache>
                <c:ptCount val="1"/>
                <c:pt idx="0">
                  <c:v>Human Design</c:v>
                </c:pt>
              </c:strCache>
            </c:strRef>
          </c:tx>
          <c:spPr>
            <a:ln w="63500" cap="flat">
              <a:solidFill>
                <a:srgbClr val="0081CC"/>
              </a:solidFill>
              <a:prstDash val="solid"/>
              <a:miter lim="400000"/>
            </a:ln>
            <a:effectLst/>
          </c:spPr>
          <c:marker>
            <c:symbol val="square"/>
            <c:size val="12"/>
            <c:spPr>
              <a:solidFill>
                <a:srgbClr val="FFFFFF"/>
              </a:solidFill>
              <a:ln w="25400" cap="flat">
                <a:solidFill>
                  <a:srgbClr val="0081CC"/>
                </a:solidFill>
                <a:prstDash val="solid"/>
                <a:miter lim="400000"/>
              </a:ln>
              <a:effectLst/>
            </c:spPr>
          </c:marker>
          <c:xVal>
            <c:numRef>
              <c:f>Sheet1!$F$2:$F$17</c:f>
              <c:numCache>
                <c:formatCode>General</c:formatCode>
                <c:ptCount val="14"/>
                <c:pt idx="0">
                  <c:v>3</c:v>
                </c:pt>
                <c:pt idx="1">
                  <c:v>9</c:v>
                </c:pt>
                <c:pt idx="2">
                  <c:v>12</c:v>
                </c:pt>
                <c:pt idx="3">
                  <c:v>15</c:v>
                </c:pt>
                <c:pt idx="4">
                  <c:v>21</c:v>
                </c:pt>
                <c:pt idx="5">
                  <c:v>36</c:v>
                </c:pt>
                <c:pt idx="6">
                  <c:v>51</c:v>
                </c:pt>
                <c:pt idx="7">
                  <c:v>66</c:v>
                </c:pt>
                <c:pt idx="8">
                  <c:v>81</c:v>
                </c:pt>
                <c:pt idx="9">
                  <c:v>96</c:v>
                </c:pt>
                <c:pt idx="10">
                  <c:v>111</c:v>
                </c:pt>
                <c:pt idx="11">
                  <c:v>126</c:v>
                </c:pt>
                <c:pt idx="12">
                  <c:v>141</c:v>
                </c:pt>
                <c:pt idx="13">
                  <c:v>159</c:v>
                </c:pt>
              </c:numCache>
            </c:numRef>
          </c:xVal>
          <c:yVal>
            <c:numRef>
              <c:f>Sheet1!$G$2:$G$17</c:f>
              <c:numCache>
                <c:formatCode>General</c:formatCode>
                <c:ptCount val="14"/>
                <c:pt idx="0">
                  <c:v>0.346667</c:v>
                </c:pt>
                <c:pt idx="1">
                  <c:v>0.49333300000000002</c:v>
                </c:pt>
                <c:pt idx="2">
                  <c:v>0.54666700000000001</c:v>
                </c:pt>
                <c:pt idx="3">
                  <c:v>0.50666699999999998</c:v>
                </c:pt>
                <c:pt idx="4">
                  <c:v>0.55666700000000002</c:v>
                </c:pt>
                <c:pt idx="5">
                  <c:v>0.70666700000000005</c:v>
                </c:pt>
                <c:pt idx="6">
                  <c:v>0.47</c:v>
                </c:pt>
                <c:pt idx="7">
                  <c:v>0.43666700000000003</c:v>
                </c:pt>
                <c:pt idx="8">
                  <c:v>0.25333299999999997</c:v>
                </c:pt>
                <c:pt idx="9">
                  <c:v>0.36333300000000002</c:v>
                </c:pt>
                <c:pt idx="10">
                  <c:v>0.32333299999999998</c:v>
                </c:pt>
                <c:pt idx="11">
                  <c:v>0.23333300000000001</c:v>
                </c:pt>
                <c:pt idx="12">
                  <c:v>0.25666699999999998</c:v>
                </c:pt>
                <c:pt idx="13">
                  <c:v>0.23</c:v>
                </c:pt>
              </c:numCache>
            </c:numRef>
          </c:yVal>
          <c:smooth val="0"/>
          <c:extLst>
            <c:ext xmlns:c16="http://schemas.microsoft.com/office/drawing/2014/chart" uri="{C3380CC4-5D6E-409C-BE32-E72D297353CC}">
              <c16:uniqueId val="{00000002-8C27-E845-9489-B387E48DBF3A}"/>
            </c:ext>
          </c:extLst>
        </c:ser>
        <c:dLbls>
          <c:showLegendKey val="0"/>
          <c:showVal val="0"/>
          <c:showCatName val="0"/>
          <c:showSerName val="0"/>
          <c:showPercent val="0"/>
          <c:showBubbleSize val="0"/>
        </c:dLbls>
        <c:axId val="2094734552"/>
        <c:axId val="2094734553"/>
      </c:scatterChart>
      <c:valAx>
        <c:axId val="2094734552"/>
        <c:scaling>
          <c:orientation val="minMax"/>
          <c:max val="160"/>
          <c:min val="0"/>
        </c:scaling>
        <c:delete val="0"/>
        <c:axPos val="b"/>
        <c:majorGridlines>
          <c:spPr>
            <a:ln w="12700" cap="flat">
              <a:solidFill>
                <a:srgbClr val="B8B8B8"/>
              </a:solidFill>
              <a:custDash>
                <a:ds d="100000" sp="200000"/>
              </a:custDash>
              <a:miter lim="400000"/>
            </a:ln>
          </c:spPr>
        </c:majorGridlines>
        <c:numFmt formatCode="0" sourceLinked="0"/>
        <c:majorTickMark val="in"/>
        <c:minorTickMark val="none"/>
        <c:tickLblPos val="nextTo"/>
        <c:spPr>
          <a:ln w="12700" cap="flat">
            <a:solidFill>
              <a:srgbClr val="000000"/>
            </a:solidFill>
            <a:prstDash val="solid"/>
            <a:miter lim="400000"/>
          </a:ln>
        </c:spPr>
        <c:txPr>
          <a:bodyPr rot="0"/>
          <a:lstStyle/>
          <a:p>
            <a:pPr>
              <a:defRPr sz="3000" b="0" i="0" u="none" strike="noStrike">
                <a:solidFill>
                  <a:srgbClr val="000000"/>
                </a:solidFill>
                <a:latin typeface="Arial"/>
              </a:defRPr>
            </a:pPr>
            <a:endParaRPr lang="en-US"/>
          </a:p>
        </c:txPr>
        <c:crossAx val="2094734553"/>
        <c:crosses val="autoZero"/>
        <c:crossBetween val="between"/>
        <c:majorUnit val="40"/>
        <c:minorUnit val="20"/>
      </c:valAx>
      <c:valAx>
        <c:axId val="2094734553"/>
        <c:scaling>
          <c:orientation val="minMax"/>
          <c:max val="0.9"/>
          <c:min val="0.1"/>
        </c:scaling>
        <c:delete val="0"/>
        <c:axPos val="l"/>
        <c:majorGridlines>
          <c:spPr>
            <a:ln w="3175" cap="flat">
              <a:solidFill>
                <a:srgbClr val="B8B8B8"/>
              </a:solidFill>
              <a:prstDash val="solid"/>
              <a:miter lim="400000"/>
            </a:ln>
          </c:spPr>
        </c:majorGridlines>
        <c:title>
          <c:tx>
            <c:rich>
              <a:bodyPr rot="-5400000"/>
              <a:lstStyle/>
              <a:p>
                <a:pPr>
                  <a:defRPr sz="3000" b="0" i="0" u="none" strike="noStrike">
                    <a:solidFill>
                      <a:srgbClr val="000000"/>
                    </a:solidFill>
                    <a:latin typeface="Arial"/>
                  </a:defRPr>
                </a:pPr>
                <a:r>
                  <a:rPr lang="en-US" sz="3000" b="0" i="0" u="none" strike="noStrike">
                    <a:solidFill>
                      <a:srgbClr val="000000"/>
                    </a:solidFill>
                    <a:latin typeface="Arial"/>
                  </a:rPr>
                  <a:t>Measured Accuracy</a:t>
                </a:r>
              </a:p>
            </c:rich>
          </c:tx>
          <c:overlay val="1"/>
        </c:title>
        <c:numFmt formatCode="#,##0%" sourceLinked="0"/>
        <c:majorTickMark val="in"/>
        <c:minorTickMark val="none"/>
        <c:tickLblPos val="nextTo"/>
        <c:spPr>
          <a:ln w="12700" cap="flat">
            <a:solidFill>
              <a:srgbClr val="000000"/>
            </a:solidFill>
            <a:prstDash val="solid"/>
            <a:miter lim="400000"/>
          </a:ln>
        </c:spPr>
        <c:txPr>
          <a:bodyPr rot="0"/>
          <a:lstStyle/>
          <a:p>
            <a:pPr>
              <a:defRPr sz="3000" b="0" i="0" u="none" strike="noStrike">
                <a:solidFill>
                  <a:srgbClr val="000000"/>
                </a:solidFill>
                <a:latin typeface="Arial"/>
              </a:defRPr>
            </a:pPr>
            <a:endParaRPr lang="en-US"/>
          </a:p>
        </c:txPr>
        <c:crossAx val="2094734552"/>
        <c:crosses val="autoZero"/>
        <c:crossBetween val="between"/>
        <c:majorUnit val="0.2"/>
        <c:minorUnit val="0.1"/>
      </c:valAx>
      <c:spPr>
        <a:noFill/>
        <a:ln w="12700" cap="flat">
          <a:solidFill>
            <a:srgbClr val="000000"/>
          </a:solidFill>
          <a:prstDash val="solid"/>
          <a:miter lim="400000"/>
        </a:ln>
        <a:effectLst/>
      </c:spPr>
    </c:plotArea>
    <c:legend>
      <c:legendPos val="t"/>
      <c:layout>
        <c:manualLayout>
          <c:xMode val="edge"/>
          <c:yMode val="edge"/>
          <c:x val="0.34662399999999999"/>
          <c:y val="0"/>
          <c:w val="0.41644300000000001"/>
          <c:h val="0.17496999999999999"/>
        </c:manualLayout>
      </c:layout>
      <c:overlay val="1"/>
      <c:spPr>
        <a:noFill/>
        <a:ln w="12700" cap="flat">
          <a:noFill/>
          <a:miter lim="400000"/>
        </a:ln>
        <a:effectLst/>
      </c:spPr>
      <c:txPr>
        <a:bodyPr rot="0"/>
        <a:lstStyle/>
        <a:p>
          <a:pPr>
            <a:defRPr sz="3000" b="0" i="0" u="none" strike="noStrike">
              <a:solidFill>
                <a:srgbClr val="000000"/>
              </a:solidFill>
              <a:latin typeface="Arial"/>
            </a:defRPr>
          </a:pPr>
          <a:endParaRPr lang="en-US"/>
        </a:p>
      </c:txPr>
    </c:legend>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27167"/>
          <c:y val="0.16078999999999999"/>
          <c:w val="0.818797"/>
          <c:h val="0.73763800000000002"/>
        </c:manualLayout>
      </c:layout>
      <c:barChart>
        <c:barDir val="col"/>
        <c:grouping val="clustered"/>
        <c:varyColors val="0"/>
        <c:ser>
          <c:idx val="0"/>
          <c:order val="0"/>
          <c:tx>
            <c:strRef>
              <c:f>Sheet1!$B$1</c:f>
              <c:strCache>
                <c:ptCount val="1"/>
                <c:pt idx="0">
                  <c:v>UCCSD</c:v>
                </c:pt>
              </c:strCache>
            </c:strRef>
          </c:tx>
          <c:spPr>
            <a:solidFill>
              <a:srgbClr val="8A8B8C"/>
            </a:solidFill>
            <a:ln w="25400" cap="flat">
              <a:solidFill>
                <a:srgbClr val="000000"/>
              </a:solidFill>
              <a:prstDash val="solid"/>
              <a:miter lim="400000"/>
            </a:ln>
            <a:effectLst/>
          </c:spPr>
          <c:invertIfNegative val="0"/>
          <c:dLbls>
            <c:numFmt formatCode="#,##0.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U3+CU3 </c:v>
                </c:pt>
                <c:pt idx="1">
                  <c:v>ZZ+RY</c:v>
                </c:pt>
                <c:pt idx="2">
                  <c:v>RXYZ</c:v>
                </c:pt>
                <c:pt idx="3">
                  <c:v>ZX+XX</c:v>
                </c:pt>
              </c:strCache>
            </c:strRef>
          </c:cat>
          <c:val>
            <c:numRef>
              <c:f>Sheet1!$B$2:$B$5</c:f>
              <c:numCache>
                <c:formatCode>General</c:formatCode>
                <c:ptCount val="4"/>
                <c:pt idx="0">
                  <c:v>-1.115505</c:v>
                </c:pt>
                <c:pt idx="1">
                  <c:v>-1.115505</c:v>
                </c:pt>
                <c:pt idx="2">
                  <c:v>-1.115505</c:v>
                </c:pt>
                <c:pt idx="3">
                  <c:v>-1.115505</c:v>
                </c:pt>
              </c:numCache>
            </c:numRef>
          </c:val>
          <c:extLst>
            <c:ext xmlns:c16="http://schemas.microsoft.com/office/drawing/2014/chart" uri="{C3380CC4-5D6E-409C-BE32-E72D297353CC}">
              <c16:uniqueId val="{00000000-FEA9-B849-8BD9-315DB137E7C6}"/>
            </c:ext>
          </c:extLst>
        </c:ser>
        <c:ser>
          <c:idx val="1"/>
          <c:order val="1"/>
          <c:tx>
            <c:strRef>
              <c:f>Sheet1!$C$1</c:f>
              <c:strCache>
                <c:ptCount val="1"/>
                <c:pt idx="0">
                  <c:v>Noise-Unaware Searched</c:v>
                </c:pt>
              </c:strCache>
            </c:strRef>
          </c:tx>
          <c:spPr>
            <a:solidFill>
              <a:srgbClr val="0081CC"/>
            </a:solidFill>
            <a:ln w="25400" cap="flat">
              <a:solidFill>
                <a:srgbClr val="000000"/>
              </a:solidFill>
              <a:prstDash val="solid"/>
              <a:miter lim="400000"/>
            </a:ln>
            <a:effectLst/>
          </c:spPr>
          <c:invertIfNegative val="0"/>
          <c:dLbls>
            <c:numFmt formatCode="#,##0.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U3+CU3 </c:v>
                </c:pt>
                <c:pt idx="1">
                  <c:v>ZZ+RY</c:v>
                </c:pt>
                <c:pt idx="2">
                  <c:v>RXYZ</c:v>
                </c:pt>
                <c:pt idx="3">
                  <c:v>ZX+XX</c:v>
                </c:pt>
              </c:strCache>
            </c:strRef>
          </c:cat>
          <c:val>
            <c:numRef>
              <c:f>Sheet1!$C$2:$C$5</c:f>
              <c:numCache>
                <c:formatCode>General</c:formatCode>
                <c:ptCount val="4"/>
                <c:pt idx="0">
                  <c:v>-1.5461659999999999</c:v>
                </c:pt>
                <c:pt idx="1">
                  <c:v>-1.5602990000000001</c:v>
                </c:pt>
                <c:pt idx="2">
                  <c:v>-1.5303990000000001</c:v>
                </c:pt>
                <c:pt idx="3">
                  <c:v>-1.5456209999999999</c:v>
                </c:pt>
              </c:numCache>
            </c:numRef>
          </c:val>
          <c:extLst>
            <c:ext xmlns:c16="http://schemas.microsoft.com/office/drawing/2014/chart" uri="{C3380CC4-5D6E-409C-BE32-E72D297353CC}">
              <c16:uniqueId val="{00000001-FEA9-B849-8BD9-315DB137E7C6}"/>
            </c:ext>
          </c:extLst>
        </c:ser>
        <c:ser>
          <c:idx val="2"/>
          <c:order val="2"/>
          <c:tx>
            <c:strRef>
              <c:f>Sheet1!$D$1</c:f>
              <c:strCache>
                <c:ptCount val="1"/>
                <c:pt idx="0">
                  <c:v>Random Generated</c:v>
                </c:pt>
              </c:strCache>
            </c:strRef>
          </c:tx>
          <c:spPr>
            <a:solidFill>
              <a:srgbClr val="F8B62D"/>
            </a:solidFill>
            <a:ln w="25400" cap="flat">
              <a:solidFill>
                <a:srgbClr val="000000"/>
              </a:solidFill>
              <a:prstDash val="solid"/>
              <a:miter lim="400000"/>
            </a:ln>
            <a:effectLst/>
          </c:spPr>
          <c:invertIfNegative val="0"/>
          <c:dLbls>
            <c:numFmt formatCode="#,##0.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U3+CU3 </c:v>
                </c:pt>
                <c:pt idx="1">
                  <c:v>ZZ+RY</c:v>
                </c:pt>
                <c:pt idx="2">
                  <c:v>RXYZ</c:v>
                </c:pt>
                <c:pt idx="3">
                  <c:v>ZX+XX</c:v>
                </c:pt>
              </c:strCache>
            </c:strRef>
          </c:cat>
          <c:val>
            <c:numRef>
              <c:f>Sheet1!$D$2:$D$5</c:f>
              <c:numCache>
                <c:formatCode>General</c:formatCode>
                <c:ptCount val="4"/>
                <c:pt idx="0">
                  <c:v>-1.568095</c:v>
                </c:pt>
                <c:pt idx="1">
                  <c:v>-0.99185500000000004</c:v>
                </c:pt>
                <c:pt idx="2">
                  <c:v>-1.515225</c:v>
                </c:pt>
                <c:pt idx="3">
                  <c:v>-1.358392</c:v>
                </c:pt>
              </c:numCache>
            </c:numRef>
          </c:val>
          <c:extLst>
            <c:ext xmlns:c16="http://schemas.microsoft.com/office/drawing/2014/chart" uri="{C3380CC4-5D6E-409C-BE32-E72D297353CC}">
              <c16:uniqueId val="{00000002-FEA9-B849-8BD9-315DB137E7C6}"/>
            </c:ext>
          </c:extLst>
        </c:ser>
        <c:ser>
          <c:idx val="3"/>
          <c:order val="3"/>
          <c:tx>
            <c:strRef>
              <c:f>Sheet1!$E$1</c:f>
              <c:strCache>
                <c:ptCount val="1"/>
                <c:pt idx="0">
                  <c:v>Human Design</c:v>
                </c:pt>
              </c:strCache>
            </c:strRef>
          </c:tx>
          <c:spPr>
            <a:solidFill>
              <a:srgbClr val="00AEBB"/>
            </a:solidFill>
            <a:ln w="25400" cap="flat">
              <a:solidFill>
                <a:srgbClr val="000000"/>
              </a:solidFill>
              <a:prstDash val="solid"/>
              <a:miter lim="400000"/>
            </a:ln>
            <a:effectLst/>
          </c:spPr>
          <c:invertIfNegative val="0"/>
          <c:dLbls>
            <c:numFmt formatCode="#,##0.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U3+CU3 </c:v>
                </c:pt>
                <c:pt idx="1">
                  <c:v>ZZ+RY</c:v>
                </c:pt>
                <c:pt idx="2">
                  <c:v>RXYZ</c:v>
                </c:pt>
                <c:pt idx="3">
                  <c:v>ZX+XX</c:v>
                </c:pt>
              </c:strCache>
            </c:strRef>
          </c:cat>
          <c:val>
            <c:numRef>
              <c:f>Sheet1!$E$2:$E$5</c:f>
              <c:numCache>
                <c:formatCode>General</c:formatCode>
                <c:ptCount val="4"/>
                <c:pt idx="0">
                  <c:v>-1.544945</c:v>
                </c:pt>
                <c:pt idx="1">
                  <c:v>-0.97680900000000004</c:v>
                </c:pt>
                <c:pt idx="2">
                  <c:v>-1.594573</c:v>
                </c:pt>
                <c:pt idx="3">
                  <c:v>-1.372109</c:v>
                </c:pt>
              </c:numCache>
            </c:numRef>
          </c:val>
          <c:extLst>
            <c:ext xmlns:c16="http://schemas.microsoft.com/office/drawing/2014/chart" uri="{C3380CC4-5D6E-409C-BE32-E72D297353CC}">
              <c16:uniqueId val="{00000003-FEA9-B849-8BD9-315DB137E7C6}"/>
            </c:ext>
          </c:extLst>
        </c:ser>
        <c:ser>
          <c:idx val="4"/>
          <c:order val="4"/>
          <c:tx>
            <c:strRef>
              <c:f>Sheet1!$F$1</c:f>
              <c:strCache>
                <c:ptCount val="1"/>
                <c:pt idx="0">
                  <c:v>                    </c:v>
                </c:pt>
              </c:strCache>
            </c:strRef>
          </c:tx>
          <c:spPr>
            <a:solidFill>
              <a:srgbClr val="A31F34"/>
            </a:solidFill>
            <a:ln w="25400" cap="flat">
              <a:solidFill>
                <a:srgbClr val="000000"/>
              </a:solidFill>
              <a:prstDash val="solid"/>
              <a:miter lim="400000"/>
            </a:ln>
            <a:effectLst/>
          </c:spPr>
          <c:invertIfNegative val="0"/>
          <c:dLbls>
            <c:numFmt formatCode="0.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U3+CU3 </c:v>
                </c:pt>
                <c:pt idx="1">
                  <c:v>ZZ+RY</c:v>
                </c:pt>
                <c:pt idx="2">
                  <c:v>RXYZ</c:v>
                </c:pt>
                <c:pt idx="3">
                  <c:v>ZX+XX</c:v>
                </c:pt>
              </c:strCache>
            </c:strRef>
          </c:cat>
          <c:val>
            <c:numRef>
              <c:f>Sheet1!$F$2:$F$5</c:f>
              <c:numCache>
                <c:formatCode>General</c:formatCode>
                <c:ptCount val="4"/>
                <c:pt idx="0">
                  <c:v>-1.680593</c:v>
                </c:pt>
                <c:pt idx="1">
                  <c:v>-1.753911</c:v>
                </c:pt>
                <c:pt idx="2">
                  <c:v>-1.71811</c:v>
                </c:pt>
                <c:pt idx="3">
                  <c:v>-1.717538</c:v>
                </c:pt>
              </c:numCache>
            </c:numRef>
          </c:val>
          <c:extLst>
            <c:ext xmlns:c16="http://schemas.microsoft.com/office/drawing/2014/chart" uri="{C3380CC4-5D6E-409C-BE32-E72D297353CC}">
              <c16:uniqueId val="{00000004-FEA9-B849-8BD9-315DB137E7C6}"/>
            </c:ext>
          </c:extLst>
        </c:ser>
        <c:dLbls>
          <c:showLegendKey val="0"/>
          <c:showVal val="0"/>
          <c:showCatName val="0"/>
          <c:showSerName val="0"/>
          <c:showPercent val="0"/>
          <c:showBubbleSize val="0"/>
        </c:dLbls>
        <c:gapWidth val="140"/>
        <c:overlap val="-15"/>
        <c:axId val="2094734552"/>
        <c:axId val="2094734553"/>
      </c:barChart>
      <c:catAx>
        <c:axId val="2094734552"/>
        <c:scaling>
          <c:orientation val="minMax"/>
        </c:scaling>
        <c:delete val="0"/>
        <c:axPos val="b"/>
        <c:numFmt formatCode="General" sourceLinked="0"/>
        <c:majorTickMark val="out"/>
        <c:minorTickMark val="none"/>
        <c:tickLblPos val="low"/>
        <c:spPr>
          <a:ln w="12700" cap="flat">
            <a:solidFill>
              <a:srgbClr val="000000"/>
            </a:solidFill>
            <a:prstDash val="solid"/>
            <a:miter lim="400000"/>
          </a:ln>
        </c:spPr>
        <c:txPr>
          <a:bodyPr rot="0"/>
          <a:lstStyle/>
          <a:p>
            <a:pPr>
              <a:defRPr sz="3000" b="0" i="0" u="none" strike="noStrike">
                <a:solidFill>
                  <a:srgbClr val="000000"/>
                </a:solidFill>
                <a:latin typeface="Arial"/>
              </a:defRPr>
            </a:pPr>
            <a:endParaRPr lang="en-US"/>
          </a:p>
        </c:txPr>
        <c:crossAx val="2094734553"/>
        <c:crosses val="autoZero"/>
        <c:auto val="1"/>
        <c:lblAlgn val="ctr"/>
        <c:lblOffset val="100"/>
        <c:noMultiLvlLbl val="1"/>
      </c:catAx>
      <c:valAx>
        <c:axId val="2094734553"/>
        <c:scaling>
          <c:orientation val="minMax"/>
          <c:max val="-0.9"/>
          <c:min val="-1.9"/>
        </c:scaling>
        <c:delete val="0"/>
        <c:axPos val="l"/>
        <c:majorGridlines>
          <c:spPr>
            <a:ln w="12700" cap="flat">
              <a:solidFill>
                <a:srgbClr val="B8B8B8"/>
              </a:solidFill>
              <a:prstDash val="solid"/>
              <a:miter lim="400000"/>
            </a:ln>
          </c:spPr>
        </c:majorGridlines>
        <c:numFmt formatCode="General" sourceLinked="0"/>
        <c:majorTickMark val="in"/>
        <c:minorTickMark val="none"/>
        <c:tickLblPos val="nextTo"/>
        <c:spPr>
          <a:ln w="12700" cap="flat">
            <a:noFill/>
            <a:prstDash val="solid"/>
            <a:miter lim="400000"/>
          </a:ln>
        </c:spPr>
        <c:txPr>
          <a:bodyPr rot="0"/>
          <a:lstStyle/>
          <a:p>
            <a:pPr>
              <a:defRPr sz="3000" b="0" i="0" u="none" strike="noStrike">
                <a:solidFill>
                  <a:srgbClr val="000000"/>
                </a:solidFill>
                <a:latin typeface="Arial"/>
              </a:defRPr>
            </a:pPr>
            <a:endParaRPr lang="en-US"/>
          </a:p>
        </c:txPr>
        <c:crossAx val="2094734552"/>
        <c:crosses val="min"/>
        <c:crossBetween val="between"/>
        <c:majorUnit val="0.5"/>
        <c:minorUnit val="0.25"/>
      </c:valAx>
      <c:spPr>
        <a:noFill/>
        <a:ln w="12700" cap="flat">
          <a:noFill/>
          <a:miter lim="400000"/>
        </a:ln>
        <a:effectLst/>
      </c:spPr>
    </c:plotArea>
    <c:legend>
      <c:legendPos val="t"/>
      <c:layout>
        <c:manualLayout>
          <c:xMode val="edge"/>
          <c:yMode val="edge"/>
          <c:x val="0"/>
          <c:y val="0"/>
          <c:w val="1"/>
          <c:h val="8.29212E-2"/>
        </c:manualLayout>
      </c:layout>
      <c:overlay val="1"/>
      <c:spPr>
        <a:noFill/>
        <a:ln w="12700" cap="flat">
          <a:noFill/>
          <a:miter lim="400000"/>
        </a:ln>
        <a:effectLst/>
      </c:spPr>
      <c:txPr>
        <a:bodyPr rot="0"/>
        <a:lstStyle/>
        <a:p>
          <a:pPr>
            <a:defRPr sz="3000" b="0" i="0" u="none" strike="noStrike">
              <a:solidFill>
                <a:srgbClr val="000000"/>
              </a:solidFill>
              <a:latin typeface="Arial"/>
            </a:defRPr>
          </a:pPr>
          <a:endParaRPr lang="en-US"/>
        </a:p>
      </c:txPr>
    </c:legend>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6.2141599999999998E-2"/>
          <c:y val="8.2419599999999996E-2"/>
          <c:w val="0.92268700000000003"/>
          <c:h val="0.74726300000000001"/>
        </c:manualLayout>
      </c:layout>
      <c:barChart>
        <c:barDir val="col"/>
        <c:grouping val="clustered"/>
        <c:varyColors val="0"/>
        <c:ser>
          <c:idx val="0"/>
          <c:order val="0"/>
          <c:tx>
            <c:strRef>
              <c:f>Sheet1!$B$1</c:f>
              <c:strCache>
                <c:ptCount val="1"/>
                <c:pt idx="0">
                  <c:v>QuantumNAS</c:v>
                </c:pt>
              </c:strCache>
            </c:strRef>
          </c:tx>
          <c:spPr>
            <a:solidFill>
              <a:srgbClr val="F8B62D"/>
            </a:solidFill>
            <a:ln w="25400" cap="flat">
              <a:solidFill>
                <a:srgbClr val="000000"/>
              </a:solidFill>
              <a:prstDash val="solid"/>
              <a:miter lim="400000"/>
            </a:ln>
            <a:effectLst/>
          </c:spPr>
          <c:invertIfNegative val="0"/>
          <c:dLbls>
            <c:numFmt formatCode="#,##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U3+CU3 </c:v>
                </c:pt>
                <c:pt idx="1">
                  <c:v>ZZ+RY</c:v>
                </c:pt>
                <c:pt idx="2">
                  <c:v>RXYZ</c:v>
                </c:pt>
                <c:pt idx="3">
                  <c:v>ZX+XX</c:v>
                </c:pt>
                <c:pt idx="4">
                  <c:v>RXYZ+ U1+CU3</c:v>
                </c:pt>
                <c:pt idx="5">
                  <c:v>IBMQ Basis</c:v>
                </c:pt>
                <c:pt idx="6">
                  <c:v>Average</c:v>
                </c:pt>
              </c:strCache>
            </c:strRef>
          </c:cat>
          <c:val>
            <c:numRef>
              <c:f>Sheet1!$B$2:$B$8</c:f>
              <c:numCache>
                <c:formatCode>General</c:formatCode>
                <c:ptCount val="7"/>
                <c:pt idx="0">
                  <c:v>0.71</c:v>
                </c:pt>
                <c:pt idx="1">
                  <c:v>0.38</c:v>
                </c:pt>
                <c:pt idx="2">
                  <c:v>0.62</c:v>
                </c:pt>
                <c:pt idx="3">
                  <c:v>0.30333300000000002</c:v>
                </c:pt>
                <c:pt idx="4">
                  <c:v>0.61</c:v>
                </c:pt>
                <c:pt idx="5">
                  <c:v>0.54</c:v>
                </c:pt>
                <c:pt idx="6">
                  <c:v>0.52722199999999997</c:v>
                </c:pt>
              </c:numCache>
            </c:numRef>
          </c:val>
          <c:extLst>
            <c:ext xmlns:c16="http://schemas.microsoft.com/office/drawing/2014/chart" uri="{C3380CC4-5D6E-409C-BE32-E72D297353CC}">
              <c16:uniqueId val="{00000000-059A-454D-B726-F245052804FF}"/>
            </c:ext>
          </c:extLst>
        </c:ser>
        <c:ser>
          <c:idx val="1"/>
          <c:order val="1"/>
          <c:tx>
            <c:strRef>
              <c:f>Sheet1!$C$1</c:f>
              <c:strCache>
                <c:ptCount val="1"/>
                <c:pt idx="0">
                  <c:v>QuantumNAS + Pruning</c:v>
                </c:pt>
              </c:strCache>
            </c:strRef>
          </c:tx>
          <c:spPr>
            <a:solidFill>
              <a:srgbClr val="A31F34"/>
            </a:solidFill>
            <a:ln w="25400" cap="flat">
              <a:solidFill>
                <a:srgbClr val="000000"/>
              </a:solidFill>
              <a:prstDash val="solid"/>
              <a:miter lim="400000"/>
            </a:ln>
            <a:effectLst/>
          </c:spPr>
          <c:invertIfNegative val="0"/>
          <c:dLbls>
            <c:numFmt formatCode="#,##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U3+CU3 </c:v>
                </c:pt>
                <c:pt idx="1">
                  <c:v>ZZ+RY</c:v>
                </c:pt>
                <c:pt idx="2">
                  <c:v>RXYZ</c:v>
                </c:pt>
                <c:pt idx="3">
                  <c:v>ZX+XX</c:v>
                </c:pt>
                <c:pt idx="4">
                  <c:v>RXYZ+ U1+CU3</c:v>
                </c:pt>
                <c:pt idx="5">
                  <c:v>IBMQ Basis</c:v>
                </c:pt>
                <c:pt idx="6">
                  <c:v>Average</c:v>
                </c:pt>
              </c:strCache>
            </c:strRef>
          </c:cat>
          <c:val>
            <c:numRef>
              <c:f>Sheet1!$C$2:$C$8</c:f>
              <c:numCache>
                <c:formatCode>General</c:formatCode>
                <c:ptCount val="7"/>
                <c:pt idx="0">
                  <c:v>0.75333300000000003</c:v>
                </c:pt>
                <c:pt idx="1">
                  <c:v>0.44666699999999998</c:v>
                </c:pt>
                <c:pt idx="2">
                  <c:v>0.63666699999999998</c:v>
                </c:pt>
                <c:pt idx="3">
                  <c:v>0.35666700000000001</c:v>
                </c:pt>
                <c:pt idx="4">
                  <c:v>0.64</c:v>
                </c:pt>
                <c:pt idx="5">
                  <c:v>0.54666700000000001</c:v>
                </c:pt>
                <c:pt idx="6">
                  <c:v>0.56333299999999997</c:v>
                </c:pt>
              </c:numCache>
            </c:numRef>
          </c:val>
          <c:extLst>
            <c:ext xmlns:c16="http://schemas.microsoft.com/office/drawing/2014/chart" uri="{C3380CC4-5D6E-409C-BE32-E72D297353CC}">
              <c16:uniqueId val="{00000001-059A-454D-B726-F245052804FF}"/>
            </c:ext>
          </c:extLst>
        </c:ser>
        <c:dLbls>
          <c:showLegendKey val="0"/>
          <c:showVal val="0"/>
          <c:showCatName val="0"/>
          <c:showSerName val="0"/>
          <c:showPercent val="0"/>
          <c:showBubbleSize val="0"/>
        </c:dLbls>
        <c:gapWidth val="140"/>
        <c:overlap val="-15"/>
        <c:axId val="2094734552"/>
        <c:axId val="2094734553"/>
      </c:barChart>
      <c:catAx>
        <c:axId val="2094734552"/>
        <c:scaling>
          <c:orientation val="minMax"/>
        </c:scaling>
        <c:delete val="0"/>
        <c:axPos val="b"/>
        <c:numFmt formatCode="General" sourceLinked="0"/>
        <c:majorTickMark val="out"/>
        <c:minorTickMark val="none"/>
        <c:tickLblPos val="low"/>
        <c:spPr>
          <a:ln w="12700" cap="flat">
            <a:solidFill>
              <a:srgbClr val="000000"/>
            </a:solidFill>
            <a:prstDash val="solid"/>
            <a:miter lim="400000"/>
          </a:ln>
        </c:spPr>
        <c:txPr>
          <a:bodyPr rot="0"/>
          <a:lstStyle/>
          <a:p>
            <a:pPr>
              <a:defRPr sz="3000" b="0" i="0" u="none" strike="noStrike">
                <a:solidFill>
                  <a:srgbClr val="000000"/>
                </a:solidFill>
                <a:latin typeface="Arial"/>
              </a:defRPr>
            </a:pPr>
            <a:endParaRPr lang="en-US"/>
          </a:p>
        </c:txPr>
        <c:crossAx val="2094734553"/>
        <c:crosses val="autoZero"/>
        <c:auto val="1"/>
        <c:lblAlgn val="ctr"/>
        <c:lblOffset val="100"/>
        <c:noMultiLvlLbl val="1"/>
      </c:catAx>
      <c:valAx>
        <c:axId val="2094734553"/>
        <c:scaling>
          <c:orientation val="minMax"/>
          <c:max val="0.9"/>
          <c:min val="0.1"/>
        </c:scaling>
        <c:delete val="0"/>
        <c:axPos val="l"/>
        <c:majorGridlines>
          <c:spPr>
            <a:ln w="12700" cap="flat">
              <a:solidFill>
                <a:srgbClr val="B8B8B8"/>
              </a:solidFill>
              <a:prstDash val="solid"/>
              <a:miter lim="400000"/>
            </a:ln>
          </c:spPr>
        </c:majorGridlines>
        <c:numFmt formatCode="#,##0%" sourceLinked="0"/>
        <c:majorTickMark val="in"/>
        <c:minorTickMark val="none"/>
        <c:tickLblPos val="nextTo"/>
        <c:spPr>
          <a:ln w="12700" cap="flat">
            <a:noFill/>
            <a:prstDash val="solid"/>
            <a:miter lim="400000"/>
          </a:ln>
        </c:spPr>
        <c:txPr>
          <a:bodyPr rot="0"/>
          <a:lstStyle/>
          <a:p>
            <a:pPr>
              <a:defRPr sz="3000" b="0" i="0" u="none" strike="noStrike">
                <a:solidFill>
                  <a:srgbClr val="000000"/>
                </a:solidFill>
                <a:latin typeface="Arial"/>
              </a:defRPr>
            </a:pPr>
            <a:endParaRPr lang="en-US"/>
          </a:p>
        </c:txPr>
        <c:crossAx val="2094734552"/>
        <c:crosses val="autoZero"/>
        <c:crossBetween val="between"/>
        <c:majorUnit val="0.2"/>
        <c:minorUnit val="0.1"/>
      </c:valAx>
      <c:spPr>
        <a:noFill/>
        <a:ln w="12700" cap="flat">
          <a:noFill/>
          <a:miter lim="400000"/>
        </a:ln>
        <a:effectLst/>
      </c:spPr>
    </c:plotArea>
    <c:legend>
      <c:legendPos val="t"/>
      <c:layout>
        <c:manualLayout>
          <c:xMode val="edge"/>
          <c:yMode val="edge"/>
          <c:x val="3.1035699999999999E-2"/>
          <c:y val="0"/>
          <c:w val="0.96896400000000005"/>
          <c:h val="8.6466600000000005E-2"/>
        </c:manualLayout>
      </c:layout>
      <c:overlay val="1"/>
      <c:spPr>
        <a:noFill/>
        <a:ln w="12700" cap="flat">
          <a:noFill/>
          <a:miter lim="400000"/>
        </a:ln>
        <a:effectLst/>
      </c:spPr>
      <c:txPr>
        <a:bodyPr rot="0"/>
        <a:lstStyle/>
        <a:p>
          <a:pPr>
            <a:defRPr sz="3000" b="0" i="0" u="none" strike="noStrike">
              <a:solidFill>
                <a:srgbClr val="000000"/>
              </a:solidFill>
              <a:latin typeface="Arial"/>
            </a:defRPr>
          </a:pPr>
          <a:endParaRPr lang="en-US"/>
        </a:p>
      </c:txPr>
    </c:legend>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0610100000000001E-2"/>
          <c:y val="4.7065500000000003E-2"/>
          <c:w val="0.94325400000000004"/>
          <c:h val="0.92462100000000003"/>
        </c:manualLayout>
      </c:layout>
      <c:barChart>
        <c:barDir val="bar"/>
        <c:grouping val="clustered"/>
        <c:varyColors val="0"/>
        <c:ser>
          <c:idx val="0"/>
          <c:order val="0"/>
          <c:tx>
            <c:strRef>
              <c:f>Sheet1!$A$2</c:f>
              <c:strCache>
                <c:ptCount val="1"/>
                <c:pt idx="0">
                  <c:v>Human Life</c:v>
                </c:pt>
              </c:strCache>
            </c:strRef>
          </c:tx>
          <c: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c:spPr>
          <c:invertIfNegative val="0"/>
          <c:dLbls>
            <c:numFmt formatCode="#,##0" sourceLinked="0"/>
            <c:spPr>
              <a:noFill/>
              <a:ln>
                <a:noFill/>
              </a:ln>
              <a:effectLst/>
            </c:spPr>
            <c:txPr>
              <a:bodyPr/>
              <a:lstStyle/>
              <a:p>
                <a:pPr>
                  <a:defRPr sz="3000" b="0" i="0" u="none" strike="noStrike">
                    <a:solidFill>
                      <a:srgbClr val="FFFFFF"/>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strCache>
            </c:strRef>
          </c:cat>
          <c:val>
            <c:numRef>
              <c:f>Sheet1!$B$2:$B$2</c:f>
              <c:numCache>
                <c:formatCode>General</c:formatCode>
                <c:ptCount val="1"/>
                <c:pt idx="0">
                  <c:v>800</c:v>
                </c:pt>
              </c:numCache>
            </c:numRef>
          </c:val>
          <c:extLst>
            <c:ext xmlns:c16="http://schemas.microsoft.com/office/drawing/2014/chart" uri="{C3380CC4-5D6E-409C-BE32-E72D297353CC}">
              <c16:uniqueId val="{00000000-7F61-D548-B858-F2711FB66EFF}"/>
            </c:ext>
          </c:extLst>
        </c:ser>
        <c:ser>
          <c:idx val="1"/>
          <c:order val="1"/>
          <c:tx>
            <c:strRef>
              <c:f>Sheet1!$A$3</c:f>
              <c:strCache>
                <c:ptCount val="1"/>
                <c:pt idx="0">
                  <c:v>QuantumNAS (Ours)</c:v>
                </c:pt>
              </c:strCache>
            </c:strRef>
          </c:tx>
          <c:spPr>
            <a:solidFill>
              <a:srgbClr val="2981CC"/>
            </a:solidFill>
            <a:ln w="25400" cap="flat">
              <a:solidFill>
                <a:srgbClr val="000000"/>
              </a:solidFill>
              <a:prstDash val="solid"/>
              <a:miter lim="400000"/>
            </a:ln>
            <a:effectLst/>
          </c:spPr>
          <c:invertIfNegative val="0"/>
          <c:dLbls>
            <c:numFmt formatCode="#,##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strCache>
            </c:strRef>
          </c:cat>
          <c:val>
            <c:numRef>
              <c:f>Sheet1!$B$3:$B$3</c:f>
              <c:numCache>
                <c:formatCode>General</c:formatCode>
                <c:ptCount val="1"/>
                <c:pt idx="0">
                  <c:v>4.5</c:v>
                </c:pt>
              </c:numCache>
            </c:numRef>
          </c:val>
          <c:extLst>
            <c:ext xmlns:c16="http://schemas.microsoft.com/office/drawing/2014/chart" uri="{C3380CC4-5D6E-409C-BE32-E72D297353CC}">
              <c16:uniqueId val="{00000001-7F61-D548-B858-F2711FB66EFF}"/>
            </c:ext>
          </c:extLst>
        </c:ser>
        <c:dLbls>
          <c:showLegendKey val="0"/>
          <c:showVal val="0"/>
          <c:showCatName val="0"/>
          <c:showSerName val="0"/>
          <c:showPercent val="0"/>
          <c:showBubbleSize val="0"/>
        </c:dLbls>
        <c:gapWidth val="30"/>
        <c:overlap val="-80"/>
        <c:axId val="2094734552"/>
        <c:axId val="2094734553"/>
      </c:barChart>
      <c:catAx>
        <c:axId val="2094734552"/>
        <c:scaling>
          <c:orientation val="maxMin"/>
        </c:scaling>
        <c:delete val="0"/>
        <c:axPos val="l"/>
        <c:numFmt formatCode="General" sourceLinked="0"/>
        <c:majorTickMark val="none"/>
        <c:minorTickMark val="none"/>
        <c:tickLblPos val="nextTo"/>
        <c:spPr>
          <a:ln w="12700" cap="flat">
            <a:solidFill>
              <a:srgbClr val="000000"/>
            </a:solidFill>
            <a:prstDash val="solid"/>
            <a:miter lim="400000"/>
          </a:ln>
        </c:spPr>
        <c:txPr>
          <a:bodyPr rot="0"/>
          <a:lstStyle/>
          <a:p>
            <a:pPr>
              <a:defRPr sz="1000" b="0" i="0" u="none" strike="noStrike">
                <a:solidFill>
                  <a:srgbClr val="000000"/>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t"/>
        <c:majorGridlines>
          <c:spPr>
            <a:ln w="12700" cap="flat">
              <a:solidFill>
                <a:srgbClr val="B8B8B8"/>
              </a:solidFill>
              <a:prstDash val="solid"/>
              <a:miter lim="400000"/>
            </a:ln>
          </c:spPr>
        </c:majorGridlines>
        <c:numFmt formatCode="#,###&quot;K&quot;" sourceLinked="0"/>
        <c:majorTickMark val="none"/>
        <c:minorTickMark val="none"/>
        <c:tickLblPos val="none"/>
        <c:spPr>
          <a:ln w="12700" cap="flat">
            <a:noFill/>
            <a:prstDash val="solid"/>
            <a:miter lim="400000"/>
          </a:ln>
        </c:spPr>
        <c:txPr>
          <a:bodyPr rot="0"/>
          <a:lstStyle/>
          <a:p>
            <a:pPr>
              <a:defRPr sz="1000" b="0" i="0" u="none" strike="noStrike">
                <a:solidFill>
                  <a:srgbClr val="000000"/>
                </a:solidFill>
                <a:latin typeface="Arial"/>
              </a:defRPr>
            </a:pPr>
            <a:endParaRPr lang="en-US"/>
          </a:p>
        </c:txPr>
        <c:crossAx val="2094734552"/>
        <c:crosses val="autoZero"/>
        <c:crossBetween val="between"/>
        <c:majorUnit val="200"/>
        <c:minorUnit val="100"/>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27" name="Shape 112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28" name="Shape 11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3200">
        <a:latin typeface="+mn-lt"/>
        <a:ea typeface="+mn-ea"/>
        <a:cs typeface="+mn-cs"/>
        <a:sym typeface="Arial"/>
      </a:defRPr>
    </a:lvl1pPr>
    <a:lvl2pPr indent="228600" latinLnBrk="0">
      <a:defRPr sz="3200">
        <a:latin typeface="+mn-lt"/>
        <a:ea typeface="+mn-ea"/>
        <a:cs typeface="+mn-cs"/>
        <a:sym typeface="Arial"/>
      </a:defRPr>
    </a:lvl2pPr>
    <a:lvl3pPr indent="457200" latinLnBrk="0">
      <a:defRPr sz="3200">
        <a:latin typeface="+mn-lt"/>
        <a:ea typeface="+mn-ea"/>
        <a:cs typeface="+mn-cs"/>
        <a:sym typeface="Arial"/>
      </a:defRPr>
    </a:lvl3pPr>
    <a:lvl4pPr indent="685800" latinLnBrk="0">
      <a:defRPr sz="3200">
        <a:latin typeface="+mn-lt"/>
        <a:ea typeface="+mn-ea"/>
        <a:cs typeface="+mn-cs"/>
        <a:sym typeface="Arial"/>
      </a:defRPr>
    </a:lvl4pPr>
    <a:lvl5pPr indent="914400" latinLnBrk="0">
      <a:defRPr sz="3200">
        <a:latin typeface="+mn-lt"/>
        <a:ea typeface="+mn-ea"/>
        <a:cs typeface="+mn-cs"/>
        <a:sym typeface="Arial"/>
      </a:defRPr>
    </a:lvl5pPr>
    <a:lvl6pPr indent="1143000" latinLnBrk="0">
      <a:defRPr sz="3200">
        <a:latin typeface="+mn-lt"/>
        <a:ea typeface="+mn-ea"/>
        <a:cs typeface="+mn-cs"/>
        <a:sym typeface="Arial"/>
      </a:defRPr>
    </a:lvl6pPr>
    <a:lvl7pPr indent="1371600" latinLnBrk="0">
      <a:defRPr sz="3200">
        <a:latin typeface="+mn-lt"/>
        <a:ea typeface="+mn-ea"/>
        <a:cs typeface="+mn-cs"/>
        <a:sym typeface="Arial"/>
      </a:defRPr>
    </a:lvl7pPr>
    <a:lvl8pPr indent="1600200" latinLnBrk="0">
      <a:defRPr sz="3200">
        <a:latin typeface="+mn-lt"/>
        <a:ea typeface="+mn-ea"/>
        <a:cs typeface="+mn-cs"/>
        <a:sym typeface="Arial"/>
      </a:defRPr>
    </a:lvl8pPr>
    <a:lvl9pPr indent="1828800" latinLnBrk="0">
      <a:defRPr sz="3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8585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7645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endParaRPr/>
          </a:p>
        </p:txBody>
      </p:sp>
    </p:spTree>
    <p:extLst>
      <p:ext uri="{BB962C8B-B14F-4D97-AF65-F5344CB8AC3E}">
        <p14:creationId xmlns:p14="http://schemas.microsoft.com/office/powerpoint/2010/main" val="4133267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2556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4673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The program is first compiled into .</a:t>
            </a:r>
            <a:r>
              <a:rPr kumimoji="0" lang="en-US" sz="3200" i="0" u="none" strike="noStrike" cap="none" spc="0" normalizeH="0" baseline="0" dirty="0" err="1">
                <a:ln>
                  <a:noFill/>
                </a:ln>
                <a:solidFill>
                  <a:srgbClr val="000000"/>
                </a:solidFill>
                <a:effectLst/>
                <a:uFillTx/>
                <a:ea typeface="Helvetica Neue"/>
                <a:cs typeface="Helvetica Neue"/>
                <a:sym typeface="Helvetica Neue"/>
              </a:rPr>
              <a:t>qasm</a:t>
            </a:r>
            <a:r>
              <a:rPr kumimoji="0" lang="en-US" sz="3200" i="0" u="none" strike="noStrike" cap="none" spc="0" normalizeH="0" baseline="0" dirty="0">
                <a:ln>
                  <a:noFill/>
                </a:ln>
                <a:solidFill>
                  <a:srgbClr val="000000"/>
                </a:solidFill>
                <a:effectLst/>
                <a:uFillTx/>
                <a:ea typeface="Helvetica Neue"/>
                <a:cs typeface="Helvetica Neue"/>
                <a:sym typeface="Helvetica Neue"/>
              </a:rPr>
              <a:t> files.</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Since </a:t>
            </a:r>
            <a:r>
              <a:rPr lang="en-US" sz="3200" dirty="0"/>
              <a:t>the qubits in current quantum hardware is not fully-connected. Some gates in .</a:t>
            </a:r>
            <a:r>
              <a:rPr lang="en-US" sz="3200" dirty="0" err="1"/>
              <a:t>qasm</a:t>
            </a:r>
            <a:r>
              <a:rPr lang="en-US" sz="3200" dirty="0"/>
              <a:t> files could not be performed on quantum computer. The conflicts need to be solved through qubit mapping.</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The mapped .</a:t>
            </a:r>
            <a:r>
              <a:rPr kumimoji="0" lang="en-US" sz="3200" i="0" u="none" strike="noStrike" cap="none" spc="0" normalizeH="0" baseline="0" dirty="0" err="1">
                <a:ln>
                  <a:noFill/>
                </a:ln>
                <a:solidFill>
                  <a:srgbClr val="000000"/>
                </a:solidFill>
                <a:effectLst/>
                <a:uFillTx/>
                <a:ea typeface="Helvetica Neue"/>
                <a:cs typeface="Helvetica Neue"/>
                <a:sym typeface="Helvetica Neue"/>
              </a:rPr>
              <a:t>qasm</a:t>
            </a:r>
            <a:r>
              <a:rPr kumimoji="0" lang="en-US" sz="3200" i="0" u="none" strike="noStrike" cap="none" spc="0" normalizeH="0" baseline="0" dirty="0">
                <a:ln>
                  <a:noFill/>
                </a:ln>
                <a:solidFill>
                  <a:srgbClr val="000000"/>
                </a:solidFill>
                <a:effectLst/>
                <a:uFillTx/>
                <a:ea typeface="Helvetica Neue"/>
                <a:cs typeface="Helvetica Neue"/>
                <a:sym typeface="Helvetica Neue"/>
              </a:rPr>
              <a:t> files are then translated into control-pulses and executed on quantum computer.</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Currently control pulses are generated through gate-based compilation.</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altLang="zh-CN" sz="3200" dirty="0"/>
              <a:t>We</a:t>
            </a:r>
            <a:r>
              <a:rPr lang="zh-CN" altLang="en-US" sz="3200" dirty="0"/>
              <a:t> </a:t>
            </a:r>
            <a:r>
              <a:rPr lang="en-US" altLang="zh-CN" sz="3200" dirty="0"/>
              <a:t>manage</a:t>
            </a:r>
            <a:r>
              <a:rPr lang="zh-CN" altLang="en-US" sz="3200" dirty="0"/>
              <a:t> </a:t>
            </a:r>
            <a:r>
              <a:rPr lang="en-US" altLang="zh-CN" sz="3200" dirty="0"/>
              <a:t>to</a:t>
            </a:r>
            <a:r>
              <a:rPr lang="zh-CN" altLang="en-US" sz="3200" dirty="0"/>
              <a:t> </a:t>
            </a:r>
            <a:r>
              <a:rPr lang="en-US" altLang="zh-CN" sz="3200" dirty="0"/>
              <a:t>mitigate</a:t>
            </a:r>
            <a:r>
              <a:rPr lang="zh-CN" altLang="en-US" sz="3200" dirty="0"/>
              <a:t> </a:t>
            </a:r>
            <a:r>
              <a:rPr lang="en-US" altLang="zh-CN" sz="3200" dirty="0"/>
              <a:t>cross-talk</a:t>
            </a:r>
            <a:r>
              <a:rPr lang="zh-CN" altLang="en-US" sz="3200" dirty="0"/>
              <a:t> </a:t>
            </a:r>
            <a:r>
              <a:rPr lang="en-US" altLang="zh-CN" sz="3200" dirty="0"/>
              <a:t>effects</a:t>
            </a:r>
            <a:r>
              <a:rPr lang="zh-CN" altLang="en-US" sz="3200" dirty="0"/>
              <a:t> </a:t>
            </a:r>
            <a:r>
              <a:rPr lang="en-US" altLang="zh-CN" sz="3200" dirty="0"/>
              <a:t>with</a:t>
            </a:r>
            <a:r>
              <a:rPr lang="zh-CN" altLang="en-US" sz="3200" dirty="0"/>
              <a:t> </a:t>
            </a:r>
            <a:r>
              <a:rPr lang="en-US" altLang="zh-CN" sz="3200" dirty="0"/>
              <a:t>our</a:t>
            </a:r>
            <a:r>
              <a:rPr lang="zh-CN" altLang="en-US" sz="3200" dirty="0"/>
              <a:t> </a:t>
            </a:r>
            <a:r>
              <a:rPr lang="en-US" altLang="zh-CN" sz="3200" dirty="0"/>
              <a:t>mapping</a:t>
            </a:r>
            <a:r>
              <a:rPr lang="zh-CN" altLang="en-US" sz="3200" dirty="0"/>
              <a:t> </a:t>
            </a:r>
            <a:r>
              <a:rPr lang="en-US" altLang="zh-CN" sz="3200" dirty="0"/>
              <a:t>algorithm.</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We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divide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programs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into</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groups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of</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gates.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Instead</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of</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generating</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pulses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for</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gates,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we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generate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pulses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for</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groups.</a:t>
            </a:r>
            <a:endParaRPr kumimoji="0" lang="en-US" sz="3200" i="0" u="none" strike="noStrike" cap="none" spc="0" normalizeH="0" baseline="0" dirty="0">
              <a:ln>
                <a:noFill/>
              </a:ln>
              <a:solidFill>
                <a:srgbClr val="000000"/>
              </a:solidFill>
              <a:effectLst/>
              <a:uFillTx/>
              <a:ea typeface="Helvetica Neue"/>
              <a:cs typeface="Helvetica Neue"/>
              <a:sym typeface="Helvetica Neue"/>
            </a:endParaRPr>
          </a:p>
          <a:p>
            <a:endParaRPr lang="en-US" dirty="0"/>
          </a:p>
        </p:txBody>
      </p:sp>
    </p:spTree>
    <p:extLst>
      <p:ext uri="{BB962C8B-B14F-4D97-AF65-F5344CB8AC3E}">
        <p14:creationId xmlns:p14="http://schemas.microsoft.com/office/powerpoint/2010/main" val="2316885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9944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Each gate corresponds to a pulse. One-by-one concatenation of all pulses realize the function of many gates.</a:t>
            </a:r>
          </a:p>
          <a:p>
            <a:pPr marL="0" marR="0" indent="0" algn="just" defTabSz="584200" rtl="0" fontAlgn="auto" latinLnBrk="0" hangingPunct="0">
              <a:lnSpc>
                <a:spcPct val="100000"/>
              </a:lnSpc>
              <a:spcBef>
                <a:spcPts val="0"/>
              </a:spcBef>
              <a:spcAft>
                <a:spcPts val="0"/>
              </a:spcAft>
              <a:buClrTx/>
              <a:buSzTx/>
              <a:buFontTx/>
              <a:buNone/>
              <a:tabLst/>
            </a:pPr>
            <a:endParaRPr lang="en-US" sz="3200" dirty="0"/>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The gate-based compilation requires little computing resource.</a:t>
            </a:r>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The outcome pulse latency is high.</a:t>
            </a:r>
            <a:endParaRPr kumimoji="0" lang="en-US" sz="3200" i="0" u="none" strike="noStrike" cap="none" spc="0" normalizeH="0" baseline="0" dirty="0">
              <a:ln>
                <a:noFill/>
              </a:ln>
              <a:solidFill>
                <a:srgbClr val="000000"/>
              </a:solidFill>
              <a:effectLst/>
              <a:uFillTx/>
              <a:ea typeface="Helvetica Neue"/>
              <a:cs typeface="Helvetica Neue"/>
              <a:sym typeface="Helvetica Neue"/>
            </a:endParaRPr>
          </a:p>
          <a:p>
            <a:endParaRPr lang="en-US" dirty="0"/>
          </a:p>
        </p:txBody>
      </p:sp>
    </p:spTree>
    <p:extLst>
      <p:ext uri="{BB962C8B-B14F-4D97-AF65-F5344CB8AC3E}">
        <p14:creationId xmlns:p14="http://schemas.microsoft.com/office/powerpoint/2010/main" val="477597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lgn="l">
              <a:buFont typeface="Arial" panose="020B0604020202020204" pitchFamily="34" charset="0"/>
              <a:buChar char="•"/>
            </a:pPr>
            <a:r>
              <a:rPr lang="en-US" sz="3200" dirty="0"/>
              <a:t>Gradient methods are resource consuming</a:t>
            </a:r>
          </a:p>
          <a:p>
            <a:pPr marL="342900" indent="-342900" algn="l">
              <a:buFont typeface="Arial" panose="020B0604020202020204" pitchFamily="34" charset="0"/>
              <a:buChar char="•"/>
            </a:pPr>
            <a:r>
              <a:rPr lang="en-US" sz="3200" dirty="0"/>
              <a:t>The latency of pulse is reduced compared to gate-based method.</a:t>
            </a:r>
          </a:p>
          <a:p>
            <a:pPr marL="342900" indent="-342900" algn="l">
              <a:buFont typeface="Arial" panose="020B0604020202020204" pitchFamily="34" charset="0"/>
              <a:buChar char="•"/>
            </a:pPr>
            <a:r>
              <a:rPr lang="en-US" sz="3200" dirty="0"/>
              <a:t>Takes hours/days to generate pulses for large quantum programs</a:t>
            </a:r>
          </a:p>
          <a:p>
            <a:pPr marL="342900" indent="-342900" algn="l">
              <a:buFont typeface="Arial" panose="020B0604020202020204" pitchFamily="34" charset="0"/>
              <a:buChar char="•"/>
            </a:pPr>
            <a:r>
              <a:rPr lang="en-US" sz="3200" dirty="0"/>
              <a:t>Compilation times exponential to the number of Qubits</a:t>
            </a:r>
          </a:p>
          <a:p>
            <a:endParaRPr lang="en-US" dirty="0"/>
          </a:p>
        </p:txBody>
      </p:sp>
    </p:spTree>
    <p:extLst>
      <p:ext uri="{BB962C8B-B14F-4D97-AF65-F5344CB8AC3E}">
        <p14:creationId xmlns:p14="http://schemas.microsoft.com/office/powerpoint/2010/main" val="704059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QOC is basically an optimization problem</a:t>
            </a:r>
            <a:r>
              <a:rPr lang="en-US" sz="3200" dirty="0"/>
              <a:t>. B</a:t>
            </a:r>
            <a:r>
              <a:rPr kumimoji="0" lang="en-US" sz="3200" i="0" u="none" strike="noStrike" cap="none" spc="0" normalizeH="0" baseline="0" dirty="0">
                <a:ln>
                  <a:noFill/>
                </a:ln>
                <a:solidFill>
                  <a:srgbClr val="000000"/>
                </a:solidFill>
                <a:effectLst/>
                <a:uFillTx/>
                <a:ea typeface="Helvetica Neue"/>
                <a:cs typeface="Helvetica Neue"/>
                <a:sym typeface="Helvetica Neue"/>
              </a:rPr>
              <a:t>y updating control pulses, the final unitary matrix of these control pulses will approximate the target unitary </a:t>
            </a:r>
            <a:r>
              <a:rPr lang="en-US" sz="3200" dirty="0"/>
              <a:t>m</a:t>
            </a:r>
            <a:r>
              <a:rPr kumimoji="0" lang="en-US" sz="3200" i="0" u="none" strike="noStrike" cap="none" spc="0" normalizeH="0" baseline="0" dirty="0">
                <a:ln>
                  <a:noFill/>
                </a:ln>
                <a:solidFill>
                  <a:srgbClr val="000000"/>
                </a:solidFill>
                <a:effectLst/>
                <a:uFillTx/>
                <a:ea typeface="Helvetica Neue"/>
                <a:cs typeface="Helvetica Neue"/>
                <a:sym typeface="Helvetica Neue"/>
              </a:rPr>
              <a:t>atrix.</a:t>
            </a:r>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3200" dirty="0"/>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As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shown</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in</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the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figure,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the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control</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pulse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is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divided</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into</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lang="en-US" altLang="zh-CN" sz="3200" dirty="0"/>
              <a:t>multiple</a:t>
            </a:r>
            <a:r>
              <a:rPr lang="zh-CN" altLang="en-US" sz="3200" dirty="0"/>
              <a:t> </a:t>
            </a:r>
            <a:r>
              <a:rPr lang="en-US" altLang="zh-CN" sz="3200" dirty="0"/>
              <a:t>time</a:t>
            </a:r>
            <a:r>
              <a:rPr lang="zh-CN" altLang="en-US" sz="3200" dirty="0"/>
              <a:t> </a:t>
            </a:r>
            <a:r>
              <a:rPr lang="en-US" altLang="zh-CN" sz="3200" dirty="0"/>
              <a:t>slices.</a:t>
            </a:r>
            <a:r>
              <a:rPr lang="zh-CN" altLang="en-US" sz="3200" dirty="0"/>
              <a:t> </a:t>
            </a:r>
            <a:r>
              <a:rPr lang="en-US" altLang="zh-CN" sz="3200" dirty="0"/>
              <a:t>The</a:t>
            </a:r>
            <a:r>
              <a:rPr lang="zh-CN" altLang="en-US" sz="3200" dirty="0"/>
              <a:t> </a:t>
            </a:r>
            <a:r>
              <a:rPr lang="en-US" altLang="zh-CN" sz="3200" dirty="0"/>
              <a:t>amplitude</a:t>
            </a:r>
            <a:r>
              <a:rPr lang="zh-CN" altLang="en-US" sz="3200" dirty="0"/>
              <a:t> </a:t>
            </a:r>
            <a:r>
              <a:rPr lang="en-US" altLang="zh-CN" sz="3200" dirty="0"/>
              <a:t>of</a:t>
            </a:r>
            <a:r>
              <a:rPr lang="zh-CN" altLang="en-US" sz="3200" dirty="0"/>
              <a:t> </a:t>
            </a:r>
            <a:r>
              <a:rPr lang="en-US" altLang="zh-CN" sz="3200" dirty="0"/>
              <a:t>each</a:t>
            </a:r>
            <a:r>
              <a:rPr lang="zh-CN" altLang="en-US" sz="3200" dirty="0"/>
              <a:t> </a:t>
            </a:r>
            <a:r>
              <a:rPr lang="en-US" altLang="zh-CN" sz="3200" dirty="0"/>
              <a:t>slice</a:t>
            </a:r>
            <a:r>
              <a:rPr lang="zh-CN" altLang="en-US" sz="3200" dirty="0"/>
              <a:t> </a:t>
            </a:r>
            <a:r>
              <a:rPr lang="en-US" altLang="zh-CN" sz="3200" dirty="0"/>
              <a:t>will</a:t>
            </a:r>
            <a:r>
              <a:rPr lang="zh-CN" altLang="en-US" sz="3200" dirty="0"/>
              <a:t> </a:t>
            </a:r>
            <a:r>
              <a:rPr lang="en-US" altLang="zh-CN" sz="3200" dirty="0"/>
              <a:t>be</a:t>
            </a:r>
            <a:r>
              <a:rPr lang="zh-CN" altLang="en-US" sz="3200" dirty="0"/>
              <a:t> </a:t>
            </a:r>
            <a:r>
              <a:rPr lang="en-US" altLang="zh-CN" sz="3200" dirty="0"/>
              <a:t>adjusted</a:t>
            </a:r>
            <a:r>
              <a:rPr lang="zh-CN" altLang="en-US" sz="3200" dirty="0"/>
              <a:t> </a:t>
            </a:r>
            <a:r>
              <a:rPr lang="en-US" altLang="zh-CN" sz="3200" dirty="0"/>
              <a:t>through</a:t>
            </a:r>
            <a:r>
              <a:rPr lang="zh-CN" altLang="en-US" sz="3200" dirty="0"/>
              <a:t> </a:t>
            </a:r>
            <a:r>
              <a:rPr lang="en-US" altLang="zh-CN" sz="3200" dirty="0"/>
              <a:t>optimization.</a:t>
            </a:r>
            <a:endParaRPr kumimoji="0" lang="en-US" sz="3200" i="0" u="none" strike="noStrike" cap="none" spc="0" normalizeH="0" baseline="0" dirty="0">
              <a:ln>
                <a:noFill/>
              </a:ln>
              <a:solidFill>
                <a:srgbClr val="000000"/>
              </a:solidFill>
              <a:effectLst/>
              <a:uFillTx/>
              <a:ea typeface="Helvetica Neue"/>
              <a:cs typeface="Helvetica Neue"/>
              <a:sym typeface="Helvetica Neue"/>
            </a:endParaRPr>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3200" dirty="0"/>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Therefore, the initialization of control pulses will effect the #iterations.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If</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lang="en-US" altLang="zh-CN" sz="3200" dirty="0"/>
              <a:t>the</a:t>
            </a:r>
            <a:r>
              <a:rPr lang="zh-CN" altLang="en-US" sz="3200" dirty="0"/>
              <a:t> </a:t>
            </a:r>
            <a:r>
              <a:rPr lang="en-US" altLang="zh-CN" sz="3200" dirty="0"/>
              <a:t>initial</a:t>
            </a:r>
            <a:r>
              <a:rPr lang="zh-CN" altLang="en-US" sz="3200" dirty="0"/>
              <a:t> </a:t>
            </a:r>
            <a:r>
              <a:rPr lang="en-US" altLang="zh-CN" sz="3200" dirty="0"/>
              <a:t>pulse</a:t>
            </a:r>
            <a:r>
              <a:rPr lang="zh-CN" altLang="en-US" sz="3200" dirty="0"/>
              <a:t> </a:t>
            </a:r>
            <a:r>
              <a:rPr lang="en-US" altLang="zh-CN" sz="3200" dirty="0"/>
              <a:t>and</a:t>
            </a:r>
            <a:r>
              <a:rPr lang="zh-CN" altLang="en-US" sz="3200" dirty="0"/>
              <a:t> </a:t>
            </a:r>
            <a:r>
              <a:rPr lang="en-US" altLang="zh-CN" sz="3200" dirty="0"/>
              <a:t>the</a:t>
            </a:r>
            <a:r>
              <a:rPr lang="zh-CN" altLang="en-US" sz="3200" dirty="0"/>
              <a:t> </a:t>
            </a:r>
            <a:r>
              <a:rPr lang="en-US" altLang="zh-CN" sz="3200" dirty="0"/>
              <a:t>final</a:t>
            </a:r>
            <a:r>
              <a:rPr lang="zh-CN" altLang="en-US" sz="3200" dirty="0"/>
              <a:t> </a:t>
            </a:r>
            <a:r>
              <a:rPr lang="en-US" altLang="zh-CN" sz="3200" dirty="0"/>
              <a:t>pulse</a:t>
            </a:r>
            <a:r>
              <a:rPr lang="zh-CN" altLang="en-US" sz="3200" dirty="0"/>
              <a:t> </a:t>
            </a:r>
            <a:r>
              <a:rPr lang="en-US" altLang="zh-CN" sz="3200" dirty="0"/>
              <a:t>is</a:t>
            </a:r>
            <a:r>
              <a:rPr lang="zh-CN" altLang="en-US" sz="3200" dirty="0"/>
              <a:t> </a:t>
            </a:r>
            <a:r>
              <a:rPr lang="en-US" altLang="zh-CN" sz="3200" dirty="0"/>
              <a:t>similar.</a:t>
            </a:r>
            <a:r>
              <a:rPr lang="zh-CN" altLang="en-US" sz="3200" dirty="0"/>
              <a:t> </a:t>
            </a:r>
            <a:r>
              <a:rPr lang="en-US" altLang="zh-CN" sz="3200" dirty="0"/>
              <a:t>We</a:t>
            </a:r>
            <a:r>
              <a:rPr lang="zh-CN" altLang="en-US" sz="3200" dirty="0"/>
              <a:t> </a:t>
            </a:r>
            <a:r>
              <a:rPr lang="en-US" altLang="zh-CN" sz="3200" dirty="0"/>
              <a:t>expect</a:t>
            </a:r>
            <a:r>
              <a:rPr lang="zh-CN" altLang="en-US" sz="3200" dirty="0"/>
              <a:t> </a:t>
            </a:r>
            <a:r>
              <a:rPr lang="en-US" altLang="zh-CN" sz="3200" dirty="0"/>
              <a:t>to</a:t>
            </a:r>
            <a:r>
              <a:rPr lang="zh-CN" altLang="en-US" sz="3200" dirty="0"/>
              <a:t> </a:t>
            </a:r>
            <a:r>
              <a:rPr lang="en-US" altLang="zh-CN" sz="3200" dirty="0"/>
              <a:t>see</a:t>
            </a:r>
            <a:r>
              <a:rPr lang="zh-CN" altLang="en-US" sz="3200" dirty="0"/>
              <a:t> </a:t>
            </a:r>
            <a:r>
              <a:rPr lang="en-US" altLang="zh-CN" sz="3200" dirty="0"/>
              <a:t>faster</a:t>
            </a:r>
            <a:r>
              <a:rPr lang="zh-CN" altLang="en-US" sz="3200" dirty="0"/>
              <a:t> </a:t>
            </a:r>
            <a:r>
              <a:rPr lang="en-US" altLang="zh-CN" sz="3200" dirty="0"/>
              <a:t>convergence.</a:t>
            </a:r>
            <a:endParaRPr kumimoji="0" lang="en-US" sz="3200" i="0" u="none" strike="noStrike" cap="none" spc="0" normalizeH="0" baseline="0" dirty="0">
              <a:ln>
                <a:noFill/>
              </a:ln>
              <a:solidFill>
                <a:srgbClr val="000000"/>
              </a:solidFill>
              <a:effectLst/>
              <a:uFillTx/>
              <a:ea typeface="Helvetica Neue"/>
              <a:cs typeface="Helvetica Neue"/>
              <a:sym typeface="Helvetica Neue"/>
            </a:endParaRPr>
          </a:p>
          <a:p>
            <a:endParaRPr lang="en-US" dirty="0"/>
          </a:p>
        </p:txBody>
      </p:sp>
    </p:spTree>
    <p:extLst>
      <p:ext uri="{BB962C8B-B14F-4D97-AF65-F5344CB8AC3E}">
        <p14:creationId xmlns:p14="http://schemas.microsoft.com/office/powerpoint/2010/main" val="879003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922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current pace of hardware development in quantum computing is very fast</a:t>
            </a:r>
          </a:p>
          <a:p>
            <a:r>
              <a:rPr lang="en-US" dirty="0"/>
              <a:t>We have different technologies</a:t>
            </a:r>
          </a:p>
          <a:p>
            <a:r>
              <a:rPr lang="en-US" dirty="0"/>
              <a:t>The number of qubits</a:t>
            </a:r>
          </a:p>
        </p:txBody>
      </p:sp>
    </p:spTree>
    <p:extLst>
      <p:ext uri="{BB962C8B-B14F-4D97-AF65-F5344CB8AC3E}">
        <p14:creationId xmlns:p14="http://schemas.microsoft.com/office/powerpoint/2010/main" val="2481178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altLang="zh-CN" sz="3600" b="1" dirty="0"/>
              <a:t>Quantum Optimal Control (QOC): </a:t>
            </a:r>
          </a:p>
          <a:p>
            <a:pPr marL="285750" indent="-285750" algn="just">
              <a:buFont typeface="Wingdings" panose="05000000000000000000" pitchFamily="2" charset="2"/>
              <a:buChar char="ü"/>
            </a:pPr>
            <a:r>
              <a:rPr lang="en-US" altLang="zh-CN" sz="3200" dirty="0"/>
              <a:t>Finding an optimal control scheme from a class of allowed control schemes that moves the system from some initial state to a specified target state whose performance is optimal.</a:t>
            </a:r>
          </a:p>
          <a:p>
            <a:pPr marL="285750" indent="-285750" algn="just">
              <a:buFont typeface="Wingdings" panose="05000000000000000000" pitchFamily="2" charset="2"/>
              <a:buChar char="ü"/>
            </a:pPr>
            <a:r>
              <a:rPr lang="en-US" altLang="zh-CN" sz="3200" dirty="0"/>
              <a:t>Given a unitary matrix, we can use optimal control to find a theoretically best control pulse achieving reduction of pulse latency and increase quantum volumes.</a:t>
            </a:r>
            <a:endParaRPr lang="zh-CN" altLang="en-US" sz="3200" dirty="0"/>
          </a:p>
          <a:p>
            <a:endParaRPr lang="en-US" dirty="0"/>
          </a:p>
        </p:txBody>
      </p:sp>
    </p:spTree>
    <p:extLst>
      <p:ext uri="{BB962C8B-B14F-4D97-AF65-F5344CB8AC3E}">
        <p14:creationId xmlns:p14="http://schemas.microsoft.com/office/powerpoint/2010/main" val="549864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altLang="zh-CN" sz="3600" b="1" dirty="0"/>
              <a:t>Quantum Optimal Control (QOC): </a:t>
            </a:r>
          </a:p>
          <a:p>
            <a:pPr marL="285750" indent="-285750" algn="just">
              <a:buFont typeface="Wingdings" panose="05000000000000000000" pitchFamily="2" charset="2"/>
              <a:buChar char="ü"/>
            </a:pPr>
            <a:r>
              <a:rPr lang="en-US" altLang="zh-CN" sz="3200" dirty="0"/>
              <a:t>Finding an optimal control scheme from a class of allowed control schemes that moves the system from some initial state to a specified target state whose performance is optimal.</a:t>
            </a:r>
          </a:p>
          <a:p>
            <a:pPr marL="285750" indent="-285750" algn="just">
              <a:buFont typeface="Wingdings" panose="05000000000000000000" pitchFamily="2" charset="2"/>
              <a:buChar char="ü"/>
            </a:pPr>
            <a:r>
              <a:rPr lang="en-US" altLang="zh-CN" sz="3200" dirty="0"/>
              <a:t>Given a unitary matrix, we can use optimal control to find a theoretically best control pulse achieving reduction of pulse latency and increase quantum volumes.</a:t>
            </a:r>
            <a:endParaRPr lang="zh-CN" altLang="en-US" sz="3200" dirty="0"/>
          </a:p>
          <a:p>
            <a:endParaRPr lang="en-US" dirty="0"/>
          </a:p>
        </p:txBody>
      </p:sp>
    </p:spTree>
    <p:extLst>
      <p:ext uri="{BB962C8B-B14F-4D97-AF65-F5344CB8AC3E}">
        <p14:creationId xmlns:p14="http://schemas.microsoft.com/office/powerpoint/2010/main" val="210659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09257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53446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91995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11645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73539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36556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89143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altLang="zh-CN" sz="3200" dirty="0"/>
              <a:t>This table shows the VQC with gradient-based algorithm and VQP with Bayesian optimization framework, both for same machine learning task.</a:t>
            </a:r>
          </a:p>
          <a:p>
            <a:pPr algn="just"/>
            <a:endParaRPr lang="en-US" altLang="zh-CN" sz="3200" dirty="0"/>
          </a:p>
          <a:p>
            <a:pPr algn="just"/>
            <a:endParaRPr lang="en-US" altLang="zh-CN" sz="3200" dirty="0"/>
          </a:p>
          <a:p>
            <a:pPr algn="just"/>
            <a:r>
              <a:rPr lang="en-US" altLang="zh-CN" sz="3200" dirty="0">
                <a:solidFill>
                  <a:srgbClr val="FF0000"/>
                </a:solidFill>
              </a:rPr>
              <a:t>Gradient based algorithm shows advantages than BO    based. </a:t>
            </a:r>
          </a:p>
          <a:p>
            <a:pPr algn="just"/>
            <a:endParaRPr lang="en-US" altLang="zh-CN" sz="3200" dirty="0">
              <a:solidFill>
                <a:srgbClr val="FF0000"/>
              </a:solidFill>
            </a:endParaRPr>
          </a:p>
          <a:p>
            <a:pPr algn="just"/>
            <a:endParaRPr lang="en-US" altLang="zh-CN" sz="3200" dirty="0">
              <a:solidFill>
                <a:srgbClr val="FF0000"/>
              </a:solidFill>
            </a:endParaRPr>
          </a:p>
          <a:p>
            <a:pPr algn="just"/>
            <a:r>
              <a:rPr lang="en-US" altLang="zh-CN" sz="3200" dirty="0">
                <a:solidFill>
                  <a:srgbClr val="002060"/>
                </a:solidFill>
              </a:rPr>
              <a:t>Solution and future task:</a:t>
            </a:r>
          </a:p>
          <a:p>
            <a:pPr marL="342900" indent="-342900" algn="just">
              <a:buAutoNum type="arabicPeriod"/>
            </a:pPr>
            <a:r>
              <a:rPr lang="en-US" altLang="zh-CN" sz="3200" dirty="0"/>
              <a:t>Improvement on optimization process.</a:t>
            </a:r>
          </a:p>
          <a:p>
            <a:pPr marL="342900" indent="-342900" algn="just">
              <a:buAutoNum type="arabicPeriod"/>
            </a:pPr>
            <a:r>
              <a:rPr lang="en-US" altLang="zh-CN" sz="3200" dirty="0"/>
              <a:t>Developing an efficient and differentiable pulse simulator.</a:t>
            </a:r>
          </a:p>
          <a:p>
            <a:pPr algn="just"/>
            <a:endParaRPr lang="zh-CN" altLang="en-US" sz="3200" dirty="0">
              <a:solidFill>
                <a:srgbClr val="FF0000"/>
              </a:solidFill>
            </a:endParaRPr>
          </a:p>
        </p:txBody>
      </p:sp>
    </p:spTree>
    <p:extLst>
      <p:ext uri="{BB962C8B-B14F-4D97-AF65-F5344CB8AC3E}">
        <p14:creationId xmlns:p14="http://schemas.microsoft.com/office/powerpoint/2010/main" val="2470196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number of qubits increases exponentially over time</a:t>
            </a:r>
          </a:p>
          <a:p>
            <a:r>
              <a:rPr lang="en-US" dirty="0"/>
              <a:t>The computing power increases exponentially over number of qubits</a:t>
            </a:r>
          </a:p>
          <a:p>
            <a:r>
              <a:rPr lang="en-US" dirty="0"/>
              <a:t>So it’s a double exponential increase</a:t>
            </a:r>
          </a:p>
          <a:p>
            <a:endParaRPr lang="en-US" dirty="0"/>
          </a:p>
        </p:txBody>
      </p:sp>
    </p:spTree>
    <p:extLst>
      <p:ext uri="{BB962C8B-B14F-4D97-AF65-F5344CB8AC3E}">
        <p14:creationId xmlns:p14="http://schemas.microsoft.com/office/powerpoint/2010/main" val="4038911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175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US" altLang="zh-CN" sz="3200" dirty="0"/>
              <a:t>The circuit is realized through frequency-tuned pulse sequences. </a:t>
            </a:r>
          </a:p>
          <a:p>
            <a:pPr marL="285750" indent="-285750" algn="just">
              <a:buFont typeface="Arial" panose="020B0604020202020204" pitchFamily="34" charset="0"/>
              <a:buChar char="•"/>
            </a:pPr>
            <a:endParaRPr lang="en-US" altLang="zh-CN" sz="3200" dirty="0"/>
          </a:p>
          <a:p>
            <a:pPr marL="285750" indent="-285750" algn="just">
              <a:buFont typeface="Arial" panose="020B0604020202020204" pitchFamily="34" charset="0"/>
              <a:buChar char="•"/>
            </a:pPr>
            <a:r>
              <a:rPr lang="en-US" altLang="zh-CN" sz="3200" dirty="0"/>
              <a:t>The probability of getting |00&gt; state for the zero detuning indicates that parametric pulse operations are </a:t>
            </a:r>
            <a:r>
              <a:rPr lang="en-US" altLang="zh-CN" sz="3200" b="1" dirty="0"/>
              <a:t>physically feasible</a:t>
            </a:r>
            <a:r>
              <a:rPr lang="en-US" altLang="zh-CN" sz="3200" dirty="0"/>
              <a:t> and can be </a:t>
            </a:r>
            <a:r>
              <a:rPr lang="en-US" altLang="zh-CN" sz="3200" b="1" dirty="0"/>
              <a:t>implemented with high fidelity</a:t>
            </a:r>
            <a:r>
              <a:rPr lang="en-US" altLang="zh-CN" sz="3200" dirty="0"/>
              <a:t>. </a:t>
            </a:r>
          </a:p>
          <a:p>
            <a:pPr marL="285750" indent="-285750" algn="just">
              <a:buFont typeface="Arial" panose="020B0604020202020204" pitchFamily="34" charset="0"/>
              <a:buChar char="•"/>
            </a:pPr>
            <a:endParaRPr lang="en-US" altLang="zh-CN" sz="3200" dirty="0"/>
          </a:p>
          <a:p>
            <a:pPr marL="285750" indent="-285750" algn="just">
              <a:buFont typeface="Arial" panose="020B0604020202020204" pitchFamily="34" charset="0"/>
              <a:buChar char="•"/>
            </a:pPr>
            <a:r>
              <a:rPr lang="en-US" altLang="zh-CN" sz="3200" dirty="0"/>
              <a:t>The change of final state under different detuning indicates that the </a:t>
            </a:r>
            <a:r>
              <a:rPr lang="en-US" altLang="zh-CN" sz="3200" b="1" dirty="0"/>
              <a:t>variation of pulse parameter indeed physically changes the corresponding quantum operations</a:t>
            </a:r>
            <a:r>
              <a:rPr lang="en-US" altLang="zh-CN" sz="3200" dirty="0"/>
              <a:t>.</a:t>
            </a:r>
          </a:p>
          <a:p>
            <a:pPr marL="285750" indent="-285750" algn="just">
              <a:buFont typeface="Arial" panose="020B0604020202020204" pitchFamily="34" charset="0"/>
              <a:buChar char="•"/>
            </a:pPr>
            <a:endParaRPr lang="en-US" altLang="zh-CN" sz="3200" dirty="0"/>
          </a:p>
          <a:p>
            <a:pPr marL="285750" indent="-285750" algn="just">
              <a:buFont typeface="Arial" panose="020B0604020202020204" pitchFamily="34" charset="0"/>
              <a:buChar char="•"/>
            </a:pPr>
            <a:r>
              <a:rPr lang="en-US" altLang="zh-CN" sz="3200" dirty="0"/>
              <a:t>we apply the measurement error mitigation technique which reduces the impact of readout errors.</a:t>
            </a:r>
            <a:endParaRPr lang="zh-CN" altLang="en-US" sz="3200" dirty="0"/>
          </a:p>
          <a:p>
            <a:endParaRPr lang="en-US" dirty="0"/>
          </a:p>
        </p:txBody>
      </p:sp>
    </p:spTree>
    <p:extLst>
      <p:ext uri="{BB962C8B-B14F-4D97-AF65-F5344CB8AC3E}">
        <p14:creationId xmlns:p14="http://schemas.microsoft.com/office/powerpoint/2010/main" val="281814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altLang="zh-CN" sz="3200" dirty="0"/>
              <a:t>Verify the effectiveness of progressive learning scheme.</a:t>
            </a:r>
          </a:p>
          <a:p>
            <a:pPr marL="285750" indent="-285750" algn="just">
              <a:buFont typeface="Wingdings" panose="05000000000000000000" pitchFamily="2" charset="2"/>
              <a:buChar char="ü"/>
            </a:pPr>
            <a:r>
              <a:rPr lang="en-US" altLang="zh-CN" sz="3200" dirty="0"/>
              <a:t>The inaccuracy to full configuration interaction (FCI) data continue reducing step by step.</a:t>
            </a:r>
          </a:p>
          <a:p>
            <a:pPr marL="285750" indent="-285750" algn="just">
              <a:buFont typeface="Wingdings" panose="05000000000000000000" pitchFamily="2" charset="2"/>
              <a:buChar char="ü"/>
            </a:pPr>
            <a:endParaRPr lang="en-US" altLang="zh-CN" sz="3200" dirty="0"/>
          </a:p>
          <a:p>
            <a:pPr marL="285750" indent="-285750" algn="just">
              <a:buFont typeface="Wingdings" panose="05000000000000000000" pitchFamily="2" charset="2"/>
              <a:buChar char="ü"/>
            </a:pPr>
            <a:r>
              <a:rPr lang="en-US" altLang="zh-CN" sz="3200" dirty="0"/>
              <a:t>Energy trends shows a better energy be found in step II over step I.</a:t>
            </a:r>
            <a:endParaRPr lang="zh-CN" altLang="en-US" sz="3200" dirty="0"/>
          </a:p>
          <a:p>
            <a:endParaRPr lang="en-US" dirty="0"/>
          </a:p>
        </p:txBody>
      </p:sp>
    </p:spTree>
    <p:extLst>
      <p:ext uri="{BB962C8B-B14F-4D97-AF65-F5344CB8AC3E}">
        <p14:creationId xmlns:p14="http://schemas.microsoft.com/office/powerpoint/2010/main" val="1639955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endParaRPr/>
          </a:p>
        </p:txBody>
      </p:sp>
    </p:spTree>
    <p:extLst>
      <p:ext uri="{BB962C8B-B14F-4D97-AF65-F5344CB8AC3E}">
        <p14:creationId xmlns:p14="http://schemas.microsoft.com/office/powerpoint/2010/main" val="2505129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47355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 name="Shape 1480"/>
          <p:cNvSpPr>
            <a:spLocks noGrp="1" noRot="1" noChangeAspect="1"/>
          </p:cNvSpPr>
          <p:nvPr>
            <p:ph type="sldImg"/>
          </p:nvPr>
        </p:nvSpPr>
        <p:spPr>
          <a:xfrm>
            <a:off x="381000" y="685800"/>
            <a:ext cx="6096000" cy="3429000"/>
          </a:xfrm>
          <a:prstGeom prst="rect">
            <a:avLst/>
          </a:prstGeom>
        </p:spPr>
        <p:txBody>
          <a:bodyPr/>
          <a:lstStyle/>
          <a:p>
            <a:endParaRPr/>
          </a:p>
        </p:txBody>
      </p:sp>
      <p:sp>
        <p:nvSpPr>
          <p:cNvPr id="1481" name="Shape 1481"/>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However, PQC has two major challenges. Firstly, the quantum noise degrades the PQC reliability. The figures below shows the MNIST-4 image classification accuracy using QNN with different number of parameters.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We find that more parameters can increase the noise-free accuracy in green but may degrade the measured accuracy in yellow. Also, under the same number of parameters, the measured accuracy of different circuit architecture (or called ansatz) varies a lot. Therefore it is critical to design noise-robust circuit architecture.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5" name="Shape 1545"/>
          <p:cNvSpPr>
            <a:spLocks noGrp="1" noRot="1" noChangeAspect="1"/>
          </p:cNvSpPr>
          <p:nvPr>
            <p:ph type="sldImg"/>
          </p:nvPr>
        </p:nvSpPr>
        <p:spPr>
          <a:xfrm>
            <a:off x="381000" y="685800"/>
            <a:ext cx="6096000" cy="3429000"/>
          </a:xfrm>
          <a:prstGeom prst="rect">
            <a:avLst/>
          </a:prstGeom>
        </p:spPr>
        <p:txBody>
          <a:bodyPr/>
          <a:lstStyle/>
          <a:p>
            <a:endParaRPr/>
          </a:p>
        </p:txBody>
      </p:sp>
      <p:sp>
        <p:nvSpPr>
          <p:cNvPr id="1546" name="Shape 154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Another challenge is the large design space of PQC. For example, we can select different types of gates, such as U3 CU3 or X and CZ gates.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 name="Shape 1694"/>
          <p:cNvSpPr>
            <a:spLocks noGrp="1" noRot="1" noChangeAspect="1"/>
          </p:cNvSpPr>
          <p:nvPr>
            <p:ph type="sldImg"/>
          </p:nvPr>
        </p:nvSpPr>
        <p:spPr>
          <a:xfrm>
            <a:off x="381000" y="685800"/>
            <a:ext cx="6096000" cy="3429000"/>
          </a:xfrm>
          <a:prstGeom prst="rect">
            <a:avLst/>
          </a:prstGeom>
        </p:spPr>
        <p:txBody>
          <a:bodyPr/>
          <a:lstStyle/>
          <a:p>
            <a:endParaRPr/>
          </a:p>
        </p:txBody>
      </p:sp>
      <p:sp>
        <p:nvSpPr>
          <p:cNvPr id="1695" name="Shape 16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We can also choose different number of gates.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5" name="Shape 1905"/>
          <p:cNvSpPr>
            <a:spLocks noGrp="1" noRot="1" noChangeAspect="1"/>
          </p:cNvSpPr>
          <p:nvPr>
            <p:ph type="sldImg"/>
          </p:nvPr>
        </p:nvSpPr>
        <p:spPr>
          <a:xfrm>
            <a:off x="381000" y="685800"/>
            <a:ext cx="6096000" cy="3429000"/>
          </a:xfrm>
          <a:prstGeom prst="rect">
            <a:avLst/>
          </a:prstGeom>
        </p:spPr>
        <p:txBody>
          <a:bodyPr/>
          <a:lstStyle/>
          <a:p>
            <a:endParaRPr/>
          </a:p>
        </p:txBody>
      </p:sp>
      <p:sp>
        <p:nvSpPr>
          <p:cNvPr id="1906" name="Shape 190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Even with the same number of gates, the positions of the gates can be very diverse. So the design space is huge.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Shape 192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2" name="Shape 192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goal of quantumnas is to automatically and efficiency search for noise-robust quantum circuits.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automatic and efficient search is achieved by the Supercircuit, which is train for once but used for many sub circuit candidates. The noise-robustness is achieved by involving the quantum noise feedback in the search loop and co-searching the circuit architecture and qubit mapping.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Despite of the exciting progress, we will still be in the NISQ era for several year in which we have noisy qubit and limited qubit numbers</a:t>
            </a:r>
          </a:p>
        </p:txBody>
      </p:sp>
    </p:spTree>
    <p:extLst>
      <p:ext uri="{BB962C8B-B14F-4D97-AF65-F5344CB8AC3E}">
        <p14:creationId xmlns:p14="http://schemas.microsoft.com/office/powerpoint/2010/main" val="35767324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Shape 1927"/>
          <p:cNvSpPr>
            <a:spLocks noGrp="1" noRot="1" noChangeAspect="1"/>
          </p:cNvSpPr>
          <p:nvPr>
            <p:ph type="sldImg"/>
          </p:nvPr>
        </p:nvSpPr>
        <p:spPr>
          <a:xfrm>
            <a:off x="381000" y="685800"/>
            <a:ext cx="6096000" cy="3429000"/>
          </a:xfrm>
          <a:prstGeom prst="rect">
            <a:avLst/>
          </a:prstGeom>
        </p:spPr>
        <p:txBody>
          <a:bodyPr/>
          <a:lstStyle/>
          <a:p>
            <a:endParaRPr/>
          </a:p>
        </p:txBody>
      </p:sp>
      <p:sp>
        <p:nvSpPr>
          <p:cNvPr id="1928" name="Shape 192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Here are the four steps of Quantumnas.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3" name="Shape 1933"/>
          <p:cNvSpPr>
            <a:spLocks noGrp="1" noRot="1" noChangeAspect="1"/>
          </p:cNvSpPr>
          <p:nvPr>
            <p:ph type="sldImg"/>
          </p:nvPr>
        </p:nvSpPr>
        <p:spPr>
          <a:xfrm>
            <a:off x="381000" y="685800"/>
            <a:ext cx="6096000" cy="3429000"/>
          </a:xfrm>
          <a:prstGeom prst="rect">
            <a:avLst/>
          </a:prstGeom>
        </p:spPr>
        <p:txBody>
          <a:bodyPr/>
          <a:lstStyle/>
          <a:p>
            <a:endParaRPr/>
          </a:p>
        </p:txBody>
      </p:sp>
      <p:sp>
        <p:nvSpPr>
          <p:cNvPr id="1934" name="Shape 193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 first is SuperCircuit Construction and Training</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9" name="Shape 1939"/>
          <p:cNvSpPr>
            <a:spLocks noGrp="1" noRot="1" noChangeAspect="1"/>
          </p:cNvSpPr>
          <p:nvPr>
            <p:ph type="sldImg"/>
          </p:nvPr>
        </p:nvSpPr>
        <p:spPr>
          <a:xfrm>
            <a:off x="381000" y="685800"/>
            <a:ext cx="6096000" cy="3429000"/>
          </a:xfrm>
          <a:prstGeom prst="rect">
            <a:avLst/>
          </a:prstGeom>
        </p:spPr>
        <p:txBody>
          <a:bodyPr/>
          <a:lstStyle/>
          <a:p>
            <a:endParaRPr/>
          </a:p>
        </p:txBody>
      </p:sp>
      <p:sp>
        <p:nvSpPr>
          <p:cNvPr id="1940" name="Shape 194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We firstly need to have a pre-defined design space. For example, we can have a design space with 4 U3 gates in the first layer and 4 CU3 gates in the second layer. So the design space contains 2^8 which is 256 candidates. If we train each of them with classical simulator on one Nvidia GPU, that will take around 100 hours which is very costly.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Shape 1974"/>
          <p:cNvSpPr>
            <a:spLocks noGrp="1" noRot="1" noChangeAspect="1"/>
          </p:cNvSpPr>
          <p:nvPr>
            <p:ph type="sldImg"/>
          </p:nvPr>
        </p:nvSpPr>
        <p:spPr>
          <a:xfrm>
            <a:off x="381000" y="685800"/>
            <a:ext cx="6096000" cy="3429000"/>
          </a:xfrm>
          <a:prstGeom prst="rect">
            <a:avLst/>
          </a:prstGeom>
        </p:spPr>
        <p:txBody>
          <a:bodyPr/>
          <a:lstStyle/>
          <a:p>
            <a:endParaRPr/>
          </a:p>
        </p:txBody>
      </p:sp>
      <p:sp>
        <p:nvSpPr>
          <p:cNvPr id="1975" name="Shape 197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Therefore, we want to enable efficient search with the help of a super circuit. The super circuit is the circuit with the largest number of gates in the design space. Here is the example of the super circuit in U3+CU3 design space which contains 8 gates.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 name="Shape 2078"/>
          <p:cNvSpPr>
            <a:spLocks noGrp="1" noRot="1" noChangeAspect="1"/>
          </p:cNvSpPr>
          <p:nvPr>
            <p:ph type="sldImg"/>
          </p:nvPr>
        </p:nvSpPr>
        <p:spPr>
          <a:xfrm>
            <a:off x="381000" y="685800"/>
            <a:ext cx="6096000" cy="3429000"/>
          </a:xfrm>
          <a:prstGeom prst="rect">
            <a:avLst/>
          </a:prstGeom>
        </p:spPr>
        <p:txBody>
          <a:bodyPr/>
          <a:lstStyle/>
          <a:p>
            <a:endParaRPr/>
          </a:p>
        </p:txBody>
      </p:sp>
      <p:sp>
        <p:nvSpPr>
          <p:cNvPr id="2079" name="Shape 207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SubCircuit is a subset of the super circuit gates. Here we show three examples of sub circuits. The first contains gate…</a:t>
            </a:r>
          </a:p>
          <a:p>
            <a:pPr defTabSz="457200">
              <a:lnSpc>
                <a:spcPct val="117999"/>
              </a:lnSpc>
              <a:defRPr sz="2200">
                <a:latin typeface="Helvetica Neue"/>
                <a:ea typeface="Helvetica Neue"/>
                <a:cs typeface="Helvetica Neue"/>
                <a:sym typeface="Helvetica Neue"/>
              </a:defRPr>
            </a:pPr>
            <a:r>
              <a:t>The second one… the circuit one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Shape 2090"/>
          <p:cNvSpPr>
            <a:spLocks noGrp="1" noRot="1" noChangeAspect="1"/>
          </p:cNvSpPr>
          <p:nvPr>
            <p:ph type="sldImg"/>
          </p:nvPr>
        </p:nvSpPr>
        <p:spPr>
          <a:xfrm>
            <a:off x="381000" y="685800"/>
            <a:ext cx="6096000" cy="3429000"/>
          </a:xfrm>
          <a:prstGeom prst="rect">
            <a:avLst/>
          </a:prstGeom>
        </p:spPr>
        <p:txBody>
          <a:bodyPr/>
          <a:lstStyle/>
          <a:p>
            <a:endParaRPr/>
          </a:p>
        </p:txBody>
      </p:sp>
      <p:sp>
        <p:nvSpPr>
          <p:cNvPr id="2091" name="Shape 209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Since all subcircuits share the parameters of the supercircuit, we need to prevent interference of sub circuit from each other.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6" name="Shape 2096"/>
          <p:cNvSpPr>
            <a:spLocks noGrp="1" noRot="1" noChangeAspect="1"/>
          </p:cNvSpPr>
          <p:nvPr>
            <p:ph type="sldImg"/>
          </p:nvPr>
        </p:nvSpPr>
        <p:spPr>
          <a:xfrm>
            <a:off x="381000" y="685800"/>
            <a:ext cx="6096000" cy="3429000"/>
          </a:xfrm>
          <a:prstGeom prst="rect">
            <a:avLst/>
          </a:prstGeom>
        </p:spPr>
        <p:txBody>
          <a:bodyPr/>
          <a:lstStyle/>
          <a:p>
            <a:endParaRPr/>
          </a:p>
        </p:txBody>
      </p:sp>
      <p:sp>
        <p:nvSpPr>
          <p:cNvPr id="2097" name="Shape 209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Therefore, we perform super circuit training by iteratively sampling and updating subcircuits.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one step, we use front sampling the restricted sampling to sample a sub circuit candidate, then use it do the inference and update its parameters.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Parameter updates are cumulative across steps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4" name="Shape 2264"/>
          <p:cNvSpPr>
            <a:spLocks noGrp="1" noRot="1" noChangeAspect="1"/>
          </p:cNvSpPr>
          <p:nvPr>
            <p:ph type="sldImg"/>
          </p:nvPr>
        </p:nvSpPr>
        <p:spPr>
          <a:xfrm>
            <a:off x="381000" y="685800"/>
            <a:ext cx="6096000" cy="3429000"/>
          </a:xfrm>
          <a:prstGeom prst="rect">
            <a:avLst/>
          </a:prstGeom>
        </p:spPr>
        <p:txBody>
          <a:bodyPr/>
          <a:lstStyle/>
          <a:p>
            <a:endParaRPr/>
          </a:p>
        </p:txBody>
      </p:sp>
      <p:sp>
        <p:nvSpPr>
          <p:cNvPr id="2265" name="Shape 226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5" name="Shape 2325"/>
          <p:cNvSpPr>
            <a:spLocks noGrp="1" noRot="1" noChangeAspect="1"/>
          </p:cNvSpPr>
          <p:nvPr>
            <p:ph type="sldImg"/>
          </p:nvPr>
        </p:nvSpPr>
        <p:spPr>
          <a:xfrm>
            <a:off x="381000" y="685800"/>
            <a:ext cx="6096000" cy="3429000"/>
          </a:xfrm>
          <a:prstGeom prst="rect">
            <a:avLst/>
          </a:prstGeom>
        </p:spPr>
        <p:txBody>
          <a:bodyPr/>
          <a:lstStyle/>
          <a:p>
            <a:endParaRPr/>
          </a:p>
        </p:txBody>
      </p:sp>
      <p:sp>
        <p:nvSpPr>
          <p:cNvPr id="2326" name="Shape 232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6" name="Shape 2386"/>
          <p:cNvSpPr>
            <a:spLocks noGrp="1" noRot="1" noChangeAspect="1"/>
          </p:cNvSpPr>
          <p:nvPr>
            <p:ph type="sldImg"/>
          </p:nvPr>
        </p:nvSpPr>
        <p:spPr>
          <a:xfrm>
            <a:off x="381000" y="685800"/>
            <a:ext cx="6096000" cy="3429000"/>
          </a:xfrm>
          <a:prstGeom prst="rect">
            <a:avLst/>
          </a:prstGeom>
        </p:spPr>
        <p:txBody>
          <a:bodyPr/>
          <a:lstStyle/>
          <a:p>
            <a:endParaRPr/>
          </a:p>
        </p:txBody>
      </p:sp>
      <p:sp>
        <p:nvSpPr>
          <p:cNvPr id="2387" name="Shape 238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lab focus on the intersection of machine learning and quantum computing</a:t>
            </a:r>
          </a:p>
          <a:p>
            <a:endParaRPr lang="en-US" dirty="0"/>
          </a:p>
          <a:p>
            <a:r>
              <a:rPr lang="en-US" dirty="0"/>
              <a:t>We want to close the gap with ML and codesign of quantum algorithm and hardware</a:t>
            </a:r>
          </a:p>
          <a:p>
            <a:endParaRPr lang="en-US" dirty="0"/>
          </a:p>
          <a:p>
            <a:r>
              <a:rPr lang="en-US" dirty="0"/>
              <a:t>For example, we can use ML to optimize the circuit architecture, use ML to predict the noise drift and then mitigate, codesign the qubit mapping and circuit architecture aware of real quantum noise etc.</a:t>
            </a:r>
          </a:p>
        </p:txBody>
      </p:sp>
    </p:spTree>
    <p:extLst>
      <p:ext uri="{BB962C8B-B14F-4D97-AF65-F5344CB8AC3E}">
        <p14:creationId xmlns:p14="http://schemas.microsoft.com/office/powerpoint/2010/main" val="19920749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Shape 2447"/>
          <p:cNvSpPr>
            <a:spLocks noGrp="1" noRot="1" noChangeAspect="1"/>
          </p:cNvSpPr>
          <p:nvPr>
            <p:ph type="sldImg"/>
          </p:nvPr>
        </p:nvSpPr>
        <p:spPr>
          <a:xfrm>
            <a:off x="381000" y="685800"/>
            <a:ext cx="6096000" cy="3429000"/>
          </a:xfrm>
          <a:prstGeom prst="rect">
            <a:avLst/>
          </a:prstGeom>
        </p:spPr>
        <p:txBody>
          <a:bodyPr/>
          <a:lstStyle/>
          <a:p>
            <a:endParaRPr/>
          </a:p>
        </p:txBody>
      </p:sp>
      <p:sp>
        <p:nvSpPr>
          <p:cNvPr id="2448" name="Shape 244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 name="Shape 2508"/>
          <p:cNvSpPr>
            <a:spLocks noGrp="1" noRot="1" noChangeAspect="1"/>
          </p:cNvSpPr>
          <p:nvPr>
            <p:ph type="sldImg"/>
          </p:nvPr>
        </p:nvSpPr>
        <p:spPr>
          <a:xfrm>
            <a:off x="381000" y="685800"/>
            <a:ext cx="6096000" cy="3429000"/>
          </a:xfrm>
          <a:prstGeom prst="rect">
            <a:avLst/>
          </a:prstGeom>
        </p:spPr>
        <p:txBody>
          <a:bodyPr/>
          <a:lstStyle/>
          <a:p>
            <a:endParaRPr/>
          </a:p>
        </p:txBody>
      </p:sp>
      <p:sp>
        <p:nvSpPr>
          <p:cNvPr id="2509" name="Shape 250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9" name="Shape 2569"/>
          <p:cNvSpPr>
            <a:spLocks noGrp="1" noRot="1" noChangeAspect="1"/>
          </p:cNvSpPr>
          <p:nvPr>
            <p:ph type="sldImg"/>
          </p:nvPr>
        </p:nvSpPr>
        <p:spPr>
          <a:xfrm>
            <a:off x="381000" y="685800"/>
            <a:ext cx="6096000" cy="3429000"/>
          </a:xfrm>
          <a:prstGeom prst="rect">
            <a:avLst/>
          </a:prstGeom>
        </p:spPr>
        <p:txBody>
          <a:bodyPr/>
          <a:lstStyle/>
          <a:p>
            <a:endParaRPr/>
          </a:p>
        </p:txBody>
      </p:sp>
      <p:sp>
        <p:nvSpPr>
          <p:cNvPr id="2570" name="Shape 257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0" name="Shape 2630"/>
          <p:cNvSpPr>
            <a:spLocks noGrp="1" noRot="1" noChangeAspect="1"/>
          </p:cNvSpPr>
          <p:nvPr>
            <p:ph type="sldImg"/>
          </p:nvPr>
        </p:nvSpPr>
        <p:spPr>
          <a:xfrm>
            <a:off x="381000" y="685800"/>
            <a:ext cx="6096000" cy="3429000"/>
          </a:xfrm>
          <a:prstGeom prst="rect">
            <a:avLst/>
          </a:prstGeom>
        </p:spPr>
        <p:txBody>
          <a:bodyPr/>
          <a:lstStyle/>
          <a:p>
            <a:endParaRPr/>
          </a:p>
        </p:txBody>
      </p:sp>
      <p:sp>
        <p:nvSpPr>
          <p:cNvPr id="2631" name="Shape 263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1" name="Shape 2691"/>
          <p:cNvSpPr>
            <a:spLocks noGrp="1" noRot="1" noChangeAspect="1"/>
          </p:cNvSpPr>
          <p:nvPr>
            <p:ph type="sldImg"/>
          </p:nvPr>
        </p:nvSpPr>
        <p:spPr>
          <a:xfrm>
            <a:off x="381000" y="685800"/>
            <a:ext cx="6096000" cy="3429000"/>
          </a:xfrm>
          <a:prstGeom prst="rect">
            <a:avLst/>
          </a:prstGeom>
        </p:spPr>
        <p:txBody>
          <a:bodyPr/>
          <a:lstStyle/>
          <a:p>
            <a:endParaRPr/>
          </a:p>
        </p:txBody>
      </p:sp>
      <p:sp>
        <p:nvSpPr>
          <p:cNvPr id="2692" name="Shape 269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2" name="Shape 2752"/>
          <p:cNvSpPr>
            <a:spLocks noGrp="1" noRot="1" noChangeAspect="1"/>
          </p:cNvSpPr>
          <p:nvPr>
            <p:ph type="sldImg"/>
          </p:nvPr>
        </p:nvSpPr>
        <p:spPr>
          <a:xfrm>
            <a:off x="381000" y="685800"/>
            <a:ext cx="6096000" cy="3429000"/>
          </a:xfrm>
          <a:prstGeom prst="rect">
            <a:avLst/>
          </a:prstGeom>
        </p:spPr>
        <p:txBody>
          <a:bodyPr/>
          <a:lstStyle/>
          <a:p>
            <a:endParaRPr/>
          </a:p>
        </p:txBody>
      </p:sp>
      <p:sp>
        <p:nvSpPr>
          <p:cNvPr id="2753" name="Shape 275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3" name="Shape 2813"/>
          <p:cNvSpPr>
            <a:spLocks noGrp="1" noRot="1" noChangeAspect="1"/>
          </p:cNvSpPr>
          <p:nvPr>
            <p:ph type="sldImg"/>
          </p:nvPr>
        </p:nvSpPr>
        <p:spPr>
          <a:xfrm>
            <a:off x="381000" y="685800"/>
            <a:ext cx="6096000" cy="3429000"/>
          </a:xfrm>
          <a:prstGeom prst="rect">
            <a:avLst/>
          </a:prstGeom>
        </p:spPr>
        <p:txBody>
          <a:bodyPr/>
          <a:lstStyle/>
          <a:p>
            <a:endParaRPr/>
          </a:p>
        </p:txBody>
      </p:sp>
      <p:sp>
        <p:nvSpPr>
          <p:cNvPr id="2814" name="Shape 281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4" name="Shape 2874"/>
          <p:cNvSpPr>
            <a:spLocks noGrp="1" noRot="1" noChangeAspect="1"/>
          </p:cNvSpPr>
          <p:nvPr>
            <p:ph type="sldImg"/>
          </p:nvPr>
        </p:nvSpPr>
        <p:spPr>
          <a:xfrm>
            <a:off x="381000" y="685800"/>
            <a:ext cx="6096000" cy="3429000"/>
          </a:xfrm>
          <a:prstGeom prst="rect">
            <a:avLst/>
          </a:prstGeom>
        </p:spPr>
        <p:txBody>
          <a:bodyPr/>
          <a:lstStyle/>
          <a:p>
            <a:endParaRPr/>
          </a:p>
        </p:txBody>
      </p:sp>
      <p:sp>
        <p:nvSpPr>
          <p:cNvPr id="2875" name="Shape 287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5" name="Shape 2935"/>
          <p:cNvSpPr>
            <a:spLocks noGrp="1" noRot="1" noChangeAspect="1"/>
          </p:cNvSpPr>
          <p:nvPr>
            <p:ph type="sldImg"/>
          </p:nvPr>
        </p:nvSpPr>
        <p:spPr>
          <a:xfrm>
            <a:off x="381000" y="685800"/>
            <a:ext cx="6096000" cy="3429000"/>
          </a:xfrm>
          <a:prstGeom prst="rect">
            <a:avLst/>
          </a:prstGeom>
        </p:spPr>
        <p:txBody>
          <a:bodyPr/>
          <a:lstStyle/>
          <a:p>
            <a:endParaRPr/>
          </a:p>
        </p:txBody>
      </p:sp>
      <p:sp>
        <p:nvSpPr>
          <p:cNvPr id="2936" name="Shape 293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6" name="Shape 2996"/>
          <p:cNvSpPr>
            <a:spLocks noGrp="1" noRot="1" noChangeAspect="1"/>
          </p:cNvSpPr>
          <p:nvPr>
            <p:ph type="sldImg"/>
          </p:nvPr>
        </p:nvSpPr>
        <p:spPr>
          <a:xfrm>
            <a:off x="381000" y="685800"/>
            <a:ext cx="6096000" cy="3429000"/>
          </a:xfrm>
          <a:prstGeom prst="rect">
            <a:avLst/>
          </a:prstGeom>
        </p:spPr>
        <p:txBody>
          <a:bodyPr/>
          <a:lstStyle/>
          <a:p>
            <a:endParaRPr/>
          </a:p>
        </p:txBody>
      </p:sp>
      <p:sp>
        <p:nvSpPr>
          <p:cNvPr id="2997" name="Shape 299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09891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7" name="Shape 3057"/>
          <p:cNvSpPr>
            <a:spLocks noGrp="1" noRot="1" noChangeAspect="1"/>
          </p:cNvSpPr>
          <p:nvPr>
            <p:ph type="sldImg"/>
          </p:nvPr>
        </p:nvSpPr>
        <p:spPr>
          <a:xfrm>
            <a:off x="381000" y="685800"/>
            <a:ext cx="6096000" cy="3429000"/>
          </a:xfrm>
          <a:prstGeom prst="rect">
            <a:avLst/>
          </a:prstGeom>
        </p:spPr>
        <p:txBody>
          <a:bodyPr/>
          <a:lstStyle/>
          <a:p>
            <a:endParaRPr/>
          </a:p>
        </p:txBody>
      </p:sp>
      <p:sp>
        <p:nvSpPr>
          <p:cNvPr id="3058" name="Shape 305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8" name="Shape 3118"/>
          <p:cNvSpPr>
            <a:spLocks noGrp="1" noRot="1" noChangeAspect="1"/>
          </p:cNvSpPr>
          <p:nvPr>
            <p:ph type="sldImg"/>
          </p:nvPr>
        </p:nvSpPr>
        <p:spPr>
          <a:xfrm>
            <a:off x="381000" y="685800"/>
            <a:ext cx="6096000" cy="3429000"/>
          </a:xfrm>
          <a:prstGeom prst="rect">
            <a:avLst/>
          </a:prstGeom>
        </p:spPr>
        <p:txBody>
          <a:bodyPr/>
          <a:lstStyle/>
          <a:p>
            <a:endParaRPr/>
          </a:p>
        </p:txBody>
      </p:sp>
      <p:sp>
        <p:nvSpPr>
          <p:cNvPr id="3119" name="Shape 311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With the front sampling and restricted sampling, we can perform sub circuit sampling and parameter training for many steps.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6" name="Shape 3286"/>
          <p:cNvSpPr>
            <a:spLocks noGrp="1" noRot="1" noChangeAspect="1"/>
          </p:cNvSpPr>
          <p:nvPr>
            <p:ph type="sldImg"/>
          </p:nvPr>
        </p:nvSpPr>
        <p:spPr>
          <a:xfrm>
            <a:off x="381000" y="685800"/>
            <a:ext cx="6096000" cy="3429000"/>
          </a:xfrm>
          <a:prstGeom prst="rect">
            <a:avLst/>
          </a:prstGeom>
        </p:spPr>
        <p:txBody>
          <a:bodyPr/>
          <a:lstStyle/>
          <a:p>
            <a:endParaRPr/>
          </a:p>
        </p:txBody>
      </p:sp>
      <p:sp>
        <p:nvSpPr>
          <p:cNvPr id="3287" name="Shape 328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6" name="Shape 3306"/>
          <p:cNvSpPr>
            <a:spLocks noGrp="1" noRot="1" noChangeAspect="1"/>
          </p:cNvSpPr>
          <p:nvPr>
            <p:ph type="sldImg"/>
          </p:nvPr>
        </p:nvSpPr>
        <p:spPr>
          <a:xfrm>
            <a:off x="381000" y="685800"/>
            <a:ext cx="6096000" cy="3429000"/>
          </a:xfrm>
          <a:prstGeom prst="rect">
            <a:avLst/>
          </a:prstGeom>
        </p:spPr>
        <p:txBody>
          <a:bodyPr/>
          <a:lstStyle/>
          <a:p>
            <a:endParaRPr/>
          </a:p>
        </p:txBody>
      </p:sp>
      <p:sp>
        <p:nvSpPr>
          <p:cNvPr id="3307" name="Shape 330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Here we show the reliability of supercircut. The x-axis is SubCircuit Performance with Inherted Parameters from SuperCircuit, y-axis is SubCircuit Performance trained from Scratch. We can see a clear positive correlation between them with a spearman correlation around 0.8. so the inherited parameters are reliable enough to indicate the final performance.</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2" name="Shape 3312"/>
          <p:cNvSpPr>
            <a:spLocks noGrp="1" noRot="1" noChangeAspect="1"/>
          </p:cNvSpPr>
          <p:nvPr>
            <p:ph type="sldImg"/>
          </p:nvPr>
        </p:nvSpPr>
        <p:spPr>
          <a:xfrm>
            <a:off x="381000" y="685800"/>
            <a:ext cx="6096000" cy="3429000"/>
          </a:xfrm>
          <a:prstGeom prst="rect">
            <a:avLst/>
          </a:prstGeom>
        </p:spPr>
        <p:txBody>
          <a:bodyPr/>
          <a:lstStyle/>
          <a:p>
            <a:endParaRPr/>
          </a:p>
        </p:txBody>
      </p:sp>
      <p:sp>
        <p:nvSpPr>
          <p:cNvPr id="3313" name="Shape 331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Then we obtain the trained super circuit and enter the next step</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9" name="Shape 3319"/>
          <p:cNvSpPr>
            <a:spLocks noGrp="1" noRot="1" noChangeAspect="1"/>
          </p:cNvSpPr>
          <p:nvPr>
            <p:ph type="sldImg"/>
          </p:nvPr>
        </p:nvSpPr>
        <p:spPr>
          <a:xfrm>
            <a:off x="381000" y="685800"/>
            <a:ext cx="6096000" cy="3429000"/>
          </a:xfrm>
          <a:prstGeom prst="rect">
            <a:avLst/>
          </a:prstGeom>
        </p:spPr>
        <p:txBody>
          <a:bodyPr/>
          <a:lstStyle/>
          <a:p>
            <a:endParaRPr/>
          </a:p>
        </p:txBody>
      </p:sp>
      <p:sp>
        <p:nvSpPr>
          <p:cNvPr id="3320" name="Shape 332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We can use the super circuit to perform efficient noise-adaptive search of sub circuit architecture and qubit mapping on target device such as IBMQ Yorktown.</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2" name="Shape 3402"/>
          <p:cNvSpPr>
            <a:spLocks noGrp="1" noRot="1" noChangeAspect="1"/>
          </p:cNvSpPr>
          <p:nvPr>
            <p:ph type="sldImg"/>
          </p:nvPr>
        </p:nvSpPr>
        <p:spPr>
          <a:xfrm>
            <a:off x="381000" y="685800"/>
            <a:ext cx="6096000" cy="3429000"/>
          </a:xfrm>
          <a:prstGeom prst="rect">
            <a:avLst/>
          </a:prstGeom>
        </p:spPr>
        <p:txBody>
          <a:bodyPr/>
          <a:lstStyle/>
          <a:p>
            <a:endParaRPr/>
          </a:p>
        </p:txBody>
      </p:sp>
      <p:sp>
        <p:nvSpPr>
          <p:cNvPr id="3403" name="Shape 340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We use the evolution search as the optimization engine. In one iteration, it generates sub circuit architecture and qubit mapping pairs. Those pairs are then evaluated. The parameters are inherited from super circuit with no need for training, then the performance is simulated with noise model or directly run on real QC devices. Here is where the noise information is involved.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7" name="Shape 3487"/>
          <p:cNvSpPr>
            <a:spLocks noGrp="1" noRot="1" noChangeAspect="1"/>
          </p:cNvSpPr>
          <p:nvPr>
            <p:ph type="sldImg"/>
          </p:nvPr>
        </p:nvSpPr>
        <p:spPr>
          <a:xfrm>
            <a:off x="381000" y="685800"/>
            <a:ext cx="6096000" cy="3429000"/>
          </a:xfrm>
          <a:prstGeom prst="rect">
            <a:avLst/>
          </a:prstGeom>
        </p:spPr>
        <p:txBody>
          <a:bodyPr/>
          <a:lstStyle/>
          <a:p>
            <a:endParaRPr/>
          </a:p>
        </p:txBody>
      </p:sp>
      <p:sp>
        <p:nvSpPr>
          <p:cNvPr id="3488" name="Shape 34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 performance is then sent back to the evolutionary search engine and the pairs with high performance are selected as parents and new population is generated by mutation and crossover.</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0" name="Shape 3500"/>
          <p:cNvSpPr>
            <a:spLocks noGrp="1" noRot="1" noChangeAspect="1"/>
          </p:cNvSpPr>
          <p:nvPr>
            <p:ph type="sldImg"/>
          </p:nvPr>
        </p:nvSpPr>
        <p:spPr>
          <a:xfrm>
            <a:off x="381000" y="685800"/>
            <a:ext cx="6096000" cy="3429000"/>
          </a:xfrm>
          <a:prstGeom prst="rect">
            <a:avLst/>
          </a:prstGeom>
        </p:spPr>
        <p:txBody>
          <a:bodyPr/>
          <a:lstStyle/>
          <a:p>
            <a:endParaRPr/>
          </a:p>
        </p:txBody>
      </p:sp>
      <p:sp>
        <p:nvSpPr>
          <p:cNvPr id="3501" name="Shape 35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After multiple iterations, we can obtain the searched sub circuit architecture and qubit mapping, so we can train the sub circuit from scratch.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6" name="Shape 3506"/>
          <p:cNvSpPr>
            <a:spLocks noGrp="1" noRot="1" noChangeAspect="1"/>
          </p:cNvSpPr>
          <p:nvPr>
            <p:ph type="sldImg"/>
          </p:nvPr>
        </p:nvSpPr>
        <p:spPr>
          <a:xfrm>
            <a:off x="381000" y="685800"/>
            <a:ext cx="6096000" cy="3429000"/>
          </a:xfrm>
          <a:prstGeom prst="rect">
            <a:avLst/>
          </a:prstGeom>
        </p:spPr>
        <p:txBody>
          <a:bodyPr/>
          <a:lstStyle/>
          <a:p>
            <a:endParaRPr/>
          </a:p>
        </p:txBody>
      </p:sp>
      <p:sp>
        <p:nvSpPr>
          <p:cNvPr id="3507" name="Shape 350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Then we can further perform the iterative quantum gate pruning on the trained sub circuit.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56566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0" name="Shape 3560"/>
          <p:cNvSpPr>
            <a:spLocks noGrp="1" noRot="1" noChangeAspect="1"/>
          </p:cNvSpPr>
          <p:nvPr>
            <p:ph type="sldImg"/>
          </p:nvPr>
        </p:nvSpPr>
        <p:spPr>
          <a:xfrm>
            <a:off x="381000" y="685800"/>
            <a:ext cx="6096000" cy="3429000"/>
          </a:xfrm>
          <a:prstGeom prst="rect">
            <a:avLst/>
          </a:prstGeom>
        </p:spPr>
        <p:txBody>
          <a:bodyPr/>
          <a:lstStyle/>
          <a:p>
            <a:endParaRPr/>
          </a:p>
        </p:txBody>
      </p:sp>
      <p:sp>
        <p:nvSpPr>
          <p:cNvPr id="3561" name="Shape 356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Specifically, since some gates contain parameters very close to zero, they have small impact to the results. Therefore, we can iteratively prune small-magnitude gates and fine-tune the remaining gate parameters like this.</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5" name="Shape 3615"/>
          <p:cNvSpPr>
            <a:spLocks noGrp="1" noRot="1" noChangeAspect="1"/>
          </p:cNvSpPr>
          <p:nvPr>
            <p:ph type="sldImg"/>
          </p:nvPr>
        </p:nvSpPr>
        <p:spPr>
          <a:xfrm>
            <a:off x="381000" y="685800"/>
            <a:ext cx="6096000" cy="3429000"/>
          </a:xfrm>
          <a:prstGeom prst="rect">
            <a:avLst/>
          </a:prstGeom>
        </p:spPr>
        <p:txBody>
          <a:bodyPr/>
          <a:lstStyle/>
          <a:p>
            <a:endParaRPr/>
          </a:p>
        </p:txBody>
      </p:sp>
      <p:sp>
        <p:nvSpPr>
          <p:cNvPr id="3616" name="Shape 361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Through fine-tuning, the noise-free accuracy can be recovered. Since fewer gates brings less noise, the measured accuracy on real qc devices can be improved.</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3" name="Shape 3673"/>
          <p:cNvSpPr>
            <a:spLocks noGrp="1" noRot="1" noChangeAspect="1"/>
          </p:cNvSpPr>
          <p:nvPr>
            <p:ph type="sldImg"/>
          </p:nvPr>
        </p:nvSpPr>
        <p:spPr>
          <a:xfrm>
            <a:off x="381000" y="685800"/>
            <a:ext cx="6096000" cy="3429000"/>
          </a:xfrm>
          <a:prstGeom prst="rect">
            <a:avLst/>
          </a:prstGeom>
        </p:spPr>
        <p:txBody>
          <a:bodyPr/>
          <a:lstStyle/>
          <a:p>
            <a:endParaRPr/>
          </a:p>
        </p:txBody>
      </p:sp>
      <p:sp>
        <p:nvSpPr>
          <p:cNvPr id="3674" name="Shape 3674"/>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Through fine-tuning, the noise-free accuracy can be recovered. Since fewer gates brings less noise, the measured accuracy on real qc devices can be improved.</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4" name="Shape 3734"/>
          <p:cNvSpPr>
            <a:spLocks noGrp="1" noRot="1" noChangeAspect="1"/>
          </p:cNvSpPr>
          <p:nvPr>
            <p:ph type="sldImg"/>
          </p:nvPr>
        </p:nvSpPr>
        <p:spPr>
          <a:xfrm>
            <a:off x="381000" y="685800"/>
            <a:ext cx="6096000" cy="3429000"/>
          </a:xfrm>
          <a:prstGeom prst="rect">
            <a:avLst/>
          </a:prstGeom>
        </p:spPr>
        <p:txBody>
          <a:bodyPr/>
          <a:lstStyle/>
          <a:p>
            <a:endParaRPr/>
          </a:p>
        </p:txBody>
      </p:sp>
      <p:sp>
        <p:nvSpPr>
          <p:cNvPr id="3735" name="Shape 373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Through fine-tuning, the noise-free accuracy can be recovered. Since fewer gates brings less noise, the measured accuracy on real qc devices can be improved.</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1" name="Shape 3801"/>
          <p:cNvSpPr>
            <a:spLocks noGrp="1" noRot="1" noChangeAspect="1"/>
          </p:cNvSpPr>
          <p:nvPr>
            <p:ph type="sldImg"/>
          </p:nvPr>
        </p:nvSpPr>
        <p:spPr>
          <a:xfrm>
            <a:off x="381000" y="685800"/>
            <a:ext cx="6096000" cy="3429000"/>
          </a:xfrm>
          <a:prstGeom prst="rect">
            <a:avLst/>
          </a:prstGeom>
        </p:spPr>
        <p:txBody>
          <a:bodyPr/>
          <a:lstStyle/>
          <a:p>
            <a:endParaRPr/>
          </a:p>
        </p:txBody>
      </p:sp>
      <p:sp>
        <p:nvSpPr>
          <p:cNvPr id="3802" name="Shape 380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Through fine-tuning, the noise-free accuracy can be recovered. Since fewer gates brings less noise, the measured accuracy on real qc devices can be improved.</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7" name="Shape 3807"/>
          <p:cNvSpPr>
            <a:spLocks noGrp="1" noRot="1" noChangeAspect="1"/>
          </p:cNvSpPr>
          <p:nvPr>
            <p:ph type="sldImg"/>
          </p:nvPr>
        </p:nvSpPr>
        <p:spPr>
          <a:xfrm>
            <a:off x="381000" y="685800"/>
            <a:ext cx="6096000" cy="3429000"/>
          </a:xfrm>
          <a:prstGeom prst="rect">
            <a:avLst/>
          </a:prstGeom>
        </p:spPr>
        <p:txBody>
          <a:bodyPr/>
          <a:lstStyle/>
          <a:p>
            <a:endParaRPr/>
          </a:p>
        </p:txBody>
      </p:sp>
      <p:sp>
        <p:nvSpPr>
          <p:cNvPr id="3808" name="Shape 380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For benchmarks, we use classification tasks for QML, including MNIST, fashion mnist and vowel. For VQE, we use five molecules. We run the experiments on IBMQ devices, with 5 to 65 qubits and 8 to 128 quantum volume.</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4" name="Shape 3814"/>
          <p:cNvSpPr>
            <a:spLocks noGrp="1" noRot="1" noChangeAspect="1"/>
          </p:cNvSpPr>
          <p:nvPr>
            <p:ph type="sldImg"/>
          </p:nvPr>
        </p:nvSpPr>
        <p:spPr>
          <a:xfrm>
            <a:off x="381000" y="685800"/>
            <a:ext cx="6096000" cy="3429000"/>
          </a:xfrm>
          <a:prstGeom prst="rect">
            <a:avLst/>
          </a:prstGeom>
        </p:spPr>
        <p:txBody>
          <a:bodyPr/>
          <a:lstStyle/>
          <a:p>
            <a:endParaRPr/>
          </a:p>
        </p:txBody>
      </p:sp>
      <p:sp>
        <p:nvSpPr>
          <p:cNvPr id="3815" name="Shape 381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Quantum neural network benchmarks are used to perform classification tasks. For example, we can use rotation gates to encode classical pixels to quantum states, then trainable quantum layers can be trained from task. The measurement obtains classical outputs from quantum states and the final softmax output classification probability.</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2" name="Shape 3822"/>
          <p:cNvSpPr>
            <a:spLocks noGrp="1" noRot="1" noChangeAspect="1"/>
          </p:cNvSpPr>
          <p:nvPr>
            <p:ph type="sldImg"/>
          </p:nvPr>
        </p:nvSpPr>
        <p:spPr>
          <a:xfrm>
            <a:off x="381000" y="685800"/>
            <a:ext cx="6096000" cy="3429000"/>
          </a:xfrm>
          <a:prstGeom prst="rect">
            <a:avLst/>
          </a:prstGeom>
        </p:spPr>
        <p:txBody>
          <a:bodyPr/>
          <a:lstStyle/>
          <a:p>
            <a:endParaRPr/>
          </a:p>
        </p:txBody>
      </p:sp>
      <p:sp>
        <p:nvSpPr>
          <p:cNvPr id="3823" name="Shape 382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 variational quantum eigensolver finds the ground state energy of molecule Hamiltonian. The PQC are used to prepare quantum states, and the measurement basis are obtained according to the target molecule.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1" name="Shape 3841"/>
          <p:cNvSpPr>
            <a:spLocks noGrp="1" noRot="1" noChangeAspect="1"/>
          </p:cNvSpPr>
          <p:nvPr>
            <p:ph type="sldImg"/>
          </p:nvPr>
        </p:nvSpPr>
        <p:spPr>
          <a:xfrm>
            <a:off x="381000" y="685800"/>
            <a:ext cx="6096000" cy="3429000"/>
          </a:xfrm>
          <a:prstGeom prst="rect">
            <a:avLst/>
          </a:prstGeom>
        </p:spPr>
        <p:txBody>
          <a:bodyPr/>
          <a:lstStyle/>
          <a:p>
            <a:endParaRPr/>
          </a:p>
        </p:txBody>
      </p:sp>
      <p:sp>
        <p:nvSpPr>
          <p:cNvPr id="3842" name="Shape 384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Firstly the figure shows the number of parameters vs the measurement accuracy of MNIST4 on ibmq Yorktown machine. The baselines are human design and evolutionary search with no noise information. We can see that QuantumNAS delays the accuracy peak, enables more circuit parameters. Therefore under the same number of parameter, QuantumNAS can bring opt 38% accuracy boost.</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4" name="Shape 3854"/>
          <p:cNvSpPr>
            <a:spLocks noGrp="1" noRot="1" noChangeAspect="1"/>
          </p:cNvSpPr>
          <p:nvPr>
            <p:ph type="sldImg"/>
          </p:nvPr>
        </p:nvSpPr>
        <p:spPr>
          <a:xfrm>
            <a:off x="381000" y="685800"/>
            <a:ext cx="6096000" cy="3429000"/>
          </a:xfrm>
          <a:prstGeom prst="rect">
            <a:avLst/>
          </a:prstGeom>
        </p:spPr>
        <p:txBody>
          <a:bodyPr/>
          <a:lstStyle/>
          <a:p>
            <a:endParaRPr/>
          </a:p>
        </p:txBody>
      </p:sp>
      <p:sp>
        <p:nvSpPr>
          <p:cNvPr id="3855" name="Shape 385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For VQE tasks, QuantumNAS can obtain expectation value closer to the optimal number than UCCSD and other baselines.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23224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3" name="Shape 3863"/>
          <p:cNvSpPr>
            <a:spLocks noGrp="1" noRot="1" noChangeAspect="1"/>
          </p:cNvSpPr>
          <p:nvPr>
            <p:ph type="sldImg"/>
          </p:nvPr>
        </p:nvSpPr>
        <p:spPr>
          <a:xfrm>
            <a:off x="381000" y="685800"/>
            <a:ext cx="6096000" cy="3429000"/>
          </a:xfrm>
          <a:prstGeom prst="rect">
            <a:avLst/>
          </a:prstGeom>
        </p:spPr>
        <p:txBody>
          <a:bodyPr/>
          <a:lstStyle/>
          <a:p>
            <a:endParaRPr/>
          </a:p>
        </p:txBody>
      </p:sp>
      <p:sp>
        <p:nvSpPr>
          <p:cNvPr id="3864" name="Shape 386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 the challenging 10 classification tasks, the baseline can only provides less than 15% accuracy which is 5% larger than random guess. while the quantumnas can improves accuracy to 32%.</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1" name="Shape 3871"/>
          <p:cNvSpPr>
            <a:spLocks noGrp="1" noRot="1" noChangeAspect="1"/>
          </p:cNvSpPr>
          <p:nvPr>
            <p:ph type="sldImg"/>
          </p:nvPr>
        </p:nvSpPr>
        <p:spPr>
          <a:xfrm>
            <a:off x="381000" y="685800"/>
            <a:ext cx="6096000" cy="3429000"/>
          </a:xfrm>
          <a:prstGeom prst="rect">
            <a:avLst/>
          </a:prstGeom>
        </p:spPr>
        <p:txBody>
          <a:bodyPr/>
          <a:lstStyle/>
          <a:p>
            <a:endParaRPr/>
          </a:p>
        </p:txBody>
      </p:sp>
      <p:sp>
        <p:nvSpPr>
          <p:cNvPr id="3872" name="Shape 387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We also show the individual effect of quantum gate pruning on MNIST-4 task. The pruning can improve the accuracy for divers design spaces by 3% on average.</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8" name="Shape 3888"/>
          <p:cNvSpPr>
            <a:spLocks noGrp="1" noRot="1" noChangeAspect="1"/>
          </p:cNvSpPr>
          <p:nvPr>
            <p:ph type="sldImg"/>
          </p:nvPr>
        </p:nvSpPr>
        <p:spPr>
          <a:xfrm>
            <a:off x="381000" y="685800"/>
            <a:ext cx="6096000" cy="3429000"/>
          </a:xfrm>
          <a:prstGeom prst="rect">
            <a:avLst/>
          </a:prstGeom>
        </p:spPr>
        <p:txBody>
          <a:bodyPr/>
          <a:lstStyle/>
          <a:p>
            <a:endParaRPr/>
          </a:p>
        </p:txBody>
      </p:sp>
      <p:sp>
        <p:nvSpPr>
          <p:cNvPr id="3889" name="Shape 388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table here shows the time cost of each step on one Nvidia titan rtf 2080 ti gpu. With the quantumnas method, we can reduce the search cost from over 800 gpu hours to 4.5 hours.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We want to emphasize that the whole pipeline of quantumnas can be performed on real quantum machine. super circuit and sub circuit training can be done with parameter shift.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endParaRPr/>
          </a:p>
        </p:txBody>
      </p:sp>
    </p:spTree>
    <p:extLst>
      <p:ext uri="{BB962C8B-B14F-4D97-AF65-F5344CB8AC3E}">
        <p14:creationId xmlns:p14="http://schemas.microsoft.com/office/powerpoint/2010/main" val="8928355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04999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2961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47013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61432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4665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endParaRPr/>
          </a:p>
        </p:txBody>
      </p:sp>
    </p:spTree>
    <p:extLst>
      <p:ext uri="{BB962C8B-B14F-4D97-AF65-F5344CB8AC3E}">
        <p14:creationId xmlns:p14="http://schemas.microsoft.com/office/powerpoint/2010/main" val="18058066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s://torchquantum.org/" TargetMode="Externa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torchquantum.org/" TargetMode="External"/><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Top Bulle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369E1B-A942-3F41-E539-6910DB106336}"/>
              </a:ext>
            </a:extLst>
          </p:cNvPr>
          <p:cNvPicPr>
            <a:picLocks noChangeAspect="1"/>
          </p:cNvPicPr>
          <p:nvPr userDrawn="1"/>
        </p:nvPicPr>
        <p:blipFill>
          <a:blip r:embed="rId2"/>
          <a:stretch>
            <a:fillRect/>
          </a:stretch>
        </p:blipFill>
        <p:spPr>
          <a:xfrm>
            <a:off x="22365489" y="12426997"/>
            <a:ext cx="1725456" cy="1169476"/>
          </a:xfrm>
          <a:prstGeom prst="rect">
            <a:avLst/>
          </a:prstGeom>
        </p:spPr>
      </p:pic>
      <p:sp>
        <p:nvSpPr>
          <p:cNvPr id="1089" name="Title Text"/>
          <p:cNvSpPr txBox="1">
            <a:spLocks noGrp="1"/>
          </p:cNvSpPr>
          <p:nvPr>
            <p:ph type="title"/>
          </p:nvPr>
        </p:nvSpPr>
        <p:spPr>
          <a:xfrm>
            <a:off x="1218959" y="13799"/>
            <a:ext cx="21944882" cy="2516521"/>
          </a:xfrm>
          <a:prstGeom prst="rect">
            <a:avLst/>
          </a:prstGeom>
        </p:spPr>
        <p:txBody>
          <a:bodyPr lIns="0" tIns="0" rIns="0" bIns="0">
            <a:normAutofit/>
          </a:bodyPr>
          <a:lstStyle>
            <a:lvl1pPr defTabSz="914400">
              <a:lnSpc>
                <a:spcPct val="85000"/>
              </a:lnSpc>
              <a:defRPr spc="-1"/>
            </a:lvl1pPr>
          </a:lstStyle>
          <a:p>
            <a:r>
              <a:t>Title Text</a:t>
            </a:r>
          </a:p>
        </p:txBody>
      </p:sp>
      <p:sp>
        <p:nvSpPr>
          <p:cNvPr id="1090" name="Body Level One…"/>
          <p:cNvSpPr txBox="1">
            <a:spLocks noGrp="1"/>
          </p:cNvSpPr>
          <p:nvPr>
            <p:ph type="body" idx="1" hasCustomPrompt="1"/>
          </p:nvPr>
        </p:nvSpPr>
        <p:spPr>
          <a:xfrm>
            <a:off x="1218959" y="2540000"/>
            <a:ext cx="21944882" cy="7954920"/>
          </a:xfrm>
          <a:prstGeom prst="rect">
            <a:avLst/>
          </a:prstGeom>
        </p:spPr>
        <p:txBody>
          <a:bodyPr/>
          <a:lstStyle>
            <a:lvl1pPr marL="508000" indent="-508000">
              <a:lnSpc>
                <a:spcPct val="120000"/>
              </a:lnSpc>
              <a:buClrTx/>
              <a:buSzPct val="122000"/>
              <a:buChar char="•"/>
              <a:defRPr sz="4000" spc="0">
                <a:latin typeface="+mn-lt"/>
                <a:ea typeface="+mn-ea"/>
                <a:cs typeface="+mn-cs"/>
                <a:sym typeface="Arial"/>
              </a:defRPr>
            </a:lvl1pPr>
            <a:lvl2pPr marL="1117600" indent="-508000">
              <a:lnSpc>
                <a:spcPct val="120000"/>
              </a:lnSpc>
              <a:buClrTx/>
              <a:buSzPct val="123000"/>
              <a:buChar char="•"/>
              <a:defRPr sz="4000" spc="0">
                <a:latin typeface="+mn-lt"/>
                <a:ea typeface="+mn-ea"/>
                <a:cs typeface="+mn-cs"/>
                <a:sym typeface="Arial"/>
              </a:defRPr>
            </a:lvl2pPr>
            <a:lvl3pPr marL="1727200" indent="-508000">
              <a:lnSpc>
                <a:spcPct val="120000"/>
              </a:lnSpc>
              <a:buClrTx/>
              <a:buSzPct val="123000"/>
              <a:buChar char="•"/>
              <a:defRPr sz="4000" spc="0">
                <a:latin typeface="+mn-lt"/>
                <a:ea typeface="+mn-ea"/>
                <a:cs typeface="+mn-cs"/>
                <a:sym typeface="Arial"/>
              </a:defRPr>
            </a:lvl3pPr>
            <a:lvl4pPr marL="2336800" indent="-508000">
              <a:lnSpc>
                <a:spcPct val="120000"/>
              </a:lnSpc>
              <a:buClrTx/>
              <a:buSzPct val="123000"/>
              <a:buChar char="•"/>
              <a:defRPr sz="4000" spc="0">
                <a:latin typeface="+mn-lt"/>
                <a:ea typeface="+mn-ea"/>
                <a:cs typeface="+mn-cs"/>
                <a:sym typeface="Arial"/>
              </a:defRPr>
            </a:lvl4pPr>
            <a:lvl5pPr marL="2946400" indent="-508000">
              <a:lnSpc>
                <a:spcPct val="120000"/>
              </a:lnSpc>
              <a:buClrTx/>
              <a:buSzPct val="123000"/>
              <a:buChar char="•"/>
              <a:defRPr sz="4000" spc="0">
                <a:latin typeface="+mn-lt"/>
                <a:ea typeface="+mn-ea"/>
                <a:cs typeface="+mn-cs"/>
                <a:sym typeface="Arial"/>
              </a:defRPr>
            </a:lvl5pPr>
          </a:lstStyle>
          <a:p>
            <a:r>
              <a:rPr dirty="0"/>
              <a:t>Top Bullets</a:t>
            </a:r>
          </a:p>
          <a:p>
            <a:pPr lvl="1"/>
            <a:endParaRPr dirty="0"/>
          </a:p>
          <a:p>
            <a:pPr lvl="2"/>
            <a:endParaRPr dirty="0"/>
          </a:p>
          <a:p>
            <a:pPr lvl="3"/>
            <a:endParaRPr dirty="0"/>
          </a:p>
          <a:p>
            <a:pPr lvl="4"/>
            <a:endParaRPr dirty="0"/>
          </a:p>
        </p:txBody>
      </p:sp>
      <p:pic>
        <p:nvPicPr>
          <p:cNvPr id="1091" name="Image" descr="Image"/>
          <p:cNvPicPr>
            <a:picLocks noChangeAspect="1"/>
          </p:cNvPicPr>
          <p:nvPr userDrawn="1"/>
        </p:nvPicPr>
        <p:blipFill>
          <a:blip r:embed="rId3"/>
          <a:stretch>
            <a:fillRect/>
          </a:stretch>
        </p:blipFill>
        <p:spPr>
          <a:xfrm>
            <a:off x="38807" y="12507935"/>
            <a:ext cx="2793688" cy="1183604"/>
          </a:xfrm>
          <a:prstGeom prst="rect">
            <a:avLst/>
          </a:prstGeom>
          <a:ln w="12700">
            <a:miter lim="400000"/>
          </a:ln>
        </p:spPr>
      </p:pic>
      <p:sp>
        <p:nvSpPr>
          <p:cNvPr id="1092" name="Slide Number"/>
          <p:cNvSpPr txBox="1">
            <a:spLocks noGrp="1"/>
          </p:cNvSpPr>
          <p:nvPr>
            <p:ph type="sldNum" sz="quarter" idx="2"/>
          </p:nvPr>
        </p:nvSpPr>
        <p:spPr>
          <a:xfrm>
            <a:off x="23715228" y="13095999"/>
            <a:ext cx="751435" cy="500474"/>
          </a:xfrm>
          <a:prstGeom prst="rect">
            <a:avLst/>
          </a:prstGeom>
        </p:spPr>
        <p:txBody>
          <a:bodyPr wrap="square"/>
          <a:lstStyle>
            <a:lvl1pPr>
              <a:lnSpc>
                <a:spcPct val="100000"/>
              </a:lnSpc>
              <a:defRPr sz="2500">
                <a:latin typeface="+mn-lt"/>
                <a:ea typeface="+mn-ea"/>
                <a:cs typeface="+mn-cs"/>
                <a:sym typeface="Arial"/>
              </a:defRPr>
            </a:lvl1pPr>
          </a:lstStyle>
          <a:p>
            <a:fld id="{86CB4B4D-7CA3-9044-876B-883B54F8677D}" type="slidenum">
              <a:t>‹#›</a:t>
            </a:fld>
            <a:endParaRPr/>
          </a:p>
        </p:txBody>
      </p:sp>
      <p:pic>
        <p:nvPicPr>
          <p:cNvPr id="2" name="Image" descr="Image">
            <a:extLst>
              <a:ext uri="{FF2B5EF4-FFF2-40B4-BE49-F238E27FC236}">
                <a16:creationId xmlns:a16="http://schemas.microsoft.com/office/drawing/2014/main" id="{4E423E29-9D8B-F348-8307-1779F705C125}"/>
              </a:ext>
            </a:extLst>
          </p:cNvPr>
          <p:cNvPicPr>
            <a:picLocks noChangeAspect="1"/>
          </p:cNvPicPr>
          <p:nvPr userDrawn="1"/>
        </p:nvPicPr>
        <p:blipFill>
          <a:blip r:embed="rId4"/>
          <a:srcRect l="24234"/>
          <a:stretch>
            <a:fillRect/>
          </a:stretch>
        </p:blipFill>
        <p:spPr>
          <a:xfrm>
            <a:off x="18573083" y="13009986"/>
            <a:ext cx="3672720" cy="577441"/>
          </a:xfrm>
          <a:prstGeom prst="rect">
            <a:avLst/>
          </a:prstGeom>
          <a:ln w="12700">
            <a:miter lim="400000"/>
          </a:ln>
        </p:spPr>
      </p:pic>
      <p:pic>
        <p:nvPicPr>
          <p:cNvPr id="3" name="Image" descr="Image">
            <a:extLst>
              <a:ext uri="{FF2B5EF4-FFF2-40B4-BE49-F238E27FC236}">
                <a16:creationId xmlns:a16="http://schemas.microsoft.com/office/drawing/2014/main" id="{F9975E71-2F7A-496F-CEA8-899DCEA42F6C}"/>
              </a:ext>
            </a:extLst>
          </p:cNvPr>
          <p:cNvPicPr>
            <a:picLocks noChangeAspect="1"/>
          </p:cNvPicPr>
          <p:nvPr userDrawn="1"/>
        </p:nvPicPr>
        <p:blipFill>
          <a:blip r:embed="rId4"/>
          <a:srcRect r="75550"/>
          <a:stretch>
            <a:fillRect/>
          </a:stretch>
        </p:blipFill>
        <p:spPr>
          <a:xfrm>
            <a:off x="17459191" y="13009986"/>
            <a:ext cx="1184401" cy="577441"/>
          </a:xfrm>
          <a:prstGeom prst="rect">
            <a:avLst/>
          </a:prstGeom>
          <a:ln w="12700">
            <a:miter lim="400000"/>
          </a:ln>
        </p:spPr>
      </p:pic>
      <p:sp>
        <p:nvSpPr>
          <p:cNvPr id="4" name="TextBox 3">
            <a:extLst>
              <a:ext uri="{FF2B5EF4-FFF2-40B4-BE49-F238E27FC236}">
                <a16:creationId xmlns:a16="http://schemas.microsoft.com/office/drawing/2014/main" id="{B5148547-3295-DF90-AFE7-ACAE8FE6DD6F}"/>
              </a:ext>
            </a:extLst>
          </p:cNvPr>
          <p:cNvSpPr txBox="1"/>
          <p:nvPr userDrawn="1"/>
        </p:nvSpPr>
        <p:spPr>
          <a:xfrm>
            <a:off x="7880098" y="13083138"/>
            <a:ext cx="8556186" cy="7571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mn-lt"/>
                <a:ea typeface="+mn-ea"/>
                <a:cs typeface="+mn-cs"/>
                <a:sym typeface="Arial"/>
              </a:rPr>
              <a:t>Materials at: </a:t>
            </a:r>
            <a:r>
              <a:rPr kumimoji="0" lang="en-US" sz="3600" b="1" i="0" u="none" strike="noStrike" cap="none" spc="0" normalizeH="0" baseline="0" dirty="0">
                <a:ln>
                  <a:noFill/>
                </a:ln>
                <a:solidFill>
                  <a:srgbClr val="000000"/>
                </a:solidFill>
                <a:effectLst/>
                <a:uFillTx/>
                <a:latin typeface="+mn-lt"/>
                <a:ea typeface="+mn-ea"/>
                <a:cs typeface="+mn-cs"/>
                <a:sym typeface="Arial"/>
                <a:hlinkClick r:id="rId5"/>
              </a:rPr>
              <a:t>https://torchquantum.org</a:t>
            </a:r>
            <a:r>
              <a:rPr kumimoji="0" lang="en-US" sz="3600" b="1" i="0" u="none" strike="noStrike" cap="none" spc="0" normalizeH="0" baseline="0" dirty="0">
                <a:ln>
                  <a:noFill/>
                </a:ln>
                <a:solidFill>
                  <a:srgbClr val="000000"/>
                </a:solidFill>
                <a:effectLst/>
                <a:uFillTx/>
                <a:latin typeface="+mn-lt"/>
                <a:ea typeface="+mn-ea"/>
                <a:cs typeface="+mn-cs"/>
                <a:sym typeface="Arial"/>
              </a:rPr>
              <a:t> </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Top&amp;Bottom Bullet">
    <p:spTree>
      <p:nvGrpSpPr>
        <p:cNvPr id="1" name=""/>
        <p:cNvGrpSpPr/>
        <p:nvPr/>
      </p:nvGrpSpPr>
      <p:grpSpPr>
        <a:xfrm>
          <a:off x="0" y="0"/>
          <a:ext cx="0" cy="0"/>
          <a:chOff x="0" y="0"/>
          <a:chExt cx="0" cy="0"/>
        </a:xfrm>
      </p:grpSpPr>
      <p:sp>
        <p:nvSpPr>
          <p:cNvPr id="1102" name="Title Text"/>
          <p:cNvSpPr txBox="1">
            <a:spLocks noGrp="1"/>
          </p:cNvSpPr>
          <p:nvPr>
            <p:ph type="title"/>
          </p:nvPr>
        </p:nvSpPr>
        <p:spPr>
          <a:xfrm>
            <a:off x="1218959" y="13799"/>
            <a:ext cx="21944882" cy="2516521"/>
          </a:xfrm>
          <a:prstGeom prst="rect">
            <a:avLst/>
          </a:prstGeom>
        </p:spPr>
        <p:txBody>
          <a:bodyPr lIns="0" tIns="0" rIns="0" bIns="0">
            <a:normAutofit/>
          </a:bodyPr>
          <a:lstStyle>
            <a:lvl1pPr defTabSz="914400">
              <a:lnSpc>
                <a:spcPct val="85000"/>
              </a:lnSpc>
              <a:defRPr spc="-1"/>
            </a:lvl1pPr>
          </a:lstStyle>
          <a:p>
            <a:r>
              <a:t>Title Text</a:t>
            </a:r>
          </a:p>
        </p:txBody>
      </p:sp>
      <p:sp>
        <p:nvSpPr>
          <p:cNvPr id="1103" name="Body Level One"/>
          <p:cNvSpPr txBox="1">
            <a:spLocks noGrp="1"/>
          </p:cNvSpPr>
          <p:nvPr>
            <p:ph type="body" sz="quarter" idx="21" hasCustomPrompt="1"/>
          </p:nvPr>
        </p:nvSpPr>
        <p:spPr>
          <a:xfrm>
            <a:off x="1219559" y="11586174"/>
            <a:ext cx="21944882" cy="889691"/>
          </a:xfrm>
          <a:prstGeom prst="rect">
            <a:avLst/>
          </a:prstGeom>
        </p:spPr>
        <p:txBody>
          <a:bodyPr/>
          <a:lstStyle>
            <a:lvl1pPr marL="508000" indent="-508000">
              <a:lnSpc>
                <a:spcPct val="120000"/>
              </a:lnSpc>
              <a:buClrTx/>
              <a:buSzPct val="123000"/>
              <a:buChar char="•"/>
              <a:defRPr sz="4000" spc="0">
                <a:latin typeface="+mn-lt"/>
                <a:ea typeface="+mn-ea"/>
                <a:cs typeface="+mn-cs"/>
                <a:sym typeface="Arial"/>
              </a:defRPr>
            </a:lvl1pPr>
          </a:lstStyle>
          <a:p>
            <a:r>
              <a:t>Bottom bullets</a:t>
            </a:r>
          </a:p>
        </p:txBody>
      </p:sp>
      <p:sp>
        <p:nvSpPr>
          <p:cNvPr id="1104" name="Body Level One…"/>
          <p:cNvSpPr txBox="1">
            <a:spLocks noGrp="1"/>
          </p:cNvSpPr>
          <p:nvPr>
            <p:ph type="body" idx="1" hasCustomPrompt="1"/>
          </p:nvPr>
        </p:nvSpPr>
        <p:spPr>
          <a:xfrm>
            <a:off x="1218959" y="2540000"/>
            <a:ext cx="21944882" cy="7954920"/>
          </a:xfrm>
          <a:prstGeom prst="rect">
            <a:avLst/>
          </a:prstGeom>
        </p:spPr>
        <p:txBody>
          <a:bodyPr/>
          <a:lstStyle>
            <a:lvl1pPr marL="508000" indent="-508000">
              <a:lnSpc>
                <a:spcPct val="120000"/>
              </a:lnSpc>
              <a:buClrTx/>
              <a:buSzPct val="122000"/>
              <a:buChar char="•"/>
              <a:defRPr sz="4000" spc="0">
                <a:latin typeface="+mn-lt"/>
                <a:ea typeface="+mn-ea"/>
                <a:cs typeface="+mn-cs"/>
                <a:sym typeface="Arial"/>
              </a:defRPr>
            </a:lvl1pPr>
            <a:lvl2pPr marL="1117600" indent="-508000">
              <a:lnSpc>
                <a:spcPct val="120000"/>
              </a:lnSpc>
              <a:buClrTx/>
              <a:buSzPct val="123000"/>
              <a:buChar char="•"/>
              <a:defRPr sz="4000" spc="0">
                <a:latin typeface="+mn-lt"/>
                <a:ea typeface="+mn-ea"/>
                <a:cs typeface="+mn-cs"/>
                <a:sym typeface="Arial"/>
              </a:defRPr>
            </a:lvl2pPr>
            <a:lvl3pPr marL="1727200" indent="-508000">
              <a:lnSpc>
                <a:spcPct val="120000"/>
              </a:lnSpc>
              <a:buClrTx/>
              <a:buSzPct val="123000"/>
              <a:buChar char="•"/>
              <a:defRPr sz="4000" spc="0">
                <a:latin typeface="+mn-lt"/>
                <a:ea typeface="+mn-ea"/>
                <a:cs typeface="+mn-cs"/>
                <a:sym typeface="Arial"/>
              </a:defRPr>
            </a:lvl3pPr>
            <a:lvl4pPr marL="2336800" indent="-508000">
              <a:lnSpc>
                <a:spcPct val="120000"/>
              </a:lnSpc>
              <a:buClrTx/>
              <a:buSzPct val="123000"/>
              <a:buChar char="•"/>
              <a:defRPr sz="4000" spc="0">
                <a:latin typeface="+mn-lt"/>
                <a:ea typeface="+mn-ea"/>
                <a:cs typeface="+mn-cs"/>
                <a:sym typeface="Arial"/>
              </a:defRPr>
            </a:lvl4pPr>
            <a:lvl5pPr marL="2946400" indent="-508000">
              <a:lnSpc>
                <a:spcPct val="120000"/>
              </a:lnSpc>
              <a:buClrTx/>
              <a:buSzPct val="123000"/>
              <a:buChar char="•"/>
              <a:defRPr sz="4000" spc="0">
                <a:latin typeface="+mn-lt"/>
                <a:ea typeface="+mn-ea"/>
                <a:cs typeface="+mn-cs"/>
                <a:sym typeface="Arial"/>
              </a:defRPr>
            </a:lvl5pPr>
          </a:lstStyle>
          <a:p>
            <a:r>
              <a:rPr dirty="0"/>
              <a:t>Top Bullets</a:t>
            </a:r>
          </a:p>
          <a:p>
            <a:pPr lvl="1"/>
            <a:endParaRPr dirty="0"/>
          </a:p>
          <a:p>
            <a:pPr lvl="2"/>
            <a:endParaRPr dirty="0"/>
          </a:p>
          <a:p>
            <a:pPr lvl="3"/>
            <a:endParaRPr dirty="0"/>
          </a:p>
          <a:p>
            <a:pPr lvl="4"/>
            <a:endParaRPr dirty="0"/>
          </a:p>
        </p:txBody>
      </p:sp>
      <p:pic>
        <p:nvPicPr>
          <p:cNvPr id="1105" name="Image" descr="Image"/>
          <p:cNvPicPr>
            <a:picLocks noChangeAspect="1"/>
          </p:cNvPicPr>
          <p:nvPr/>
        </p:nvPicPr>
        <p:blipFill>
          <a:blip r:embed="rId2"/>
          <a:stretch>
            <a:fillRect/>
          </a:stretch>
        </p:blipFill>
        <p:spPr>
          <a:xfrm>
            <a:off x="38807" y="12507935"/>
            <a:ext cx="2793688" cy="1183604"/>
          </a:xfrm>
          <a:prstGeom prst="rect">
            <a:avLst/>
          </a:prstGeom>
          <a:ln w="12700">
            <a:miter lim="400000"/>
          </a:ln>
        </p:spPr>
      </p:pic>
      <p:sp>
        <p:nvSpPr>
          <p:cNvPr id="1106" name="Slide Number"/>
          <p:cNvSpPr txBox="1">
            <a:spLocks noGrp="1"/>
          </p:cNvSpPr>
          <p:nvPr>
            <p:ph type="sldNum" sz="quarter" idx="2"/>
          </p:nvPr>
        </p:nvSpPr>
        <p:spPr>
          <a:xfrm>
            <a:off x="23715228" y="13095999"/>
            <a:ext cx="751435" cy="500474"/>
          </a:xfrm>
          <a:prstGeom prst="rect">
            <a:avLst/>
          </a:prstGeom>
        </p:spPr>
        <p:txBody>
          <a:bodyPr wrap="square"/>
          <a:lstStyle>
            <a:lvl1pPr>
              <a:lnSpc>
                <a:spcPct val="100000"/>
              </a:lnSpc>
              <a:defRPr sz="2500">
                <a:latin typeface="+mn-lt"/>
                <a:ea typeface="+mn-ea"/>
                <a:cs typeface="+mn-cs"/>
                <a:sym typeface="Arial"/>
              </a:defRPr>
            </a:lvl1pPr>
          </a:lstStyle>
          <a:p>
            <a:fld id="{86CB4B4D-7CA3-9044-876B-883B54F8677D}" type="slidenum">
              <a:t>‹#›</a:t>
            </a:fld>
            <a:endParaRPr/>
          </a:p>
        </p:txBody>
      </p:sp>
      <p:sp>
        <p:nvSpPr>
          <p:cNvPr id="4" name="TextBox 3">
            <a:extLst>
              <a:ext uri="{FF2B5EF4-FFF2-40B4-BE49-F238E27FC236}">
                <a16:creationId xmlns:a16="http://schemas.microsoft.com/office/drawing/2014/main" id="{5CD6AE65-77EB-A0C1-894B-FA220A8EA57D}"/>
              </a:ext>
            </a:extLst>
          </p:cNvPr>
          <p:cNvSpPr txBox="1"/>
          <p:nvPr userDrawn="1"/>
        </p:nvSpPr>
        <p:spPr>
          <a:xfrm>
            <a:off x="7880098" y="13083138"/>
            <a:ext cx="8556186" cy="7571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mn-lt"/>
                <a:ea typeface="+mn-ea"/>
                <a:cs typeface="+mn-cs"/>
                <a:sym typeface="Arial"/>
              </a:rPr>
              <a:t>Materials at: </a:t>
            </a:r>
            <a:r>
              <a:rPr kumimoji="0" lang="en-US" sz="3600" b="1" i="0" u="none" strike="noStrike" cap="none" spc="0" normalizeH="0" baseline="0" dirty="0">
                <a:ln>
                  <a:noFill/>
                </a:ln>
                <a:solidFill>
                  <a:srgbClr val="000000"/>
                </a:solidFill>
                <a:effectLst/>
                <a:uFillTx/>
                <a:latin typeface="+mn-lt"/>
                <a:ea typeface="+mn-ea"/>
                <a:cs typeface="+mn-cs"/>
                <a:sym typeface="Arial"/>
                <a:hlinkClick r:id="rId3"/>
              </a:rPr>
              <a:t>https://torchquantum.org</a:t>
            </a:r>
            <a:r>
              <a:rPr kumimoji="0" lang="en-US" sz="3600" b="1" i="0" u="none" strike="noStrike" cap="none" spc="0" normalizeH="0" baseline="0" dirty="0">
                <a:ln>
                  <a:noFill/>
                </a:ln>
                <a:solidFill>
                  <a:srgbClr val="000000"/>
                </a:solidFill>
                <a:effectLst/>
                <a:uFillTx/>
                <a:latin typeface="+mn-lt"/>
                <a:ea typeface="+mn-ea"/>
                <a:cs typeface="+mn-cs"/>
                <a:sym typeface="Arial"/>
              </a:rPr>
              <a:t> </a:t>
            </a:r>
          </a:p>
        </p:txBody>
      </p:sp>
      <p:pic>
        <p:nvPicPr>
          <p:cNvPr id="5" name="Picture 4">
            <a:extLst>
              <a:ext uri="{FF2B5EF4-FFF2-40B4-BE49-F238E27FC236}">
                <a16:creationId xmlns:a16="http://schemas.microsoft.com/office/drawing/2014/main" id="{829FDBED-513F-3208-4910-AE642908DA5B}"/>
              </a:ext>
            </a:extLst>
          </p:cNvPr>
          <p:cNvPicPr>
            <a:picLocks noChangeAspect="1"/>
          </p:cNvPicPr>
          <p:nvPr userDrawn="1"/>
        </p:nvPicPr>
        <p:blipFill>
          <a:blip r:embed="rId4"/>
          <a:stretch>
            <a:fillRect/>
          </a:stretch>
        </p:blipFill>
        <p:spPr>
          <a:xfrm>
            <a:off x="22365489" y="12426997"/>
            <a:ext cx="1725456" cy="1169476"/>
          </a:xfrm>
          <a:prstGeom prst="rect">
            <a:avLst/>
          </a:prstGeom>
        </p:spPr>
      </p:pic>
      <p:pic>
        <p:nvPicPr>
          <p:cNvPr id="8" name="Image" descr="Image">
            <a:extLst>
              <a:ext uri="{FF2B5EF4-FFF2-40B4-BE49-F238E27FC236}">
                <a16:creationId xmlns:a16="http://schemas.microsoft.com/office/drawing/2014/main" id="{7D24352A-5530-928E-6637-6F2830131874}"/>
              </a:ext>
            </a:extLst>
          </p:cNvPr>
          <p:cNvPicPr>
            <a:picLocks noChangeAspect="1"/>
          </p:cNvPicPr>
          <p:nvPr userDrawn="1"/>
        </p:nvPicPr>
        <p:blipFill>
          <a:blip r:embed="rId5"/>
          <a:srcRect l="24234"/>
          <a:stretch>
            <a:fillRect/>
          </a:stretch>
        </p:blipFill>
        <p:spPr>
          <a:xfrm>
            <a:off x="18573083" y="13009986"/>
            <a:ext cx="3672720" cy="577441"/>
          </a:xfrm>
          <a:prstGeom prst="rect">
            <a:avLst/>
          </a:prstGeom>
          <a:ln w="12700">
            <a:miter lim="400000"/>
          </a:ln>
        </p:spPr>
      </p:pic>
      <p:pic>
        <p:nvPicPr>
          <p:cNvPr id="9" name="Image" descr="Image">
            <a:extLst>
              <a:ext uri="{FF2B5EF4-FFF2-40B4-BE49-F238E27FC236}">
                <a16:creationId xmlns:a16="http://schemas.microsoft.com/office/drawing/2014/main" id="{47DB35CD-F31C-19C0-86A1-5A8359BAEE0B}"/>
              </a:ext>
            </a:extLst>
          </p:cNvPr>
          <p:cNvPicPr>
            <a:picLocks noChangeAspect="1"/>
          </p:cNvPicPr>
          <p:nvPr userDrawn="1"/>
        </p:nvPicPr>
        <p:blipFill>
          <a:blip r:embed="rId5"/>
          <a:srcRect r="75550"/>
          <a:stretch>
            <a:fillRect/>
          </a:stretch>
        </p:blipFill>
        <p:spPr>
          <a:xfrm>
            <a:off x="17459191" y="13009986"/>
            <a:ext cx="1184401" cy="577441"/>
          </a:xfrm>
          <a:prstGeom prst="rect">
            <a:avLst/>
          </a:prstGeom>
          <a:ln w="12700">
            <a:miter lim="400000"/>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E78B2F33-DAA9-1499-FD91-AC980C60F1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570"/>
            <a:ext cx="24384000" cy="13708860"/>
          </a:xfrm>
          <a:prstGeom prst="rect">
            <a:avLst/>
          </a:prstGeom>
        </p:spPr>
      </p:pic>
      <p:sp>
        <p:nvSpPr>
          <p:cNvPr id="2" name="Title 1">
            <a:extLst>
              <a:ext uri="{FF2B5EF4-FFF2-40B4-BE49-F238E27FC236}">
                <a16:creationId xmlns:a16="http://schemas.microsoft.com/office/drawing/2014/main" id="{429F54D5-A4B8-44F1-B7E3-5F69EA22E235}"/>
              </a:ext>
            </a:extLst>
          </p:cNvPr>
          <p:cNvSpPr>
            <a:spLocks noGrp="1"/>
          </p:cNvSpPr>
          <p:nvPr>
            <p:ph type="ctrTitle"/>
          </p:nvPr>
        </p:nvSpPr>
        <p:spPr>
          <a:xfrm>
            <a:off x="3048000" y="4007994"/>
            <a:ext cx="18288000" cy="4775200"/>
          </a:xfrm>
        </p:spPr>
        <p:txBody>
          <a:bodyPr anchor="b"/>
          <a:lstStyle>
            <a:lvl1pPr algn="ctr">
              <a:defRPr sz="12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BADE19EC-7263-4CE8-B170-3CC09EC0433A}"/>
              </a:ext>
            </a:extLst>
          </p:cNvPr>
          <p:cNvSpPr>
            <a:spLocks noGrp="1"/>
          </p:cNvSpPr>
          <p:nvPr>
            <p:ph type="subTitle" idx="1"/>
          </p:nvPr>
        </p:nvSpPr>
        <p:spPr>
          <a:xfrm>
            <a:off x="3048000" y="8967344"/>
            <a:ext cx="18288000" cy="3311524"/>
          </a:xfrm>
        </p:spPr>
        <p:txBody>
          <a:bodyPr/>
          <a:lstStyle>
            <a:lvl1pPr marL="0" indent="0" algn="ctr">
              <a:buNone/>
              <a:defRPr sz="4800">
                <a:solidFill>
                  <a:schemeClr val="bg1">
                    <a:lumMod val="85000"/>
                  </a:schemeClr>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67BF36B3-F493-45E3-8184-179FD3513B66}"/>
              </a:ext>
            </a:extLst>
          </p:cNvPr>
          <p:cNvSpPr>
            <a:spLocks noGrp="1"/>
          </p:cNvSpPr>
          <p:nvPr>
            <p:ph type="dt" sz="half" idx="10"/>
          </p:nvPr>
        </p:nvSpPr>
        <p:spPr/>
        <p:txBody>
          <a:bodyPr/>
          <a:lstStyle/>
          <a:p>
            <a:fld id="{EF7C42F3-8D11-48F3-A250-3DE13B28E698}" type="datetimeFigureOut">
              <a:rPr lang="en-US" smtClean="0"/>
              <a:t>11/2/22</a:t>
            </a:fld>
            <a:endParaRPr lang="en-US"/>
          </a:p>
        </p:txBody>
      </p:sp>
      <p:sp>
        <p:nvSpPr>
          <p:cNvPr id="5" name="Footer Placeholder 4">
            <a:extLst>
              <a:ext uri="{FF2B5EF4-FFF2-40B4-BE49-F238E27FC236}">
                <a16:creationId xmlns:a16="http://schemas.microsoft.com/office/drawing/2014/main" id="{7DA35C8E-FD4F-4A40-AF2E-071CBBBED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F3DF6-2DBE-4BE6-B298-FBBC8FE583A1}"/>
              </a:ext>
            </a:extLst>
          </p:cNvPr>
          <p:cNvSpPr>
            <a:spLocks noGrp="1"/>
          </p:cNvSpPr>
          <p:nvPr>
            <p:ph type="sldNum" sz="quarter" idx="12"/>
          </p:nvPr>
        </p:nvSpPr>
        <p:spPr/>
        <p:txBody>
          <a:bodyPr/>
          <a:lstStyle/>
          <a:p>
            <a:fld id="{3B262475-B39C-4809-B838-6955B4973FE0}" type="slidenum">
              <a:rPr lang="en-US" smtClean="0"/>
              <a:t>‹#›</a:t>
            </a:fld>
            <a:endParaRPr lang="en-US"/>
          </a:p>
        </p:txBody>
      </p:sp>
      <p:pic>
        <p:nvPicPr>
          <p:cNvPr id="11" name="Picture 10" descr="Text&#10;&#10;Description automatically generated">
            <a:extLst>
              <a:ext uri="{FF2B5EF4-FFF2-40B4-BE49-F238E27FC236}">
                <a16:creationId xmlns:a16="http://schemas.microsoft.com/office/drawing/2014/main" id="{4A32F2AF-3D0C-0763-4C07-5BB445D243C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57846" y="1308500"/>
            <a:ext cx="6529752" cy="4531324"/>
          </a:xfrm>
          <a:prstGeom prst="rect">
            <a:avLst/>
          </a:prstGeom>
        </p:spPr>
      </p:pic>
    </p:spTree>
    <p:extLst>
      <p:ext uri="{BB962C8B-B14F-4D97-AF65-F5344CB8AC3E}">
        <p14:creationId xmlns:p14="http://schemas.microsoft.com/office/powerpoint/2010/main" val="27710555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Image" descr="Image"/>
          <p:cNvPicPr>
            <a:picLocks noChangeAspect="1"/>
          </p:cNvPicPr>
          <p:nvPr userDrawn="1"/>
        </p:nvPicPr>
        <p:blipFill>
          <a:blip r:embed="rId5"/>
          <a:srcRect r="75550"/>
          <a:stretch>
            <a:fillRect/>
          </a:stretch>
        </p:blipFill>
        <p:spPr>
          <a:xfrm>
            <a:off x="623879" y="12897719"/>
            <a:ext cx="1184401" cy="577441"/>
          </a:xfrm>
          <a:prstGeom prst="rect">
            <a:avLst/>
          </a:prstGeom>
          <a:ln w="12700">
            <a:miter lim="400000"/>
          </a:ln>
        </p:spPr>
      </p:pic>
      <p:sp>
        <p:nvSpPr>
          <p:cNvPr id="5" name="Title Text"/>
          <p:cNvSpPr txBox="1">
            <a:spLocks noGrp="1"/>
          </p:cNvSpPr>
          <p:nvPr>
            <p:ph type="title"/>
          </p:nvPr>
        </p:nvSpPr>
        <p:spPr>
          <a:xfrm>
            <a:off x="1219200" y="-323851"/>
            <a:ext cx="21945600" cy="3016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279" tIns="71279" rIns="71279" bIns="71279" anchor="ctr"/>
          <a:lstStyle/>
          <a:p>
            <a:r>
              <a:rPr dirty="0"/>
              <a:t>Title Text</a:t>
            </a:r>
          </a:p>
        </p:txBody>
      </p:sp>
      <p:sp>
        <p:nvSpPr>
          <p:cNvPr id="8" name="Body Level One…">
            <a:extLst>
              <a:ext uri="{FF2B5EF4-FFF2-40B4-BE49-F238E27FC236}">
                <a16:creationId xmlns:a16="http://schemas.microsoft.com/office/drawing/2014/main" id="{7ABD0548-0D23-D9CF-E7CD-90AEB9174F26}"/>
              </a:ext>
            </a:extLst>
          </p:cNvPr>
          <p:cNvSpPr txBox="1">
            <a:spLocks/>
          </p:cNvSpPr>
          <p:nvPr userDrawn="1"/>
        </p:nvSpPr>
        <p:spPr>
          <a:xfrm>
            <a:off x="1218959" y="2540000"/>
            <a:ext cx="21944882" cy="7954920"/>
          </a:xfrm>
          <a:prstGeom prst="rect">
            <a:avLst/>
          </a:prstGeom>
        </p:spPr>
        <p:txBody>
          <a:bodyPr/>
          <a:lstStyle>
            <a:lvl1pPr marL="508000" marR="0" indent="-508000" algn="l" defTabSz="914400" rtl="0" latinLnBrk="0">
              <a:lnSpc>
                <a:spcPct val="120000"/>
              </a:lnSpc>
              <a:spcBef>
                <a:spcPts val="1400"/>
              </a:spcBef>
              <a:spcAft>
                <a:spcPts val="0"/>
              </a:spcAft>
              <a:buClrTx/>
              <a:buSzPct val="122000"/>
              <a:buFontTx/>
              <a:buChar char="•"/>
              <a:tabLst/>
              <a:defRPr sz="4000" b="0" i="0" u="none" strike="noStrike" cap="none" spc="0" baseline="0">
                <a:solidFill>
                  <a:srgbClr val="000000"/>
                </a:solidFill>
                <a:uFillTx/>
                <a:latin typeface="+mn-lt"/>
                <a:ea typeface="+mn-ea"/>
                <a:cs typeface="+mn-cs"/>
                <a:sym typeface="Arial"/>
              </a:defRPr>
            </a:lvl1pPr>
            <a:lvl2pPr marL="11176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2pPr>
            <a:lvl3pPr marL="17272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3pPr>
            <a:lvl4pPr marL="23368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4pPr>
            <a:lvl5pPr marL="29464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5pPr>
            <a:lvl6pPr marL="2894399" marR="0" indent="-5183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6pPr>
            <a:lvl7pPr marL="3326400" marR="0" indent="-518400"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7pPr>
            <a:lvl8pPr marL="38100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8pPr>
            <a:lvl9pPr marL="42672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9pPr>
          </a:lstStyle>
          <a:p>
            <a:pPr hangingPunct="1"/>
            <a:r>
              <a:rPr lang="en-US"/>
              <a:t>Top Bullets</a:t>
            </a:r>
          </a:p>
          <a:p>
            <a:pPr lvl="1" hangingPunct="1"/>
            <a:endParaRPr lang="en-US"/>
          </a:p>
          <a:p>
            <a:pPr lvl="2" hangingPunct="1"/>
            <a:endParaRPr lang="en-US"/>
          </a:p>
          <a:p>
            <a:pPr lvl="3" hangingPunct="1"/>
            <a:endParaRPr lang="en-US"/>
          </a:p>
          <a:p>
            <a:pPr lvl="4" hangingPunct="1"/>
            <a:endParaRPr lang="en-US" dirty="0"/>
          </a:p>
        </p:txBody>
      </p:sp>
      <p:sp>
        <p:nvSpPr>
          <p:cNvPr id="9" name="Slide Number">
            <a:extLst>
              <a:ext uri="{FF2B5EF4-FFF2-40B4-BE49-F238E27FC236}">
                <a16:creationId xmlns:a16="http://schemas.microsoft.com/office/drawing/2014/main" id="{C555773E-7226-52DB-F28E-03C5EE08544B}"/>
              </a:ext>
            </a:extLst>
          </p:cNvPr>
          <p:cNvSpPr txBox="1">
            <a:spLocks noGrp="1"/>
          </p:cNvSpPr>
          <p:nvPr>
            <p:ph type="sldNum" sz="quarter" idx="4"/>
          </p:nvPr>
        </p:nvSpPr>
        <p:spPr>
          <a:xfrm>
            <a:off x="23715228" y="13095999"/>
            <a:ext cx="751435" cy="500474"/>
          </a:xfrm>
          <a:prstGeom prst="rect">
            <a:avLst/>
          </a:prstGeom>
        </p:spPr>
        <p:txBody>
          <a:bodyPr wrap="square"/>
          <a:lstStyle>
            <a:lvl1pPr>
              <a:lnSpc>
                <a:spcPct val="100000"/>
              </a:lnSpc>
              <a:defRPr sz="2500">
                <a:latin typeface="+mn-lt"/>
                <a:ea typeface="+mn-ea"/>
                <a:cs typeface="+mn-cs"/>
                <a:sym typeface="Arial"/>
              </a:defRPr>
            </a:lvl1pPr>
          </a:lstStyle>
          <a:p>
            <a:fld id="{86CB4B4D-7CA3-9044-876B-883B54F8677D}" type="slidenum">
              <a:t>‹#›</a:t>
            </a:fld>
            <a:endParaRPr/>
          </a:p>
        </p:txBody>
      </p:sp>
      <p:pic>
        <p:nvPicPr>
          <p:cNvPr id="2" name="Image" descr="Image">
            <a:extLst>
              <a:ext uri="{FF2B5EF4-FFF2-40B4-BE49-F238E27FC236}">
                <a16:creationId xmlns:a16="http://schemas.microsoft.com/office/drawing/2014/main" id="{1A023611-AC0D-7EA3-0993-A2B6C00FBD44}"/>
              </a:ext>
            </a:extLst>
          </p:cNvPr>
          <p:cNvPicPr>
            <a:picLocks noChangeAspect="1"/>
          </p:cNvPicPr>
          <p:nvPr userDrawn="1"/>
        </p:nvPicPr>
        <p:blipFill>
          <a:blip r:embed="rId5"/>
          <a:srcRect l="24234"/>
          <a:stretch>
            <a:fillRect/>
          </a:stretch>
        </p:blipFill>
        <p:spPr>
          <a:xfrm>
            <a:off x="1737771" y="12897719"/>
            <a:ext cx="3672720" cy="577441"/>
          </a:xfrm>
          <a:prstGeom prst="rect">
            <a:avLst/>
          </a:prstGeom>
          <a:ln w="12700">
            <a:miter lim="400000"/>
          </a:ln>
        </p:spPr>
      </p:pic>
      <p:pic>
        <p:nvPicPr>
          <p:cNvPr id="4" name="Image" descr="Image">
            <a:extLst>
              <a:ext uri="{FF2B5EF4-FFF2-40B4-BE49-F238E27FC236}">
                <a16:creationId xmlns:a16="http://schemas.microsoft.com/office/drawing/2014/main" id="{15191D38-F4E8-4E21-755F-BACA84CE525F}"/>
              </a:ext>
            </a:extLst>
          </p:cNvPr>
          <p:cNvPicPr>
            <a:picLocks noChangeAspect="1"/>
          </p:cNvPicPr>
          <p:nvPr userDrawn="1"/>
        </p:nvPicPr>
        <p:blipFill>
          <a:blip r:embed="rId5"/>
          <a:srcRect r="75550"/>
          <a:stretch>
            <a:fillRect/>
          </a:stretch>
        </p:blipFill>
        <p:spPr>
          <a:xfrm>
            <a:off x="623879" y="12897719"/>
            <a:ext cx="1184401" cy="577441"/>
          </a:xfrm>
          <a:prstGeom prst="rect">
            <a:avLst/>
          </a:prstGeom>
          <a:ln w="12700">
            <a:miter lim="400000"/>
          </a:ln>
        </p:spPr>
      </p:pic>
      <p:sp>
        <p:nvSpPr>
          <p:cNvPr id="6" name="Footer Placeholder 5">
            <a:extLst>
              <a:ext uri="{FF2B5EF4-FFF2-40B4-BE49-F238E27FC236}">
                <a16:creationId xmlns:a16="http://schemas.microsoft.com/office/drawing/2014/main" id="{775543C0-0519-7368-0BCE-E5CA5469FA6B}"/>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7" name="Picture 6">
            <a:extLst>
              <a:ext uri="{FF2B5EF4-FFF2-40B4-BE49-F238E27FC236}">
                <a16:creationId xmlns:a16="http://schemas.microsoft.com/office/drawing/2014/main" id="{31B2603D-34BE-AB4F-BAA1-26E5C7845614}"/>
              </a:ext>
            </a:extLst>
          </p:cNvPr>
          <p:cNvPicPr>
            <a:picLocks noChangeAspect="1"/>
          </p:cNvPicPr>
          <p:nvPr userDrawn="1"/>
        </p:nvPicPr>
        <p:blipFill>
          <a:blip r:embed="rId6"/>
          <a:stretch>
            <a:fillRect/>
          </a:stretch>
        </p:blipFill>
        <p:spPr>
          <a:xfrm>
            <a:off x="22365489" y="12426997"/>
            <a:ext cx="1725456" cy="1169476"/>
          </a:xfrm>
          <a:prstGeom prst="rect">
            <a:avLst/>
          </a:prstGeom>
        </p:spPr>
      </p:pic>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Lst>
  <p:transition spd="med"/>
  <p:txStyles>
    <p:titleStyle>
      <a:lvl1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1pPr>
      <a:lvl2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2pPr>
      <a:lvl3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3pPr>
      <a:lvl4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4pPr>
      <a:lvl5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5pPr>
      <a:lvl6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6pPr>
      <a:lvl7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7pPr>
      <a:lvl8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8pPr>
      <a:lvl9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9pPr>
    </p:titleStyle>
    <p:bodyStyle>
      <a:lvl1pPr marL="431999" marR="0" indent="-3239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1pPr>
      <a:lvl2pPr marL="863999" marR="0" indent="-323999" algn="l" defTabSz="914400" rtl="0" latinLnBrk="0">
        <a:lnSpc>
          <a:spcPct val="90000"/>
        </a:lnSpc>
        <a:spcBef>
          <a:spcPts val="1400"/>
        </a:spcBef>
        <a:spcAft>
          <a:spcPts val="0"/>
        </a:spcAft>
        <a:buClr>
          <a:srgbClr val="000000"/>
        </a:buClr>
        <a:buSzPct val="75000"/>
        <a:buFontTx/>
        <a:buChar char="−"/>
        <a:tabLst/>
        <a:defRPr sz="4800" b="0" i="0" u="none" strike="noStrike" cap="none" spc="-1" baseline="0">
          <a:solidFill>
            <a:srgbClr val="000000"/>
          </a:solidFill>
          <a:uFillTx/>
          <a:latin typeface="Helvetica Neue"/>
          <a:ea typeface="Helvetica Neue"/>
          <a:cs typeface="Helvetica Neue"/>
          <a:sym typeface="Helvetica Neue"/>
        </a:defRPr>
      </a:lvl2pPr>
      <a:lvl3pPr marL="1295999" marR="0" indent="-288000"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3pPr>
      <a:lvl4pPr marL="1727999" marR="0" indent="-215999" algn="l" defTabSz="914400" rtl="0" latinLnBrk="0">
        <a:lnSpc>
          <a:spcPct val="90000"/>
        </a:lnSpc>
        <a:spcBef>
          <a:spcPts val="1400"/>
        </a:spcBef>
        <a:spcAft>
          <a:spcPts val="0"/>
        </a:spcAft>
        <a:buClr>
          <a:srgbClr val="000000"/>
        </a:buClr>
        <a:buSzPct val="75000"/>
        <a:buFontTx/>
        <a:buChar char="−"/>
        <a:tabLst/>
        <a:defRPr sz="4800" b="0" i="0" u="none" strike="noStrike" cap="none" spc="-1" baseline="0">
          <a:solidFill>
            <a:srgbClr val="000000"/>
          </a:solidFill>
          <a:uFillTx/>
          <a:latin typeface="Helvetica Neue"/>
          <a:ea typeface="Helvetica Neue"/>
          <a:cs typeface="Helvetica Neue"/>
          <a:sym typeface="Helvetica Neue"/>
        </a:defRPr>
      </a:lvl4pPr>
      <a:lvl5pPr marL="2462399" marR="0" indent="-5183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5pPr>
      <a:lvl6pPr marL="2894399" marR="0" indent="-5183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6pPr>
      <a:lvl7pPr marL="3326400" marR="0" indent="-518400"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7pPr>
      <a:lvl8pPr marL="38100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8pPr>
      <a:lvl9pPr marL="42672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9pPr>
    </p:bodyStyle>
    <p:otherStyle>
      <a:lvl1pPr marL="0" marR="0" indent="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1pPr>
      <a:lvl2pPr marL="0" marR="0" indent="4572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2pPr>
      <a:lvl3pPr marL="0" marR="0" indent="9144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3pPr>
      <a:lvl4pPr marL="0" marR="0" indent="13716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4pPr>
      <a:lvl5pPr marL="0" marR="0" indent="18288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5pPr>
      <a:lvl6pPr marL="0" marR="0" indent="22860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6pPr>
      <a:lvl7pPr marL="0" marR="0" indent="27432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7pPr>
      <a:lvl8pPr marL="0" marR="0" indent="32004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8pPr>
      <a:lvl9pPr marL="0" marR="0" indent="36576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emf"/><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emf"/><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emf"/><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1.emf"/><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1.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emf"/><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emf"/><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1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emf"/><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96.png"/></Relationships>
</file>

<file path=ppt/slides/_rels/slide1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emf"/><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96.png"/></Relationships>
</file>

<file path=ppt/slides/_rels/slide1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1.emf"/><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1.emf"/><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1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1.emf"/><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620.png"/><Relationship Id="rId1" Type="http://schemas.openxmlformats.org/officeDocument/2006/relationships/slideLayout" Target="../slideLayouts/slideLayout1.xml"/><Relationship Id="rId4" Type="http://schemas.openxmlformats.org/officeDocument/2006/relationships/image" Target="../media/image107.svg"/></Relationships>
</file>

<file path=ppt/slides/_rels/slide146.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650.png"/><Relationship Id="rId1" Type="http://schemas.openxmlformats.org/officeDocument/2006/relationships/slideLayout" Target="../slideLayouts/slideLayout1.xml"/><Relationship Id="rId5" Type="http://schemas.openxmlformats.org/officeDocument/2006/relationships/image" Target="../media/image680.png"/><Relationship Id="rId4" Type="http://schemas.openxmlformats.org/officeDocument/2006/relationships/image" Target="../media/image109.svg"/></Relationships>
</file>

<file path=ppt/slides/_rels/slide148.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700.png"/><Relationship Id="rId1" Type="http://schemas.openxmlformats.org/officeDocument/2006/relationships/slideLayout" Target="../slideLayouts/slideLayout1.xml"/><Relationship Id="rId4" Type="http://schemas.openxmlformats.org/officeDocument/2006/relationships/image" Target="../media/image111.sv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730.png"/><Relationship Id="rId1" Type="http://schemas.openxmlformats.org/officeDocument/2006/relationships/slideLayout" Target="../slideLayouts/slideLayout1.xml"/><Relationship Id="rId4" Type="http://schemas.openxmlformats.org/officeDocument/2006/relationships/image" Target="../media/image113.svg"/></Relationships>
</file>

<file path=ppt/slides/_rels/slide15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760.png"/><Relationship Id="rId1" Type="http://schemas.openxmlformats.org/officeDocument/2006/relationships/slideLayout" Target="../slideLayouts/slideLayout1.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790.png"/><Relationship Id="rId1" Type="http://schemas.openxmlformats.org/officeDocument/2006/relationships/slideLayout" Target="../slideLayouts/slideLayout1.xml"/><Relationship Id="rId4" Type="http://schemas.openxmlformats.org/officeDocument/2006/relationships/image" Target="../media/image111.svg"/></Relationships>
</file>

<file path=ppt/slides/_rels/slide1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800.png"/><Relationship Id="rId1" Type="http://schemas.openxmlformats.org/officeDocument/2006/relationships/slideLayout" Target="../slideLayouts/slideLayout1.xml"/><Relationship Id="rId4" Type="http://schemas.openxmlformats.org/officeDocument/2006/relationships/image" Target="../media/image111.svg"/></Relationships>
</file>

<file path=ppt/slides/_rels/slide154.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hyperlink" Target="http://qmlsys.mit.edu/" TargetMode="External"/><Relationship Id="rId5" Type="http://schemas.openxmlformats.org/officeDocument/2006/relationships/image" Target="../media/image138.tif"/><Relationship Id="rId4" Type="http://schemas.openxmlformats.org/officeDocument/2006/relationships/hyperlink" Target="https://github.com/mit-han-lab/torchquantu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16D6F7-2C0C-F379-F438-B0C8D5B7C4E4}"/>
              </a:ext>
            </a:extLst>
          </p:cNvPr>
          <p:cNvSpPr>
            <a:spLocks noGrp="1"/>
          </p:cNvSpPr>
          <p:nvPr>
            <p:ph type="ctrTitle"/>
          </p:nvPr>
        </p:nvSpPr>
        <p:spPr>
          <a:xfrm>
            <a:off x="3048000" y="4562084"/>
            <a:ext cx="18288000" cy="4775200"/>
          </a:xfrm>
        </p:spPr>
        <p:txBody>
          <a:bodyPr/>
          <a:lstStyle/>
          <a:p>
            <a:r>
              <a:rPr lang="en-US" dirty="0">
                <a:latin typeface="Calibri" panose="020F0502020204030204" pitchFamily="34" charset="0"/>
                <a:cs typeface="Calibri" panose="020F0502020204030204" pitchFamily="34" charset="0"/>
              </a:rPr>
              <a:t>TorchQuantum Case Study for Robust Quantum Circuits</a:t>
            </a:r>
          </a:p>
        </p:txBody>
      </p:sp>
      <p:sp>
        <p:nvSpPr>
          <p:cNvPr id="5" name="Subtitle 4">
            <a:extLst>
              <a:ext uri="{FF2B5EF4-FFF2-40B4-BE49-F238E27FC236}">
                <a16:creationId xmlns:a16="http://schemas.microsoft.com/office/drawing/2014/main" id="{396015AF-BB12-D8FD-8F9C-294EEE32F63D}"/>
              </a:ext>
            </a:extLst>
          </p:cNvPr>
          <p:cNvSpPr>
            <a:spLocks noGrp="1"/>
          </p:cNvSpPr>
          <p:nvPr>
            <p:ph type="subTitle" idx="1"/>
          </p:nvPr>
        </p:nvSpPr>
        <p:spPr>
          <a:xfrm>
            <a:off x="3048000" y="9521434"/>
            <a:ext cx="18288000" cy="3311524"/>
          </a:xfrm>
        </p:spPr>
        <p:txBody>
          <a:bodyPr>
            <a:normAutofit/>
          </a:bodyPr>
          <a:lstStyle/>
          <a:p>
            <a:r>
              <a:rPr lang="en-US" dirty="0">
                <a:latin typeface="Calibri" panose="020F0502020204030204" pitchFamily="34" charset="0"/>
                <a:cs typeface="Calibri" panose="020F0502020204030204" pitchFamily="34" charset="0"/>
              </a:rPr>
              <a:t>Hanrui Wang</a:t>
            </a:r>
            <a:r>
              <a:rPr lang="en-US" baseline="30000" dirty="0">
                <a:latin typeface="Calibri" panose="020F0502020204030204" pitchFamily="34" charset="0"/>
                <a:cs typeface="Calibri" panose="020F0502020204030204" pitchFamily="34" charset="0"/>
              </a:rPr>
              <a:t>1</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Zhiding</a:t>
            </a:r>
            <a:r>
              <a:rPr lang="en-US" dirty="0">
                <a:latin typeface="Calibri" panose="020F0502020204030204" pitchFamily="34" charset="0"/>
                <a:cs typeface="Calibri" panose="020F0502020204030204" pitchFamily="34" charset="0"/>
              </a:rPr>
              <a:t> Liang</a:t>
            </a:r>
            <a:r>
              <a:rPr lang="en-US" baseline="30000" dirty="0">
                <a:latin typeface="Calibri" panose="020F0502020204030204" pitchFamily="34" charset="0"/>
                <a:cs typeface="Calibri" panose="020F0502020204030204" pitchFamily="34" charset="0"/>
              </a:rPr>
              <a:t>2</a:t>
            </a:r>
            <a:r>
              <a:rPr lang="en-US" dirty="0">
                <a:latin typeface="Calibri" panose="020F0502020204030204" pitchFamily="34" charset="0"/>
                <a:cs typeface="Calibri" panose="020F0502020204030204" pitchFamily="34" charset="0"/>
              </a:rPr>
              <a:t>, Jiaqi Gu</a:t>
            </a:r>
            <a:r>
              <a:rPr lang="en-US" baseline="30000" dirty="0">
                <a:latin typeface="Calibri" panose="020F0502020204030204" pitchFamily="34" charset="0"/>
                <a:cs typeface="Calibri" panose="020F0502020204030204" pitchFamily="34" charset="0"/>
              </a:rPr>
              <a:t>3</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Zirui</a:t>
            </a:r>
            <a:r>
              <a:rPr lang="en-US" dirty="0">
                <a:latin typeface="Calibri" panose="020F0502020204030204" pitchFamily="34" charset="0"/>
                <a:cs typeface="Calibri" panose="020F0502020204030204" pitchFamily="34" charset="0"/>
              </a:rPr>
              <a:t> Li</a:t>
            </a:r>
            <a:r>
              <a:rPr lang="en-US" baseline="30000" dirty="0">
                <a:latin typeface="Calibri" panose="020F0502020204030204" pitchFamily="34" charset="0"/>
                <a:cs typeface="Calibri" panose="020F0502020204030204" pitchFamily="34" charset="0"/>
              </a:rPr>
              <a:t>4</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Yongshan</a:t>
            </a:r>
            <a:r>
              <a:rPr lang="en-US" dirty="0">
                <a:latin typeface="Calibri" panose="020F0502020204030204" pitchFamily="34" charset="0"/>
                <a:cs typeface="Calibri" panose="020F0502020204030204" pitchFamily="34" charset="0"/>
              </a:rPr>
              <a:t> Ding</a:t>
            </a:r>
            <a:r>
              <a:rPr lang="en-US" baseline="30000" dirty="0">
                <a:latin typeface="Calibri" panose="020F0502020204030204" pitchFamily="34" charset="0"/>
                <a:cs typeface="Calibri" panose="020F0502020204030204" pitchFamily="34" charset="0"/>
              </a:rPr>
              <a:t>5</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Weiwen</a:t>
            </a:r>
            <a:r>
              <a:rPr lang="en-US" dirty="0">
                <a:latin typeface="Calibri" panose="020F0502020204030204" pitchFamily="34" charset="0"/>
                <a:cs typeface="Calibri" panose="020F0502020204030204" pitchFamily="34" charset="0"/>
              </a:rPr>
              <a:t> Jiang</a:t>
            </a:r>
            <a:r>
              <a:rPr lang="en-US" baseline="30000" dirty="0">
                <a:latin typeface="Calibri" panose="020F0502020204030204" pitchFamily="34" charset="0"/>
                <a:cs typeface="Calibri" panose="020F0502020204030204" pitchFamily="34" charset="0"/>
              </a:rPr>
              <a:t>6</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Yiyu</a:t>
            </a:r>
            <a:r>
              <a:rPr lang="en-US" dirty="0">
                <a:latin typeface="Calibri" panose="020F0502020204030204" pitchFamily="34" charset="0"/>
                <a:cs typeface="Calibri" panose="020F0502020204030204" pitchFamily="34" charset="0"/>
              </a:rPr>
              <a:t> Shi</a:t>
            </a:r>
            <a:r>
              <a:rPr lang="en-US" baseline="30000" dirty="0">
                <a:latin typeface="Calibri" panose="020F0502020204030204" pitchFamily="34" charset="0"/>
                <a:cs typeface="Calibri" panose="020F0502020204030204" pitchFamily="34" charset="0"/>
              </a:rPr>
              <a:t>2</a:t>
            </a:r>
            <a:r>
              <a:rPr lang="en-US" dirty="0">
                <a:latin typeface="Calibri" panose="020F0502020204030204" pitchFamily="34" charset="0"/>
                <a:cs typeface="Calibri" panose="020F0502020204030204" pitchFamily="34" charset="0"/>
              </a:rPr>
              <a:t>, David Z. Pan</a:t>
            </a:r>
            <a:r>
              <a:rPr lang="en-US" baseline="30000" dirty="0">
                <a:latin typeface="Calibri" panose="020F0502020204030204" pitchFamily="34" charset="0"/>
                <a:cs typeface="Calibri" panose="020F0502020204030204" pitchFamily="34" charset="0"/>
              </a:rPr>
              <a:t>3</a:t>
            </a:r>
            <a:r>
              <a:rPr lang="en-US" dirty="0">
                <a:latin typeface="Calibri" panose="020F0502020204030204" pitchFamily="34" charset="0"/>
                <a:cs typeface="Calibri" panose="020F0502020204030204" pitchFamily="34" charset="0"/>
              </a:rPr>
              <a:t>, Frederic T. Chong</a:t>
            </a:r>
            <a:r>
              <a:rPr lang="en-US" baseline="30000" dirty="0">
                <a:latin typeface="Calibri" panose="020F0502020204030204" pitchFamily="34" charset="0"/>
                <a:cs typeface="Calibri" panose="020F0502020204030204" pitchFamily="34" charset="0"/>
              </a:rPr>
              <a:t>7</a:t>
            </a:r>
            <a:r>
              <a:rPr lang="en-US" dirty="0">
                <a:latin typeface="Calibri" panose="020F0502020204030204" pitchFamily="34" charset="0"/>
                <a:cs typeface="Calibri" panose="020F0502020204030204" pitchFamily="34" charset="0"/>
              </a:rPr>
              <a:t>, Song Han</a:t>
            </a:r>
            <a:r>
              <a:rPr lang="en-US" baseline="30000" dirty="0">
                <a:latin typeface="Calibri" panose="020F0502020204030204" pitchFamily="34" charset="0"/>
                <a:cs typeface="Calibri" panose="020F0502020204030204" pitchFamily="34" charset="0"/>
              </a:rPr>
              <a:t>1</a:t>
            </a:r>
            <a:endParaRPr lang="en-US" dirty="0">
              <a:latin typeface="Calibri" panose="020F0502020204030204" pitchFamily="34" charset="0"/>
              <a:cs typeface="Calibri" panose="020F0502020204030204" pitchFamily="34" charset="0"/>
            </a:endParaRPr>
          </a:p>
          <a:p>
            <a:r>
              <a:rPr lang="en-US" baseline="30000" dirty="0">
                <a:latin typeface="Calibri" panose="020F0502020204030204" pitchFamily="34" charset="0"/>
                <a:cs typeface="Calibri" panose="020F0502020204030204" pitchFamily="34" charset="0"/>
              </a:rPr>
              <a:t>1</a:t>
            </a:r>
            <a:r>
              <a:rPr lang="en-US" dirty="0">
                <a:latin typeface="Calibri" panose="020F0502020204030204" pitchFamily="34" charset="0"/>
                <a:cs typeface="Calibri" panose="020F0502020204030204" pitchFamily="34" charset="0"/>
              </a:rPr>
              <a:t>MIT, </a:t>
            </a:r>
            <a:r>
              <a:rPr lang="en-US" baseline="30000" dirty="0">
                <a:latin typeface="Calibri" panose="020F0502020204030204" pitchFamily="34" charset="0"/>
                <a:cs typeface="Calibri" panose="020F0502020204030204" pitchFamily="34" charset="0"/>
              </a:rPr>
              <a:t>2</a:t>
            </a:r>
            <a:r>
              <a:rPr lang="en-US" dirty="0">
                <a:latin typeface="Calibri" panose="020F0502020204030204" pitchFamily="34" charset="0"/>
                <a:cs typeface="Calibri" panose="020F0502020204030204" pitchFamily="34" charset="0"/>
              </a:rPr>
              <a:t>Notre Dame, </a:t>
            </a:r>
            <a:r>
              <a:rPr lang="en-US" baseline="30000" dirty="0">
                <a:latin typeface="Calibri" panose="020F0502020204030204" pitchFamily="34" charset="0"/>
                <a:cs typeface="Calibri" panose="020F0502020204030204" pitchFamily="34" charset="0"/>
              </a:rPr>
              <a:t>3</a:t>
            </a:r>
            <a:r>
              <a:rPr lang="en-US" dirty="0">
                <a:latin typeface="Calibri" panose="020F0502020204030204" pitchFamily="34" charset="0"/>
                <a:cs typeface="Calibri" panose="020F0502020204030204" pitchFamily="34" charset="0"/>
              </a:rPr>
              <a:t>UT Austin, </a:t>
            </a:r>
            <a:r>
              <a:rPr lang="en-US" baseline="30000" dirty="0">
                <a:latin typeface="Calibri" panose="020F0502020204030204" pitchFamily="34" charset="0"/>
                <a:cs typeface="Calibri" panose="020F0502020204030204" pitchFamily="34" charset="0"/>
              </a:rPr>
              <a:t>4</a:t>
            </a:r>
            <a:r>
              <a:rPr lang="en-US" dirty="0">
                <a:latin typeface="Calibri" panose="020F0502020204030204" pitchFamily="34" charset="0"/>
                <a:cs typeface="Calibri" panose="020F0502020204030204" pitchFamily="34" charset="0"/>
              </a:rPr>
              <a:t>Rutgers, </a:t>
            </a:r>
            <a:r>
              <a:rPr lang="en-US" baseline="30000" dirty="0">
                <a:latin typeface="Calibri" panose="020F0502020204030204" pitchFamily="34" charset="0"/>
                <a:cs typeface="Calibri" panose="020F0502020204030204" pitchFamily="34" charset="0"/>
              </a:rPr>
              <a:t>5</a:t>
            </a:r>
            <a:r>
              <a:rPr lang="en-US" dirty="0">
                <a:latin typeface="Calibri" panose="020F0502020204030204" pitchFamily="34" charset="0"/>
                <a:cs typeface="Calibri" panose="020F0502020204030204" pitchFamily="34" charset="0"/>
              </a:rPr>
              <a:t>Yale, </a:t>
            </a:r>
            <a:r>
              <a:rPr lang="en-US" baseline="30000" dirty="0">
                <a:latin typeface="Calibri" panose="020F0502020204030204" pitchFamily="34" charset="0"/>
                <a:cs typeface="Calibri" panose="020F0502020204030204" pitchFamily="34" charset="0"/>
              </a:rPr>
              <a:t>6</a:t>
            </a:r>
            <a:r>
              <a:rPr lang="en-US" dirty="0">
                <a:latin typeface="Calibri" panose="020F0502020204030204" pitchFamily="34" charset="0"/>
                <a:cs typeface="Calibri" panose="020F0502020204030204" pitchFamily="34" charset="0"/>
              </a:rPr>
              <a:t>GMU, UChicago</a:t>
            </a:r>
            <a:r>
              <a:rPr lang="en-US" baseline="30000" dirty="0">
                <a:latin typeface="Calibri" panose="020F0502020204030204" pitchFamily="34" charset="0"/>
                <a:cs typeface="Calibri" panose="020F0502020204030204" pitchFamily="34" charset="0"/>
              </a:rPr>
              <a:t>7</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8302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Quantum Bit"/>
          <p:cNvSpPr txBox="1">
            <a:spLocks noGrp="1"/>
          </p:cNvSpPr>
          <p:nvPr>
            <p:ph type="title"/>
          </p:nvPr>
        </p:nvSpPr>
        <p:spPr>
          <a:prstGeom prst="rect">
            <a:avLst/>
          </a:prstGeom>
        </p:spPr>
        <p:txBody>
          <a:bodyPr/>
          <a:lstStyle/>
          <a:p>
            <a:r>
              <a:t>Quantum Bit</a:t>
            </a:r>
          </a:p>
        </p:txBody>
      </p:sp>
      <p:sp>
        <p:nvSpPr>
          <p:cNvPr id="137" name="Quantum Bit (Qubit)…"/>
          <p:cNvSpPr txBox="1">
            <a:spLocks noGrp="1"/>
          </p:cNvSpPr>
          <p:nvPr>
            <p:ph type="body" idx="1"/>
          </p:nvPr>
        </p:nvSpPr>
        <p:spPr>
          <a:prstGeom prst="rect">
            <a:avLst/>
          </a:prstGeom>
        </p:spPr>
        <p:txBody>
          <a:bodyPr/>
          <a:lstStyle/>
          <a:p>
            <a:r>
              <a:t>Quantum Bit (Qubit)</a:t>
            </a:r>
          </a:p>
          <a:p>
            <a:pPr lvl="1"/>
            <a:r>
              <a:t>Statevector: contains      complex numbers for n qubit system</a:t>
            </a:r>
          </a:p>
          <a:p>
            <a:pPr lvl="1"/>
            <a:r>
              <a:t>The square sum of magnitude of      numbers are 1</a:t>
            </a:r>
          </a:p>
          <a:p>
            <a:pPr lvl="1"/>
            <a:r>
              <a:t>1 qubit:</a:t>
            </a:r>
          </a:p>
          <a:p>
            <a:pPr lvl="1"/>
            <a:endParaRPr/>
          </a:p>
          <a:p>
            <a:pPr lvl="1"/>
            <a:endParaRPr/>
          </a:p>
          <a:p>
            <a:pPr lvl="1"/>
            <a:endParaRPr/>
          </a:p>
          <a:p>
            <a:pPr lvl="1"/>
            <a:r>
              <a:t>2 qubits:</a:t>
            </a:r>
          </a:p>
        </p:txBody>
      </p:sp>
      <p:sp>
        <p:nvSpPr>
          <p:cNvPr id="1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pic>
        <p:nvPicPr>
          <p:cNvPr id="139" name="Image" descr="Image"/>
          <p:cNvPicPr>
            <a:picLocks noChangeAspect="1"/>
          </p:cNvPicPr>
          <p:nvPr/>
        </p:nvPicPr>
        <p:blipFill>
          <a:blip r:embed="rId2"/>
          <a:stretch>
            <a:fillRect/>
          </a:stretch>
        </p:blipFill>
        <p:spPr>
          <a:xfrm>
            <a:off x="5376623" y="5203009"/>
            <a:ext cx="2070101" cy="2628901"/>
          </a:xfrm>
          <a:prstGeom prst="rect">
            <a:avLst/>
          </a:prstGeom>
          <a:ln w="12700">
            <a:miter lim="400000"/>
          </a:ln>
        </p:spPr>
      </p:pic>
      <p:pic>
        <p:nvPicPr>
          <p:cNvPr id="140" name="Image" descr="Image"/>
          <p:cNvPicPr>
            <a:picLocks noChangeAspect="1"/>
          </p:cNvPicPr>
          <p:nvPr/>
        </p:nvPicPr>
        <p:blipFill>
          <a:blip r:embed="rId3"/>
          <a:stretch>
            <a:fillRect/>
          </a:stretch>
        </p:blipFill>
        <p:spPr>
          <a:xfrm>
            <a:off x="7974160" y="5062916"/>
            <a:ext cx="4787901" cy="1625601"/>
          </a:xfrm>
          <a:prstGeom prst="rect">
            <a:avLst/>
          </a:prstGeom>
          <a:ln w="12700">
            <a:miter lim="400000"/>
          </a:ln>
        </p:spPr>
      </p:pic>
      <p:pic>
        <p:nvPicPr>
          <p:cNvPr id="141" name="Image" descr="Image"/>
          <p:cNvPicPr>
            <a:picLocks noChangeAspect="1"/>
          </p:cNvPicPr>
          <p:nvPr/>
        </p:nvPicPr>
        <p:blipFill>
          <a:blip r:embed="rId4"/>
          <a:stretch>
            <a:fillRect/>
          </a:stretch>
        </p:blipFill>
        <p:spPr>
          <a:xfrm>
            <a:off x="8113787" y="6571256"/>
            <a:ext cx="6921501" cy="1295401"/>
          </a:xfrm>
          <a:prstGeom prst="rect">
            <a:avLst/>
          </a:prstGeom>
          <a:ln w="12700">
            <a:miter lim="400000"/>
          </a:ln>
        </p:spPr>
      </p:pic>
      <p:pic>
        <p:nvPicPr>
          <p:cNvPr id="142" name="Image" descr="Image"/>
          <p:cNvPicPr>
            <a:picLocks noChangeAspect="1"/>
          </p:cNvPicPr>
          <p:nvPr/>
        </p:nvPicPr>
        <p:blipFill>
          <a:blip r:embed="rId5"/>
          <a:stretch>
            <a:fillRect/>
          </a:stretch>
        </p:blipFill>
        <p:spPr>
          <a:xfrm>
            <a:off x="5503623" y="8272208"/>
            <a:ext cx="1816101" cy="4635501"/>
          </a:xfrm>
          <a:prstGeom prst="rect">
            <a:avLst/>
          </a:prstGeom>
          <a:ln w="12700">
            <a:miter lim="400000"/>
          </a:ln>
        </p:spPr>
      </p:pic>
      <p:pic>
        <p:nvPicPr>
          <p:cNvPr id="143" name="Image" descr="Image"/>
          <p:cNvPicPr>
            <a:picLocks noChangeAspect="1"/>
          </p:cNvPicPr>
          <p:nvPr/>
        </p:nvPicPr>
        <p:blipFill>
          <a:blip r:embed="rId6"/>
          <a:stretch>
            <a:fillRect/>
          </a:stretch>
        </p:blipFill>
        <p:spPr>
          <a:xfrm>
            <a:off x="7832304" y="9221113"/>
            <a:ext cx="7035801" cy="1054101"/>
          </a:xfrm>
          <a:prstGeom prst="rect">
            <a:avLst/>
          </a:prstGeom>
          <a:ln w="12700">
            <a:miter lim="400000"/>
          </a:ln>
        </p:spPr>
      </p:pic>
      <p:pic>
        <p:nvPicPr>
          <p:cNvPr id="144" name="Image" descr="Image"/>
          <p:cNvPicPr>
            <a:picLocks noChangeAspect="1"/>
          </p:cNvPicPr>
          <p:nvPr/>
        </p:nvPicPr>
        <p:blipFill>
          <a:blip r:embed="rId7"/>
          <a:stretch>
            <a:fillRect/>
          </a:stretch>
        </p:blipFill>
        <p:spPr>
          <a:xfrm>
            <a:off x="7958194" y="10504600"/>
            <a:ext cx="12547601" cy="1270001"/>
          </a:xfrm>
          <a:prstGeom prst="rect">
            <a:avLst/>
          </a:prstGeom>
          <a:ln w="12700">
            <a:miter lim="400000"/>
          </a:ln>
        </p:spPr>
      </p:pic>
      <p:pic>
        <p:nvPicPr>
          <p:cNvPr id="145" name="Image" descr="Image"/>
          <p:cNvPicPr>
            <a:picLocks noChangeAspect="1"/>
          </p:cNvPicPr>
          <p:nvPr/>
        </p:nvPicPr>
        <p:blipFill>
          <a:blip r:embed="rId8"/>
          <a:stretch>
            <a:fillRect/>
          </a:stretch>
        </p:blipFill>
        <p:spPr>
          <a:xfrm>
            <a:off x="7235616" y="3301514"/>
            <a:ext cx="596901" cy="723901"/>
          </a:xfrm>
          <a:prstGeom prst="rect">
            <a:avLst/>
          </a:prstGeom>
          <a:ln w="12700">
            <a:miter lim="400000"/>
          </a:ln>
        </p:spPr>
      </p:pic>
      <p:pic>
        <p:nvPicPr>
          <p:cNvPr id="146" name="Image" descr="Image"/>
          <p:cNvPicPr>
            <a:picLocks noChangeAspect="1"/>
          </p:cNvPicPr>
          <p:nvPr/>
        </p:nvPicPr>
        <p:blipFill>
          <a:blip r:embed="rId8"/>
          <a:stretch>
            <a:fillRect/>
          </a:stretch>
        </p:blipFill>
        <p:spPr>
          <a:xfrm>
            <a:off x="9803822" y="4188837"/>
            <a:ext cx="596901" cy="723901"/>
          </a:xfrm>
          <a:prstGeom prst="rect">
            <a:avLst/>
          </a:prstGeom>
          <a:ln w="12700">
            <a:miter lim="400000"/>
          </a:ln>
        </p:spPr>
      </p:pic>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9" name="How Reliable is the SuperCircuit?"/>
          <p:cNvSpPr txBox="1">
            <a:spLocks noGrp="1"/>
          </p:cNvSpPr>
          <p:nvPr>
            <p:ph type="title"/>
          </p:nvPr>
        </p:nvSpPr>
        <p:spPr>
          <a:prstGeom prst="rect">
            <a:avLst/>
          </a:prstGeom>
        </p:spPr>
        <p:txBody>
          <a:bodyPr/>
          <a:lstStyle/>
          <a:p>
            <a:r>
              <a:t>How Reliable is the SuperCircuit?</a:t>
            </a:r>
          </a:p>
        </p:txBody>
      </p:sp>
      <p:sp>
        <p:nvSpPr>
          <p:cNvPr id="329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100</a:t>
            </a:fld>
            <a:endParaRPr/>
          </a:p>
        </p:txBody>
      </p:sp>
      <p:graphicFrame>
        <p:nvGraphicFramePr>
          <p:cNvPr id="3291" name="Scatter Chart"/>
          <p:cNvGraphicFramePr/>
          <p:nvPr/>
        </p:nvGraphicFramePr>
        <p:xfrm>
          <a:off x="12575706" y="7629996"/>
          <a:ext cx="8386240" cy="47270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92" name="Scatter Chart"/>
          <p:cNvGraphicFramePr/>
          <p:nvPr/>
        </p:nvGraphicFramePr>
        <p:xfrm>
          <a:off x="4199978" y="2985643"/>
          <a:ext cx="8297975" cy="4727032"/>
        </p:xfrm>
        <a:graphic>
          <a:graphicData uri="http://schemas.openxmlformats.org/drawingml/2006/chart">
            <c:chart xmlns:c="http://schemas.openxmlformats.org/drawingml/2006/chart" xmlns:r="http://schemas.openxmlformats.org/officeDocument/2006/relationships" r:id="rId4"/>
          </a:graphicData>
        </a:graphic>
      </p:graphicFrame>
      <p:sp>
        <p:nvSpPr>
          <p:cNvPr id="3293" name="U3+CU3…"/>
          <p:cNvSpPr txBox="1"/>
          <p:nvPr/>
        </p:nvSpPr>
        <p:spPr>
          <a:xfrm>
            <a:off x="10453013" y="6119251"/>
            <a:ext cx="1695197" cy="1055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defTabSz="457200">
              <a:lnSpc>
                <a:spcPct val="100000"/>
              </a:lnSpc>
              <a:defRPr sz="3200" b="0">
                <a:latin typeface="Helvetica Neue"/>
                <a:ea typeface="Helvetica Neue"/>
                <a:cs typeface="Helvetica Neue"/>
                <a:sym typeface="Helvetica Neue"/>
              </a:defRPr>
            </a:pPr>
            <a:r>
              <a:t>U3+CU3</a:t>
            </a:r>
          </a:p>
          <a:p>
            <a:pPr defTabSz="457200">
              <a:lnSpc>
                <a:spcPct val="100000"/>
              </a:lnSpc>
              <a:defRPr sz="3200" b="0">
                <a:latin typeface="Helvetica Neue"/>
                <a:ea typeface="Helvetica Neue"/>
                <a:cs typeface="Helvetica Neue"/>
                <a:sym typeface="Helvetica Neue"/>
              </a:defRPr>
            </a:pPr>
            <a:r>
              <a:t>MNIST-4</a:t>
            </a:r>
          </a:p>
        </p:txBody>
      </p:sp>
      <p:graphicFrame>
        <p:nvGraphicFramePr>
          <p:cNvPr id="3294" name="Scatter Chart"/>
          <p:cNvGraphicFramePr/>
          <p:nvPr/>
        </p:nvGraphicFramePr>
        <p:xfrm>
          <a:off x="12575706" y="2984266"/>
          <a:ext cx="8386240" cy="4728409"/>
        </p:xfrm>
        <a:graphic>
          <a:graphicData uri="http://schemas.openxmlformats.org/drawingml/2006/chart">
            <c:chart xmlns:c="http://schemas.openxmlformats.org/drawingml/2006/chart" xmlns:r="http://schemas.openxmlformats.org/officeDocument/2006/relationships" r:id="rId5"/>
          </a:graphicData>
        </a:graphic>
      </p:graphicFrame>
      <p:sp>
        <p:nvSpPr>
          <p:cNvPr id="3295" name="Spearman Corr.:…"/>
          <p:cNvSpPr txBox="1"/>
          <p:nvPr/>
        </p:nvSpPr>
        <p:spPr>
          <a:xfrm>
            <a:off x="5039231" y="3357753"/>
            <a:ext cx="3276204" cy="1028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defTabSz="457200">
              <a:lnSpc>
                <a:spcPct val="100000"/>
              </a:lnSpc>
              <a:defRPr sz="3200"/>
            </a:pPr>
            <a:r>
              <a:t>Spearman Corr.:</a:t>
            </a:r>
          </a:p>
          <a:p>
            <a:pPr defTabSz="457200">
              <a:lnSpc>
                <a:spcPct val="100000"/>
              </a:lnSpc>
              <a:defRPr sz="3200"/>
            </a:pPr>
            <a:r>
              <a:t>0.79</a:t>
            </a:r>
          </a:p>
        </p:txBody>
      </p:sp>
      <p:graphicFrame>
        <p:nvGraphicFramePr>
          <p:cNvPr id="3296" name="Scatter Chart"/>
          <p:cNvGraphicFramePr/>
          <p:nvPr/>
        </p:nvGraphicFramePr>
        <p:xfrm>
          <a:off x="4199979" y="7629996"/>
          <a:ext cx="8386240" cy="4727033"/>
        </p:xfrm>
        <a:graphic>
          <a:graphicData uri="http://schemas.openxmlformats.org/drawingml/2006/chart">
            <c:chart xmlns:c="http://schemas.openxmlformats.org/drawingml/2006/chart" xmlns:r="http://schemas.openxmlformats.org/officeDocument/2006/relationships" r:id="rId6"/>
          </a:graphicData>
        </a:graphic>
      </p:graphicFrame>
      <p:sp>
        <p:nvSpPr>
          <p:cNvPr id="3297" name="X-axis: SubCircuit Performance with Inherted Parameters from SuperCircuit"/>
          <p:cNvSpPr txBox="1"/>
          <p:nvPr/>
        </p:nvSpPr>
        <p:spPr>
          <a:xfrm>
            <a:off x="5734296" y="12383461"/>
            <a:ext cx="14104814" cy="5728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defTabSz="457200">
              <a:lnSpc>
                <a:spcPct val="100000"/>
              </a:lnSpc>
              <a:defRPr sz="3200" b="0">
                <a:latin typeface="Helvetica Neue"/>
                <a:ea typeface="Helvetica Neue"/>
                <a:cs typeface="Helvetica Neue"/>
                <a:sym typeface="Helvetica Neue"/>
              </a:defRPr>
            </a:lvl1pPr>
          </a:lstStyle>
          <a:p>
            <a:r>
              <a:t>X-axis: SubCircuit Performance with Inherted Parameters from SuperCircuit</a:t>
            </a:r>
          </a:p>
        </p:txBody>
      </p:sp>
      <p:sp>
        <p:nvSpPr>
          <p:cNvPr id="3298" name="Spearman Corr.:…"/>
          <p:cNvSpPr txBox="1"/>
          <p:nvPr/>
        </p:nvSpPr>
        <p:spPr>
          <a:xfrm>
            <a:off x="13446176" y="3357753"/>
            <a:ext cx="3276204" cy="1028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defTabSz="457200">
              <a:lnSpc>
                <a:spcPct val="100000"/>
              </a:lnSpc>
              <a:defRPr sz="3200"/>
            </a:pPr>
            <a:r>
              <a:t>Spearman Corr.:</a:t>
            </a:r>
          </a:p>
          <a:p>
            <a:pPr defTabSz="457200">
              <a:lnSpc>
                <a:spcPct val="100000"/>
              </a:lnSpc>
              <a:defRPr sz="3200"/>
            </a:pPr>
            <a:r>
              <a:t>0.91</a:t>
            </a:r>
          </a:p>
        </p:txBody>
      </p:sp>
      <p:sp>
        <p:nvSpPr>
          <p:cNvPr id="3299" name="U3+CU3…"/>
          <p:cNvSpPr txBox="1"/>
          <p:nvPr/>
        </p:nvSpPr>
        <p:spPr>
          <a:xfrm>
            <a:off x="18717047" y="6119251"/>
            <a:ext cx="1928471" cy="1055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defTabSz="457200">
              <a:lnSpc>
                <a:spcPct val="100000"/>
              </a:lnSpc>
              <a:defRPr sz="3200" b="0">
                <a:latin typeface="Helvetica Neue"/>
                <a:ea typeface="Helvetica Neue"/>
                <a:cs typeface="Helvetica Neue"/>
                <a:sym typeface="Helvetica Neue"/>
              </a:defRPr>
            </a:pPr>
            <a:r>
              <a:t>U3+CU3</a:t>
            </a:r>
          </a:p>
          <a:p>
            <a:pPr defTabSz="457200">
              <a:lnSpc>
                <a:spcPct val="100000"/>
              </a:lnSpc>
              <a:defRPr sz="3200" b="0">
                <a:latin typeface="Helvetica Neue"/>
                <a:ea typeface="Helvetica Neue"/>
                <a:cs typeface="Helvetica Neue"/>
                <a:sym typeface="Helvetica Neue"/>
              </a:defRPr>
            </a:pPr>
            <a:r>
              <a:t>Fashion-4</a:t>
            </a:r>
          </a:p>
        </p:txBody>
      </p:sp>
      <p:sp>
        <p:nvSpPr>
          <p:cNvPr id="3300" name="ZZ+RY…"/>
          <p:cNvSpPr txBox="1"/>
          <p:nvPr/>
        </p:nvSpPr>
        <p:spPr>
          <a:xfrm>
            <a:off x="10453013" y="10738556"/>
            <a:ext cx="1695197" cy="1055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defTabSz="457200">
              <a:lnSpc>
                <a:spcPct val="100000"/>
              </a:lnSpc>
              <a:defRPr sz="3200" b="0">
                <a:latin typeface="Helvetica Neue"/>
                <a:ea typeface="Helvetica Neue"/>
                <a:cs typeface="Helvetica Neue"/>
                <a:sym typeface="Helvetica Neue"/>
              </a:defRPr>
            </a:pPr>
            <a:r>
              <a:t>ZZ+RY</a:t>
            </a:r>
          </a:p>
          <a:p>
            <a:pPr defTabSz="457200">
              <a:lnSpc>
                <a:spcPct val="100000"/>
              </a:lnSpc>
              <a:defRPr sz="3200" b="0">
                <a:latin typeface="Helvetica Neue"/>
                <a:ea typeface="Helvetica Neue"/>
                <a:cs typeface="Helvetica Neue"/>
                <a:sym typeface="Helvetica Neue"/>
              </a:defRPr>
            </a:pPr>
            <a:r>
              <a:t>MNIST-4</a:t>
            </a:r>
          </a:p>
        </p:txBody>
      </p:sp>
      <p:sp>
        <p:nvSpPr>
          <p:cNvPr id="3301" name="Spearman Corr.:…"/>
          <p:cNvSpPr txBox="1"/>
          <p:nvPr/>
        </p:nvSpPr>
        <p:spPr>
          <a:xfrm>
            <a:off x="5064631" y="8002106"/>
            <a:ext cx="3276204" cy="1028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defTabSz="457200">
              <a:lnSpc>
                <a:spcPct val="100000"/>
              </a:lnSpc>
              <a:defRPr sz="3200"/>
            </a:pPr>
            <a:r>
              <a:t>Spearman Corr.:</a:t>
            </a:r>
          </a:p>
          <a:p>
            <a:pPr defTabSz="457200">
              <a:lnSpc>
                <a:spcPct val="100000"/>
              </a:lnSpc>
              <a:defRPr sz="3200"/>
            </a:pPr>
            <a:r>
              <a:t>0.76</a:t>
            </a:r>
          </a:p>
        </p:txBody>
      </p:sp>
      <p:sp>
        <p:nvSpPr>
          <p:cNvPr id="3302" name="Spearman Corr.:…"/>
          <p:cNvSpPr txBox="1"/>
          <p:nvPr/>
        </p:nvSpPr>
        <p:spPr>
          <a:xfrm>
            <a:off x="13408076" y="8002106"/>
            <a:ext cx="3276204" cy="1028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defTabSz="457200">
              <a:lnSpc>
                <a:spcPct val="100000"/>
              </a:lnSpc>
              <a:defRPr sz="3200"/>
            </a:pPr>
            <a:r>
              <a:t>Spearman Corr.:</a:t>
            </a:r>
          </a:p>
          <a:p>
            <a:pPr defTabSz="457200">
              <a:lnSpc>
                <a:spcPct val="100000"/>
              </a:lnSpc>
              <a:defRPr sz="3200"/>
            </a:pPr>
            <a:r>
              <a:t>0.78</a:t>
            </a:r>
          </a:p>
        </p:txBody>
      </p:sp>
      <p:sp>
        <p:nvSpPr>
          <p:cNvPr id="3303" name="ZZ+RY…"/>
          <p:cNvSpPr txBox="1"/>
          <p:nvPr/>
        </p:nvSpPr>
        <p:spPr>
          <a:xfrm>
            <a:off x="18717047" y="10763604"/>
            <a:ext cx="1928471" cy="1055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defTabSz="457200">
              <a:lnSpc>
                <a:spcPct val="100000"/>
              </a:lnSpc>
              <a:defRPr sz="3200" b="0">
                <a:latin typeface="Helvetica Neue"/>
                <a:ea typeface="Helvetica Neue"/>
                <a:cs typeface="Helvetica Neue"/>
                <a:sym typeface="Helvetica Neue"/>
              </a:defRPr>
            </a:pPr>
            <a:r>
              <a:t>ZZ+RY</a:t>
            </a:r>
          </a:p>
          <a:p>
            <a:pPr defTabSz="457200">
              <a:lnSpc>
                <a:spcPct val="100000"/>
              </a:lnSpc>
              <a:defRPr sz="3200" b="0">
                <a:latin typeface="Helvetica Neue"/>
                <a:ea typeface="Helvetica Neue"/>
                <a:cs typeface="Helvetica Neue"/>
                <a:sym typeface="Helvetica Neue"/>
              </a:defRPr>
            </a:pPr>
            <a:r>
              <a:t>Fashion-4</a:t>
            </a:r>
          </a:p>
        </p:txBody>
      </p:sp>
      <p:sp>
        <p:nvSpPr>
          <p:cNvPr id="3304" name="Y-axis: SubCircuit Performance trained from Scratch"/>
          <p:cNvSpPr txBox="1"/>
          <p:nvPr/>
        </p:nvSpPr>
        <p:spPr>
          <a:xfrm rot="16200000">
            <a:off x="-1499211" y="8017704"/>
            <a:ext cx="9892723" cy="5728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00000"/>
              </a:lnSpc>
              <a:defRPr sz="3200" b="0">
                <a:latin typeface="Helvetica Neue"/>
                <a:ea typeface="Helvetica Neue"/>
                <a:cs typeface="Helvetica Neue"/>
                <a:sym typeface="Helvetica Neue"/>
              </a:defRPr>
            </a:lvl1pPr>
          </a:lstStyle>
          <a:p>
            <a:r>
              <a:t>Y-axis: SubCircuit Performance trained from Scratch</a:t>
            </a:r>
          </a:p>
        </p:txBody>
      </p:sp>
      <p:sp>
        <p:nvSpPr>
          <p:cNvPr id="3305" name="Inherited parameters from SuperCircuit can provide accurate relative performance"/>
          <p:cNvSpPr txBox="1"/>
          <p:nvPr/>
        </p:nvSpPr>
        <p:spPr>
          <a:xfrm>
            <a:off x="1218959" y="2540000"/>
            <a:ext cx="21944882" cy="756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508000" indent="-508000" algn="l" defTabSz="914400">
              <a:spcBef>
                <a:spcPts val="1400"/>
              </a:spcBef>
              <a:buSzPct val="122000"/>
              <a:buChar char="•"/>
              <a:defRPr b="0" spc="0"/>
            </a:lvl1pPr>
          </a:lstStyle>
          <a:p>
            <a:r>
              <a:t>Inherited parameters from SuperCircuit can provide accurate relative performance</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9" name="QuantumNAS"/>
          <p:cNvSpPr txBox="1">
            <a:spLocks noGrp="1"/>
          </p:cNvSpPr>
          <p:nvPr>
            <p:ph type="title"/>
          </p:nvPr>
        </p:nvSpPr>
        <p:spPr>
          <a:prstGeom prst="rect">
            <a:avLst/>
          </a:prstGeom>
        </p:spPr>
        <p:txBody>
          <a:bodyPr/>
          <a:lstStyle/>
          <a:p>
            <a:r>
              <a:t>QuantumNAS</a:t>
            </a:r>
          </a:p>
        </p:txBody>
      </p:sp>
      <p:sp>
        <p:nvSpPr>
          <p:cNvPr id="3310" name="SuperCircuit Construction and Training…"/>
          <p:cNvSpPr txBox="1">
            <a:spLocks noGrp="1"/>
          </p:cNvSpPr>
          <p:nvPr>
            <p:ph type="body" idx="1"/>
          </p:nvPr>
        </p:nvSpPr>
        <p:spPr>
          <a:xfrm>
            <a:off x="1910900" y="3927639"/>
            <a:ext cx="21637777" cy="7954921"/>
          </a:xfrm>
          <a:prstGeom prst="rect">
            <a:avLst/>
          </a:prstGeom>
        </p:spPr>
        <p:txBody>
          <a:bodyPr/>
          <a:lstStyle/>
          <a:p>
            <a:pPr>
              <a:lnSpc>
                <a:spcPct val="100000"/>
              </a:lnSpc>
              <a:spcBef>
                <a:spcPts val="5000"/>
              </a:spcBef>
              <a:defRPr sz="5000" spc="-1">
                <a:solidFill>
                  <a:srgbClr val="D5D5D5"/>
                </a:solidFill>
              </a:defRPr>
            </a:pPr>
            <a:r>
              <a:t>SuperCircuit Construction and Training</a:t>
            </a:r>
          </a:p>
          <a:p>
            <a:pPr>
              <a:lnSpc>
                <a:spcPct val="100000"/>
              </a:lnSpc>
              <a:spcBef>
                <a:spcPts val="5000"/>
              </a:spcBef>
              <a:defRPr sz="5000" spc="-1"/>
            </a:pPr>
            <a:r>
              <a:t>Noise-Adaptive Evolutionary Co-Search of SubCircuit and Qubit Mapping</a:t>
            </a:r>
          </a:p>
          <a:p>
            <a:pPr>
              <a:lnSpc>
                <a:spcPct val="100000"/>
              </a:lnSpc>
              <a:spcBef>
                <a:spcPts val="5000"/>
              </a:spcBef>
              <a:defRPr sz="5000" spc="-1">
                <a:solidFill>
                  <a:srgbClr val="D5D5D5"/>
                </a:solidFill>
              </a:defRPr>
            </a:pPr>
            <a:r>
              <a:t>Train the Searched SubCircuit</a:t>
            </a:r>
          </a:p>
          <a:p>
            <a:pPr>
              <a:lnSpc>
                <a:spcPct val="100000"/>
              </a:lnSpc>
              <a:spcBef>
                <a:spcPts val="5000"/>
              </a:spcBef>
              <a:defRPr sz="5000" spc="-1">
                <a:solidFill>
                  <a:srgbClr val="D5D5D5"/>
                </a:solidFill>
              </a:defRPr>
            </a:pPr>
            <a:r>
              <a:t>Iterative Quantum Gate Pruning</a:t>
            </a:r>
          </a:p>
        </p:txBody>
      </p:sp>
      <p:sp>
        <p:nvSpPr>
          <p:cNvPr id="331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101</a:t>
            </a:fld>
            <a:endParaRP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5" name="Noise-Adaptive Evolutionary Co-Search"/>
          <p:cNvSpPr txBox="1">
            <a:spLocks noGrp="1"/>
          </p:cNvSpPr>
          <p:nvPr>
            <p:ph type="title"/>
          </p:nvPr>
        </p:nvSpPr>
        <p:spPr>
          <a:prstGeom prst="rect">
            <a:avLst/>
          </a:prstGeom>
        </p:spPr>
        <p:txBody>
          <a:bodyPr/>
          <a:lstStyle/>
          <a:p>
            <a:r>
              <a:t>Noise-Adaptive Evolutionary Co-Search</a:t>
            </a:r>
          </a:p>
        </p:txBody>
      </p:sp>
      <p:sp>
        <p:nvSpPr>
          <p:cNvPr id="3316" name="Search the best SubCircuit and its qubit mapping on target device"/>
          <p:cNvSpPr txBox="1">
            <a:spLocks noGrp="1"/>
          </p:cNvSpPr>
          <p:nvPr>
            <p:ph type="body" sz="quarter" idx="1"/>
          </p:nvPr>
        </p:nvSpPr>
        <p:spPr>
          <a:xfrm>
            <a:off x="1218959" y="2540000"/>
            <a:ext cx="21944882" cy="1784745"/>
          </a:xfrm>
          <a:prstGeom prst="rect">
            <a:avLst/>
          </a:prstGeom>
        </p:spPr>
        <p:txBody>
          <a:bodyPr/>
          <a:lstStyle/>
          <a:p>
            <a:r>
              <a:t>Search the best SubCircuit and its qubit mapping on target device</a:t>
            </a:r>
          </a:p>
        </p:txBody>
      </p:sp>
      <p:sp>
        <p:nvSpPr>
          <p:cNvPr id="331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102</a:t>
            </a:fld>
            <a:endParaRPr/>
          </a:p>
        </p:txBody>
      </p:sp>
      <p:pic>
        <p:nvPicPr>
          <p:cNvPr id="3318" name="teaser.pdf" descr="teaser.pdf"/>
          <p:cNvPicPr>
            <a:picLocks noChangeAspect="1"/>
          </p:cNvPicPr>
          <p:nvPr/>
        </p:nvPicPr>
        <p:blipFill>
          <a:blip r:embed="rId3"/>
          <a:srcRect l="4489" t="71818" r="74413" b="2638"/>
          <a:stretch>
            <a:fillRect/>
          </a:stretch>
        </p:blipFill>
        <p:spPr>
          <a:xfrm>
            <a:off x="744728" y="3424272"/>
            <a:ext cx="2688691" cy="2410641"/>
          </a:xfrm>
          <a:prstGeom prst="rect">
            <a:avLst/>
          </a:prstGeom>
          <a:ln w="12700">
            <a:miter lim="400000"/>
          </a:ln>
        </p:spPr>
      </p:pic>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2" name="Noise-Adaptive Evolutionary Co-Search"/>
          <p:cNvSpPr txBox="1">
            <a:spLocks noGrp="1"/>
          </p:cNvSpPr>
          <p:nvPr>
            <p:ph type="title"/>
          </p:nvPr>
        </p:nvSpPr>
        <p:spPr>
          <a:prstGeom prst="rect">
            <a:avLst/>
          </a:prstGeom>
        </p:spPr>
        <p:txBody>
          <a:bodyPr/>
          <a:lstStyle/>
          <a:p>
            <a:r>
              <a:t>Noise-Adaptive Evolutionary Co-Search</a:t>
            </a:r>
          </a:p>
        </p:txBody>
      </p:sp>
      <p:sp>
        <p:nvSpPr>
          <p:cNvPr id="3323" name="Search the best SubCircuit and its qubit mapping on target device"/>
          <p:cNvSpPr txBox="1">
            <a:spLocks noGrp="1"/>
          </p:cNvSpPr>
          <p:nvPr>
            <p:ph type="body" sz="quarter" idx="1"/>
          </p:nvPr>
        </p:nvSpPr>
        <p:spPr>
          <a:xfrm>
            <a:off x="1218959" y="2540000"/>
            <a:ext cx="21944882" cy="1784745"/>
          </a:xfrm>
          <a:prstGeom prst="rect">
            <a:avLst/>
          </a:prstGeom>
        </p:spPr>
        <p:txBody>
          <a:bodyPr/>
          <a:lstStyle/>
          <a:p>
            <a:r>
              <a:t>Search the best SubCircuit and its qubit mapping on target device</a:t>
            </a:r>
          </a:p>
        </p:txBody>
      </p:sp>
      <p:sp>
        <p:nvSpPr>
          <p:cNvPr id="332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103</a:t>
            </a:fld>
            <a:endParaRPr/>
          </a:p>
        </p:txBody>
      </p:sp>
      <p:sp>
        <p:nvSpPr>
          <p:cNvPr id="3325" name="Evolutionary Search Engine…"/>
          <p:cNvSpPr/>
          <p:nvPr/>
        </p:nvSpPr>
        <p:spPr>
          <a:xfrm>
            <a:off x="2529860" y="6438274"/>
            <a:ext cx="7135673" cy="5347446"/>
          </a:xfrm>
          <a:prstGeom prst="roundRect">
            <a:avLst>
              <a:gd name="adj" fmla="val 16087"/>
            </a:avLst>
          </a:prstGeom>
          <a:solidFill>
            <a:srgbClr val="F8B62D"/>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lnSpc>
                <a:spcPct val="100000"/>
              </a:lnSpc>
            </a:pPr>
            <a:r>
              <a:t>Evolutionary Search Engine</a:t>
            </a:r>
          </a:p>
          <a:p>
            <a:pPr>
              <a:lnSpc>
                <a:spcPct val="100000"/>
              </a:lnSpc>
              <a:defRPr b="0"/>
            </a:pPr>
            <a:r>
              <a:t>Mutation</a:t>
            </a:r>
            <a:br/>
            <a:r>
              <a:t>Crossover</a:t>
            </a:r>
          </a:p>
        </p:txBody>
      </p:sp>
      <p:sp>
        <p:nvSpPr>
          <p:cNvPr id="3326" name="SubCircuit and Qubit Mapping pairs"/>
          <p:cNvSpPr txBox="1"/>
          <p:nvPr/>
        </p:nvSpPr>
        <p:spPr>
          <a:xfrm>
            <a:off x="9941336" y="6748342"/>
            <a:ext cx="4501328" cy="869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defTabSz="914400">
              <a:lnSpc>
                <a:spcPct val="90000"/>
              </a:lnSpc>
              <a:spcBef>
                <a:spcPts val="1400"/>
              </a:spcBef>
              <a:defRPr sz="3000" b="0" spc="0"/>
            </a:lvl1pPr>
          </a:lstStyle>
          <a:p>
            <a:r>
              <a:t>SubCircuit and Qubit Mapping pairs</a:t>
            </a:r>
          </a:p>
        </p:txBody>
      </p:sp>
      <p:sp>
        <p:nvSpPr>
          <p:cNvPr id="3327" name="Line"/>
          <p:cNvSpPr/>
          <p:nvPr/>
        </p:nvSpPr>
        <p:spPr>
          <a:xfrm flipH="1">
            <a:off x="9702392" y="7794194"/>
            <a:ext cx="4979216" cy="1"/>
          </a:xfrm>
          <a:prstGeom prst="line">
            <a:avLst/>
          </a:prstGeom>
          <a:ln w="63500">
            <a:solidFill>
              <a:srgbClr val="000000"/>
            </a:solidFill>
            <a:miter lim="400000"/>
            <a:headEnd type="stealth"/>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28" name="Parameters from SuperCircuit…"/>
          <p:cNvSpPr/>
          <p:nvPr/>
        </p:nvSpPr>
        <p:spPr>
          <a:xfrm>
            <a:off x="14718467" y="6438274"/>
            <a:ext cx="7135672" cy="5347446"/>
          </a:xfrm>
          <a:prstGeom prst="roundRect">
            <a:avLst>
              <a:gd name="adj" fmla="val 9975"/>
            </a:avLst>
          </a:prstGeom>
          <a:solidFill>
            <a:srgbClr val="8A8B8C"/>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lnSpc>
                <a:spcPct val="100000"/>
              </a:lnSpc>
              <a:defRPr b="0"/>
            </a:pPr>
            <a:r>
              <a:t>Parameters from SuperCircuit </a:t>
            </a:r>
          </a:p>
          <a:p>
            <a:pPr>
              <a:lnSpc>
                <a:spcPct val="100000"/>
              </a:lnSpc>
              <a:defRPr b="0"/>
            </a:pPr>
            <a:r>
              <a:t> </a:t>
            </a:r>
          </a:p>
          <a:p>
            <a:pPr>
              <a:lnSpc>
                <a:spcPct val="100000"/>
              </a:lnSpc>
              <a:defRPr b="0"/>
            </a:pPr>
            <a:r>
              <a:t>Simulate with noise model</a:t>
            </a:r>
          </a:p>
          <a:p>
            <a:pPr>
              <a:lnSpc>
                <a:spcPct val="100000"/>
              </a:lnSpc>
              <a:defRPr b="0"/>
            </a:pPr>
            <a:r>
              <a:t>Or</a:t>
            </a:r>
          </a:p>
          <a:p>
            <a:pPr>
              <a:lnSpc>
                <a:spcPct val="100000"/>
              </a:lnSpc>
              <a:defRPr b="0"/>
            </a:pPr>
            <a:r>
              <a:t>Directly run on real QC device</a:t>
            </a:r>
          </a:p>
        </p:txBody>
      </p:sp>
      <p:pic>
        <p:nvPicPr>
          <p:cNvPr id="3329" name="teaser.pdf" descr="teaser.pdf"/>
          <p:cNvPicPr>
            <a:picLocks noChangeAspect="1"/>
          </p:cNvPicPr>
          <p:nvPr/>
        </p:nvPicPr>
        <p:blipFill>
          <a:blip r:embed="rId3"/>
          <a:srcRect l="24015" t="40305" r="72387" b="41889"/>
          <a:stretch>
            <a:fillRect/>
          </a:stretch>
        </p:blipFill>
        <p:spPr>
          <a:xfrm>
            <a:off x="9497980" y="3442961"/>
            <a:ext cx="670587" cy="2458334"/>
          </a:xfrm>
          <a:prstGeom prst="rect">
            <a:avLst/>
          </a:prstGeom>
          <a:ln w="12700">
            <a:miter lim="400000"/>
          </a:ln>
        </p:spPr>
      </p:pic>
      <p:pic>
        <p:nvPicPr>
          <p:cNvPr id="3330" name="teaser.pdf" descr="teaser.pdf"/>
          <p:cNvPicPr>
            <a:picLocks noChangeAspect="1"/>
          </p:cNvPicPr>
          <p:nvPr/>
        </p:nvPicPr>
        <p:blipFill>
          <a:blip r:embed="rId3"/>
          <a:srcRect l="51908" t="40326" r="44728" b="41617"/>
          <a:stretch>
            <a:fillRect/>
          </a:stretch>
        </p:blipFill>
        <p:spPr>
          <a:xfrm>
            <a:off x="16348245" y="3410417"/>
            <a:ext cx="647530" cy="2574223"/>
          </a:xfrm>
          <a:prstGeom prst="rect">
            <a:avLst/>
          </a:prstGeom>
          <a:ln w="12700">
            <a:miter lim="400000"/>
          </a:ln>
        </p:spPr>
      </p:pic>
      <p:pic>
        <p:nvPicPr>
          <p:cNvPr id="3331" name="teaser.pdf" descr="teaser.pdf"/>
          <p:cNvPicPr>
            <a:picLocks noChangeAspect="1"/>
          </p:cNvPicPr>
          <p:nvPr/>
        </p:nvPicPr>
        <p:blipFill>
          <a:blip r:embed="rId3"/>
          <a:srcRect l="79798" t="39825" r="17073" b="41944"/>
          <a:stretch>
            <a:fillRect/>
          </a:stretch>
        </p:blipFill>
        <p:spPr>
          <a:xfrm>
            <a:off x="23190121" y="3352056"/>
            <a:ext cx="596427" cy="2574068"/>
          </a:xfrm>
          <a:prstGeom prst="rect">
            <a:avLst/>
          </a:prstGeom>
          <a:ln w="12700">
            <a:miter lim="400000"/>
          </a:ln>
        </p:spPr>
      </p:pic>
      <p:pic>
        <p:nvPicPr>
          <p:cNvPr id="3332" name="teaser.pdf" descr="teaser.pdf"/>
          <p:cNvPicPr>
            <a:picLocks noChangeAspect="1"/>
          </p:cNvPicPr>
          <p:nvPr/>
        </p:nvPicPr>
        <p:blipFill>
          <a:blip r:embed="rId3"/>
          <a:srcRect l="4489" t="71818" r="74413" b="2638"/>
          <a:stretch>
            <a:fillRect/>
          </a:stretch>
        </p:blipFill>
        <p:spPr>
          <a:xfrm>
            <a:off x="744728" y="3424272"/>
            <a:ext cx="2688691" cy="2410641"/>
          </a:xfrm>
          <a:prstGeom prst="rect">
            <a:avLst/>
          </a:prstGeom>
          <a:ln w="12700">
            <a:miter lim="400000"/>
          </a:ln>
        </p:spPr>
      </p:pic>
      <p:grpSp>
        <p:nvGrpSpPr>
          <p:cNvPr id="3355" name="Group"/>
          <p:cNvGrpSpPr/>
          <p:nvPr/>
        </p:nvGrpSpPr>
        <p:grpSpPr>
          <a:xfrm>
            <a:off x="3879447" y="3374945"/>
            <a:ext cx="5571723" cy="2509275"/>
            <a:chOff x="0" y="0"/>
            <a:chExt cx="5571722" cy="2509273"/>
          </a:xfrm>
        </p:grpSpPr>
        <p:sp>
          <p:nvSpPr>
            <p:cNvPr id="3333" name="Line"/>
            <p:cNvSpPr/>
            <p:nvPr/>
          </p:nvSpPr>
          <p:spPr>
            <a:xfrm>
              <a:off x="822676" y="28742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34" name="Line"/>
            <p:cNvSpPr/>
            <p:nvPr/>
          </p:nvSpPr>
          <p:spPr>
            <a:xfrm>
              <a:off x="822676" y="95566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35" name="Line"/>
            <p:cNvSpPr/>
            <p:nvPr/>
          </p:nvSpPr>
          <p:spPr>
            <a:xfrm>
              <a:off x="822676" y="162390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36" name="Line"/>
            <p:cNvSpPr/>
            <p:nvPr/>
          </p:nvSpPr>
          <p:spPr>
            <a:xfrm>
              <a:off x="822676" y="229214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37" name="⎥0〉"/>
            <p:cNvSpPr txBox="1"/>
            <p:nvPr/>
          </p:nvSpPr>
          <p:spPr>
            <a:xfrm>
              <a:off x="0" y="56740"/>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38" name="⎥0〉"/>
            <p:cNvSpPr txBox="1"/>
            <p:nvPr/>
          </p:nvSpPr>
          <p:spPr>
            <a:xfrm>
              <a:off x="0" y="724981"/>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39" name="⎥0〉"/>
            <p:cNvSpPr txBox="1"/>
            <p:nvPr/>
          </p:nvSpPr>
          <p:spPr>
            <a:xfrm>
              <a:off x="0" y="1393221"/>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40" name="⎥0〉"/>
            <p:cNvSpPr txBox="1"/>
            <p:nvPr/>
          </p:nvSpPr>
          <p:spPr>
            <a:xfrm>
              <a:off x="0" y="2047908"/>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41" name="Rounded Rectangle"/>
            <p:cNvSpPr/>
            <p:nvPr/>
          </p:nvSpPr>
          <p:spPr>
            <a:xfrm>
              <a:off x="1335670" y="664183"/>
              <a:ext cx="751436"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42" name="Rounded Rectangle"/>
            <p:cNvSpPr/>
            <p:nvPr/>
          </p:nvSpPr>
          <p:spPr>
            <a:xfrm>
              <a:off x="1335670" y="1332139"/>
              <a:ext cx="751436"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346" name="Group"/>
            <p:cNvGrpSpPr/>
            <p:nvPr/>
          </p:nvGrpSpPr>
          <p:grpSpPr>
            <a:xfrm>
              <a:off x="2548458" y="183080"/>
              <a:ext cx="751435" cy="1063780"/>
              <a:chOff x="0" y="0"/>
              <a:chExt cx="751434" cy="1063779"/>
            </a:xfrm>
          </p:grpSpPr>
          <p:sp>
            <p:nvSpPr>
              <p:cNvPr id="334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4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4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350" name="Group"/>
            <p:cNvGrpSpPr/>
            <p:nvPr/>
          </p:nvGrpSpPr>
          <p:grpSpPr>
            <a:xfrm>
              <a:off x="3133146" y="841607"/>
              <a:ext cx="751435" cy="1063781"/>
              <a:chOff x="0" y="0"/>
              <a:chExt cx="751434" cy="1063779"/>
            </a:xfrm>
          </p:grpSpPr>
          <p:sp>
            <p:nvSpPr>
              <p:cNvPr id="334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4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4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354" name="Group"/>
            <p:cNvGrpSpPr/>
            <p:nvPr/>
          </p:nvGrpSpPr>
          <p:grpSpPr>
            <a:xfrm>
              <a:off x="4579429" y="0"/>
              <a:ext cx="751435" cy="2397316"/>
              <a:chOff x="0" y="0"/>
              <a:chExt cx="751434" cy="2397315"/>
            </a:xfrm>
          </p:grpSpPr>
          <p:sp>
            <p:nvSpPr>
              <p:cNvPr id="3351"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52"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53"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381" name="Group"/>
          <p:cNvGrpSpPr/>
          <p:nvPr/>
        </p:nvGrpSpPr>
        <p:grpSpPr>
          <a:xfrm>
            <a:off x="10710752" y="3384999"/>
            <a:ext cx="5571724" cy="2574168"/>
            <a:chOff x="0" y="0"/>
            <a:chExt cx="5571722" cy="2574166"/>
          </a:xfrm>
        </p:grpSpPr>
        <p:sp>
          <p:nvSpPr>
            <p:cNvPr id="3356"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57"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58"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59"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60" name="Rounded Rectangle"/>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61"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62"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63"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64"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grpSp>
          <p:nvGrpSpPr>
            <p:cNvPr id="3368" name="Group"/>
            <p:cNvGrpSpPr/>
            <p:nvPr/>
          </p:nvGrpSpPr>
          <p:grpSpPr>
            <a:xfrm>
              <a:off x="2548458" y="186852"/>
              <a:ext cx="751435" cy="1063781"/>
              <a:chOff x="0" y="0"/>
              <a:chExt cx="751434" cy="1063779"/>
            </a:xfrm>
          </p:grpSpPr>
          <p:sp>
            <p:nvSpPr>
              <p:cNvPr id="336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6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6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372" name="Group"/>
            <p:cNvGrpSpPr/>
            <p:nvPr/>
          </p:nvGrpSpPr>
          <p:grpSpPr>
            <a:xfrm>
              <a:off x="3133146" y="845379"/>
              <a:ext cx="751435" cy="1063781"/>
              <a:chOff x="0" y="0"/>
              <a:chExt cx="751434" cy="1063779"/>
            </a:xfrm>
          </p:grpSpPr>
          <p:sp>
            <p:nvSpPr>
              <p:cNvPr id="336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7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7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376" name="Group"/>
            <p:cNvGrpSpPr/>
            <p:nvPr/>
          </p:nvGrpSpPr>
          <p:grpSpPr>
            <a:xfrm>
              <a:off x="3717835" y="1510386"/>
              <a:ext cx="751435" cy="1063781"/>
              <a:chOff x="0" y="0"/>
              <a:chExt cx="751434" cy="1063779"/>
            </a:xfrm>
          </p:grpSpPr>
          <p:sp>
            <p:nvSpPr>
              <p:cNvPr id="337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7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7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380" name="Group"/>
            <p:cNvGrpSpPr/>
            <p:nvPr/>
          </p:nvGrpSpPr>
          <p:grpSpPr>
            <a:xfrm>
              <a:off x="4579429" y="3771"/>
              <a:ext cx="751435" cy="2397317"/>
              <a:chOff x="0" y="0"/>
              <a:chExt cx="751434" cy="2397315"/>
            </a:xfrm>
          </p:grpSpPr>
          <p:sp>
            <p:nvSpPr>
              <p:cNvPr id="3377"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78"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79"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401" name="Group"/>
          <p:cNvGrpSpPr/>
          <p:nvPr/>
        </p:nvGrpSpPr>
        <p:grpSpPr>
          <a:xfrm>
            <a:off x="17983051" y="3535550"/>
            <a:ext cx="5125039" cy="3365511"/>
            <a:chOff x="446684" y="126339"/>
            <a:chExt cx="5125038" cy="3365510"/>
          </a:xfrm>
        </p:grpSpPr>
        <p:sp>
          <p:nvSpPr>
            <p:cNvPr id="3382" name="Line"/>
            <p:cNvSpPr/>
            <p:nvPr/>
          </p:nvSpPr>
          <p:spPr>
            <a:xfrm>
              <a:off x="822676" y="230682"/>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83" name="Line"/>
            <p:cNvSpPr/>
            <p:nvPr/>
          </p:nvSpPr>
          <p:spPr>
            <a:xfrm>
              <a:off x="822676" y="89892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84" name="Line"/>
            <p:cNvSpPr/>
            <p:nvPr/>
          </p:nvSpPr>
          <p:spPr>
            <a:xfrm>
              <a:off x="822676" y="156716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85" name="Line"/>
            <p:cNvSpPr/>
            <p:nvPr/>
          </p:nvSpPr>
          <p:spPr>
            <a:xfrm>
              <a:off x="822676" y="223540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86" name="⎥0〉"/>
            <p:cNvSpPr/>
            <p:nvPr/>
          </p:nvSpPr>
          <p:spPr>
            <a:xfrm>
              <a:off x="446684" y="23068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87" name="⎥0〉"/>
            <p:cNvSpPr/>
            <p:nvPr/>
          </p:nvSpPr>
          <p:spPr>
            <a:xfrm>
              <a:off x="446684" y="89892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88" name="⎥0〉"/>
            <p:cNvSpPr/>
            <p:nvPr/>
          </p:nvSpPr>
          <p:spPr>
            <a:xfrm>
              <a:off x="446684" y="156716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89" name="⎥0〉"/>
            <p:cNvSpPr/>
            <p:nvPr/>
          </p:nvSpPr>
          <p:spPr>
            <a:xfrm>
              <a:off x="446684" y="222185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90" name="Rounded Rectangle"/>
            <p:cNvSpPr/>
            <p:nvPr/>
          </p:nvSpPr>
          <p:spPr>
            <a:xfrm>
              <a:off x="1335671" y="607442"/>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91" name="Rounded Rectangle"/>
            <p:cNvSpPr/>
            <p:nvPr/>
          </p:nvSpPr>
          <p:spPr>
            <a:xfrm>
              <a:off x="1335671" y="1275398"/>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92" name="Rounded Rectangle"/>
            <p:cNvSpPr/>
            <p:nvPr/>
          </p:nvSpPr>
          <p:spPr>
            <a:xfrm>
              <a:off x="1335671" y="1943353"/>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396" name="Group"/>
            <p:cNvGrpSpPr/>
            <p:nvPr/>
          </p:nvGrpSpPr>
          <p:grpSpPr>
            <a:xfrm>
              <a:off x="2548458" y="126339"/>
              <a:ext cx="751435" cy="1063781"/>
              <a:chOff x="0" y="0"/>
              <a:chExt cx="751434" cy="1063779"/>
            </a:xfrm>
          </p:grpSpPr>
          <p:sp>
            <p:nvSpPr>
              <p:cNvPr id="339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9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9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400" name="Group"/>
            <p:cNvGrpSpPr/>
            <p:nvPr/>
          </p:nvGrpSpPr>
          <p:grpSpPr>
            <a:xfrm>
              <a:off x="3717835" y="1449873"/>
              <a:ext cx="751435" cy="1063781"/>
              <a:chOff x="0" y="0"/>
              <a:chExt cx="751434" cy="1063779"/>
            </a:xfrm>
          </p:grpSpPr>
          <p:sp>
            <p:nvSpPr>
              <p:cNvPr id="339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9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9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5" name="Noise-Adaptive Evolutionary Co-Search"/>
          <p:cNvSpPr txBox="1">
            <a:spLocks noGrp="1"/>
          </p:cNvSpPr>
          <p:nvPr>
            <p:ph type="title"/>
          </p:nvPr>
        </p:nvSpPr>
        <p:spPr>
          <a:prstGeom prst="rect">
            <a:avLst/>
          </a:prstGeom>
        </p:spPr>
        <p:txBody>
          <a:bodyPr/>
          <a:lstStyle/>
          <a:p>
            <a:r>
              <a:t>Noise-Adaptive Evolutionary Co-Search</a:t>
            </a:r>
          </a:p>
        </p:txBody>
      </p:sp>
      <p:sp>
        <p:nvSpPr>
          <p:cNvPr id="3406" name="Search the best SubCircuit and its qubit mapping on target device"/>
          <p:cNvSpPr txBox="1">
            <a:spLocks noGrp="1"/>
          </p:cNvSpPr>
          <p:nvPr>
            <p:ph type="body" sz="quarter" idx="1"/>
          </p:nvPr>
        </p:nvSpPr>
        <p:spPr>
          <a:xfrm>
            <a:off x="1218959" y="2540000"/>
            <a:ext cx="21944882" cy="1784745"/>
          </a:xfrm>
          <a:prstGeom prst="rect">
            <a:avLst/>
          </a:prstGeom>
        </p:spPr>
        <p:txBody>
          <a:bodyPr/>
          <a:lstStyle/>
          <a:p>
            <a:r>
              <a:t>Search the best SubCircuit and its qubit mapping on target device</a:t>
            </a:r>
          </a:p>
        </p:txBody>
      </p:sp>
      <p:sp>
        <p:nvSpPr>
          <p:cNvPr id="340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104</a:t>
            </a:fld>
            <a:endParaRPr/>
          </a:p>
        </p:txBody>
      </p:sp>
      <p:sp>
        <p:nvSpPr>
          <p:cNvPr id="3408" name="Evolutionary Search Engine…"/>
          <p:cNvSpPr/>
          <p:nvPr/>
        </p:nvSpPr>
        <p:spPr>
          <a:xfrm>
            <a:off x="2529860" y="6438274"/>
            <a:ext cx="7135673" cy="5347446"/>
          </a:xfrm>
          <a:prstGeom prst="roundRect">
            <a:avLst>
              <a:gd name="adj" fmla="val 16087"/>
            </a:avLst>
          </a:prstGeom>
          <a:solidFill>
            <a:srgbClr val="F8B62D"/>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lnSpc>
                <a:spcPct val="100000"/>
              </a:lnSpc>
            </a:pPr>
            <a:r>
              <a:t>Evolutionary Search Engine</a:t>
            </a:r>
          </a:p>
          <a:p>
            <a:pPr>
              <a:lnSpc>
                <a:spcPct val="100000"/>
              </a:lnSpc>
              <a:defRPr b="0"/>
            </a:pPr>
            <a:r>
              <a:t>Mutation</a:t>
            </a:r>
            <a:br/>
            <a:r>
              <a:t>Crossover</a:t>
            </a:r>
          </a:p>
        </p:txBody>
      </p:sp>
      <p:sp>
        <p:nvSpPr>
          <p:cNvPr id="3409" name="Line"/>
          <p:cNvSpPr/>
          <p:nvPr/>
        </p:nvSpPr>
        <p:spPr>
          <a:xfrm flipH="1">
            <a:off x="9702392" y="10103891"/>
            <a:ext cx="4997027" cy="1"/>
          </a:xfrm>
          <a:prstGeom prst="line">
            <a:avLst/>
          </a:prstGeom>
          <a:ln w="63500">
            <a:solidFill>
              <a:srgbClr val="000000"/>
            </a:solidFill>
            <a:miter lim="400000"/>
            <a:tailEnd type="stealth"/>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10" name="SubCircuit and Qubit Mapping pairs"/>
          <p:cNvSpPr txBox="1"/>
          <p:nvPr/>
        </p:nvSpPr>
        <p:spPr>
          <a:xfrm>
            <a:off x="9941336" y="6748342"/>
            <a:ext cx="4501328" cy="869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defTabSz="914400">
              <a:lnSpc>
                <a:spcPct val="90000"/>
              </a:lnSpc>
              <a:spcBef>
                <a:spcPts val="1400"/>
              </a:spcBef>
              <a:defRPr sz="3000" b="0" spc="0"/>
            </a:lvl1pPr>
          </a:lstStyle>
          <a:p>
            <a:r>
              <a:t>SubCircuit and Qubit Mapping pairs</a:t>
            </a:r>
          </a:p>
        </p:txBody>
      </p:sp>
      <p:sp>
        <p:nvSpPr>
          <p:cNvPr id="3411" name="Line"/>
          <p:cNvSpPr/>
          <p:nvPr/>
        </p:nvSpPr>
        <p:spPr>
          <a:xfrm flipH="1">
            <a:off x="9702392" y="7794194"/>
            <a:ext cx="4979216" cy="1"/>
          </a:xfrm>
          <a:prstGeom prst="line">
            <a:avLst/>
          </a:prstGeom>
          <a:ln w="63500">
            <a:solidFill>
              <a:srgbClr val="000000"/>
            </a:solidFill>
            <a:miter lim="400000"/>
            <a:headEnd type="stealth"/>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12" name="Parameters from SuperCircuit…"/>
          <p:cNvSpPr/>
          <p:nvPr/>
        </p:nvSpPr>
        <p:spPr>
          <a:xfrm>
            <a:off x="14718467" y="6438274"/>
            <a:ext cx="7135672" cy="5347446"/>
          </a:xfrm>
          <a:prstGeom prst="roundRect">
            <a:avLst>
              <a:gd name="adj" fmla="val 9975"/>
            </a:avLst>
          </a:prstGeom>
          <a:solidFill>
            <a:srgbClr val="8A8B8C"/>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lnSpc>
                <a:spcPct val="100000"/>
              </a:lnSpc>
              <a:defRPr b="0"/>
            </a:pPr>
            <a:r>
              <a:t>Parameters from SuperCircuit </a:t>
            </a:r>
          </a:p>
          <a:p>
            <a:pPr>
              <a:lnSpc>
                <a:spcPct val="100000"/>
              </a:lnSpc>
              <a:defRPr b="0"/>
            </a:pPr>
            <a:r>
              <a:t> </a:t>
            </a:r>
          </a:p>
          <a:p>
            <a:pPr>
              <a:lnSpc>
                <a:spcPct val="100000"/>
              </a:lnSpc>
              <a:defRPr b="0"/>
            </a:pPr>
            <a:r>
              <a:t>Simulate with noise model</a:t>
            </a:r>
          </a:p>
          <a:p>
            <a:pPr>
              <a:lnSpc>
                <a:spcPct val="100000"/>
              </a:lnSpc>
              <a:defRPr b="0"/>
            </a:pPr>
            <a:r>
              <a:t>Or</a:t>
            </a:r>
          </a:p>
          <a:p>
            <a:pPr>
              <a:lnSpc>
                <a:spcPct val="100000"/>
              </a:lnSpc>
              <a:defRPr b="0"/>
            </a:pPr>
            <a:r>
              <a:t>Directly run on real QC device</a:t>
            </a:r>
          </a:p>
        </p:txBody>
      </p:sp>
      <p:sp>
        <p:nvSpPr>
          <p:cNvPr id="3413" name="Performance of SubCircuit and Qubit Mapping pairs"/>
          <p:cNvSpPr txBox="1"/>
          <p:nvPr/>
        </p:nvSpPr>
        <p:spPr>
          <a:xfrm>
            <a:off x="9941336" y="10282786"/>
            <a:ext cx="4501328" cy="12047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defTabSz="914400">
              <a:lnSpc>
                <a:spcPct val="90000"/>
              </a:lnSpc>
              <a:spcBef>
                <a:spcPts val="1400"/>
              </a:spcBef>
              <a:defRPr sz="3000" b="0" spc="0"/>
            </a:lvl1pPr>
          </a:lstStyle>
          <a:p>
            <a:r>
              <a:t>Performance of SubCircuit and Qubit Mapping pairs</a:t>
            </a:r>
          </a:p>
        </p:txBody>
      </p:sp>
      <p:pic>
        <p:nvPicPr>
          <p:cNvPr id="3414" name="teaser.pdf" descr="teaser.pdf"/>
          <p:cNvPicPr>
            <a:picLocks noChangeAspect="1"/>
          </p:cNvPicPr>
          <p:nvPr/>
        </p:nvPicPr>
        <p:blipFill>
          <a:blip r:embed="rId3"/>
          <a:srcRect l="24015" t="40305" r="72387" b="41889"/>
          <a:stretch>
            <a:fillRect/>
          </a:stretch>
        </p:blipFill>
        <p:spPr>
          <a:xfrm>
            <a:off x="9497980" y="3442961"/>
            <a:ext cx="670587" cy="2458334"/>
          </a:xfrm>
          <a:prstGeom prst="rect">
            <a:avLst/>
          </a:prstGeom>
          <a:ln w="12700">
            <a:miter lim="400000"/>
          </a:ln>
        </p:spPr>
      </p:pic>
      <p:pic>
        <p:nvPicPr>
          <p:cNvPr id="3415" name="teaser.pdf" descr="teaser.pdf"/>
          <p:cNvPicPr>
            <a:picLocks noChangeAspect="1"/>
          </p:cNvPicPr>
          <p:nvPr/>
        </p:nvPicPr>
        <p:blipFill>
          <a:blip r:embed="rId3"/>
          <a:srcRect l="51908" t="40326" r="44728" b="41617"/>
          <a:stretch>
            <a:fillRect/>
          </a:stretch>
        </p:blipFill>
        <p:spPr>
          <a:xfrm>
            <a:off x="16348245" y="3410417"/>
            <a:ext cx="647530" cy="2574223"/>
          </a:xfrm>
          <a:prstGeom prst="rect">
            <a:avLst/>
          </a:prstGeom>
          <a:ln w="12700">
            <a:miter lim="400000"/>
          </a:ln>
        </p:spPr>
      </p:pic>
      <p:pic>
        <p:nvPicPr>
          <p:cNvPr id="3416" name="teaser.pdf" descr="teaser.pdf"/>
          <p:cNvPicPr>
            <a:picLocks noChangeAspect="1"/>
          </p:cNvPicPr>
          <p:nvPr/>
        </p:nvPicPr>
        <p:blipFill>
          <a:blip r:embed="rId3"/>
          <a:srcRect l="79798" t="39825" r="17073" b="41944"/>
          <a:stretch>
            <a:fillRect/>
          </a:stretch>
        </p:blipFill>
        <p:spPr>
          <a:xfrm>
            <a:off x="23190121" y="3352056"/>
            <a:ext cx="596427" cy="2574068"/>
          </a:xfrm>
          <a:prstGeom prst="rect">
            <a:avLst/>
          </a:prstGeom>
          <a:ln w="12700">
            <a:miter lim="400000"/>
          </a:ln>
        </p:spPr>
      </p:pic>
      <p:pic>
        <p:nvPicPr>
          <p:cNvPr id="3417" name="teaser.pdf" descr="teaser.pdf"/>
          <p:cNvPicPr>
            <a:picLocks noChangeAspect="1"/>
          </p:cNvPicPr>
          <p:nvPr/>
        </p:nvPicPr>
        <p:blipFill>
          <a:blip r:embed="rId3"/>
          <a:srcRect l="4489" t="71818" r="74413" b="2638"/>
          <a:stretch>
            <a:fillRect/>
          </a:stretch>
        </p:blipFill>
        <p:spPr>
          <a:xfrm>
            <a:off x="744728" y="3424272"/>
            <a:ext cx="2688691" cy="2410641"/>
          </a:xfrm>
          <a:prstGeom prst="rect">
            <a:avLst/>
          </a:prstGeom>
          <a:ln w="12700">
            <a:miter lim="400000"/>
          </a:ln>
        </p:spPr>
      </p:pic>
      <p:grpSp>
        <p:nvGrpSpPr>
          <p:cNvPr id="3440" name="Group"/>
          <p:cNvGrpSpPr/>
          <p:nvPr/>
        </p:nvGrpSpPr>
        <p:grpSpPr>
          <a:xfrm>
            <a:off x="3879447" y="3374945"/>
            <a:ext cx="5571723" cy="2509275"/>
            <a:chOff x="0" y="0"/>
            <a:chExt cx="5571722" cy="2509273"/>
          </a:xfrm>
        </p:grpSpPr>
        <p:sp>
          <p:nvSpPr>
            <p:cNvPr id="3418" name="Line"/>
            <p:cNvSpPr/>
            <p:nvPr/>
          </p:nvSpPr>
          <p:spPr>
            <a:xfrm>
              <a:off x="822676" y="28742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19" name="Line"/>
            <p:cNvSpPr/>
            <p:nvPr/>
          </p:nvSpPr>
          <p:spPr>
            <a:xfrm>
              <a:off x="822676" y="95566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20" name="Line"/>
            <p:cNvSpPr/>
            <p:nvPr/>
          </p:nvSpPr>
          <p:spPr>
            <a:xfrm>
              <a:off x="822676" y="162390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21" name="Line"/>
            <p:cNvSpPr/>
            <p:nvPr/>
          </p:nvSpPr>
          <p:spPr>
            <a:xfrm>
              <a:off x="822676" y="229214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22" name="⎥0〉"/>
            <p:cNvSpPr txBox="1"/>
            <p:nvPr/>
          </p:nvSpPr>
          <p:spPr>
            <a:xfrm>
              <a:off x="0" y="56740"/>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23" name="⎥0〉"/>
            <p:cNvSpPr txBox="1"/>
            <p:nvPr/>
          </p:nvSpPr>
          <p:spPr>
            <a:xfrm>
              <a:off x="0" y="724981"/>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24" name="⎥0〉"/>
            <p:cNvSpPr txBox="1"/>
            <p:nvPr/>
          </p:nvSpPr>
          <p:spPr>
            <a:xfrm>
              <a:off x="0" y="1393221"/>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25" name="⎥0〉"/>
            <p:cNvSpPr txBox="1"/>
            <p:nvPr/>
          </p:nvSpPr>
          <p:spPr>
            <a:xfrm>
              <a:off x="0" y="2047908"/>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26" name="Rounded Rectangle"/>
            <p:cNvSpPr/>
            <p:nvPr/>
          </p:nvSpPr>
          <p:spPr>
            <a:xfrm>
              <a:off x="1335670" y="664183"/>
              <a:ext cx="751436"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27" name="Rounded Rectangle"/>
            <p:cNvSpPr/>
            <p:nvPr/>
          </p:nvSpPr>
          <p:spPr>
            <a:xfrm>
              <a:off x="1335670" y="1332139"/>
              <a:ext cx="751436"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431" name="Group"/>
            <p:cNvGrpSpPr/>
            <p:nvPr/>
          </p:nvGrpSpPr>
          <p:grpSpPr>
            <a:xfrm>
              <a:off x="2548458" y="183080"/>
              <a:ext cx="751435" cy="1063780"/>
              <a:chOff x="0" y="0"/>
              <a:chExt cx="751434" cy="1063779"/>
            </a:xfrm>
          </p:grpSpPr>
          <p:sp>
            <p:nvSpPr>
              <p:cNvPr id="342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2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3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435" name="Group"/>
            <p:cNvGrpSpPr/>
            <p:nvPr/>
          </p:nvGrpSpPr>
          <p:grpSpPr>
            <a:xfrm>
              <a:off x="3133146" y="841607"/>
              <a:ext cx="751435" cy="1063781"/>
              <a:chOff x="0" y="0"/>
              <a:chExt cx="751434" cy="1063779"/>
            </a:xfrm>
          </p:grpSpPr>
          <p:sp>
            <p:nvSpPr>
              <p:cNvPr id="343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3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3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439" name="Group"/>
            <p:cNvGrpSpPr/>
            <p:nvPr/>
          </p:nvGrpSpPr>
          <p:grpSpPr>
            <a:xfrm>
              <a:off x="4579429" y="0"/>
              <a:ext cx="751435" cy="2397316"/>
              <a:chOff x="0" y="0"/>
              <a:chExt cx="751434" cy="2397315"/>
            </a:xfrm>
          </p:grpSpPr>
          <p:sp>
            <p:nvSpPr>
              <p:cNvPr id="3436"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37"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38"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466" name="Group"/>
          <p:cNvGrpSpPr/>
          <p:nvPr/>
        </p:nvGrpSpPr>
        <p:grpSpPr>
          <a:xfrm>
            <a:off x="10710752" y="3384999"/>
            <a:ext cx="5571724" cy="2574168"/>
            <a:chOff x="0" y="0"/>
            <a:chExt cx="5571722" cy="2574166"/>
          </a:xfrm>
        </p:grpSpPr>
        <p:sp>
          <p:nvSpPr>
            <p:cNvPr id="3441"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42"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43"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44"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45" name="Rounded Rectangle"/>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46"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47"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48"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49"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grpSp>
          <p:nvGrpSpPr>
            <p:cNvPr id="3453" name="Group"/>
            <p:cNvGrpSpPr/>
            <p:nvPr/>
          </p:nvGrpSpPr>
          <p:grpSpPr>
            <a:xfrm>
              <a:off x="2548458" y="186852"/>
              <a:ext cx="751435" cy="1063781"/>
              <a:chOff x="0" y="0"/>
              <a:chExt cx="751434" cy="1063779"/>
            </a:xfrm>
          </p:grpSpPr>
          <p:sp>
            <p:nvSpPr>
              <p:cNvPr id="345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5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5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457" name="Group"/>
            <p:cNvGrpSpPr/>
            <p:nvPr/>
          </p:nvGrpSpPr>
          <p:grpSpPr>
            <a:xfrm>
              <a:off x="3133146" y="845379"/>
              <a:ext cx="751435" cy="1063781"/>
              <a:chOff x="0" y="0"/>
              <a:chExt cx="751434" cy="1063779"/>
            </a:xfrm>
          </p:grpSpPr>
          <p:sp>
            <p:nvSpPr>
              <p:cNvPr id="345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5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5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461" name="Group"/>
            <p:cNvGrpSpPr/>
            <p:nvPr/>
          </p:nvGrpSpPr>
          <p:grpSpPr>
            <a:xfrm>
              <a:off x="3717835" y="1510386"/>
              <a:ext cx="751435" cy="1063781"/>
              <a:chOff x="0" y="0"/>
              <a:chExt cx="751434" cy="1063779"/>
            </a:xfrm>
          </p:grpSpPr>
          <p:sp>
            <p:nvSpPr>
              <p:cNvPr id="345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5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6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465" name="Group"/>
            <p:cNvGrpSpPr/>
            <p:nvPr/>
          </p:nvGrpSpPr>
          <p:grpSpPr>
            <a:xfrm>
              <a:off x="4579429" y="3771"/>
              <a:ext cx="751435" cy="2397317"/>
              <a:chOff x="0" y="0"/>
              <a:chExt cx="751434" cy="2397315"/>
            </a:xfrm>
          </p:grpSpPr>
          <p:sp>
            <p:nvSpPr>
              <p:cNvPr id="3462"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63"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64"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486" name="Group"/>
          <p:cNvGrpSpPr/>
          <p:nvPr/>
        </p:nvGrpSpPr>
        <p:grpSpPr>
          <a:xfrm>
            <a:off x="17983051" y="3535550"/>
            <a:ext cx="5125039" cy="3365511"/>
            <a:chOff x="446684" y="126339"/>
            <a:chExt cx="5125038" cy="3365510"/>
          </a:xfrm>
        </p:grpSpPr>
        <p:sp>
          <p:nvSpPr>
            <p:cNvPr id="3467" name="Line"/>
            <p:cNvSpPr/>
            <p:nvPr/>
          </p:nvSpPr>
          <p:spPr>
            <a:xfrm>
              <a:off x="822676" y="230682"/>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68" name="Line"/>
            <p:cNvSpPr/>
            <p:nvPr/>
          </p:nvSpPr>
          <p:spPr>
            <a:xfrm>
              <a:off x="822676" y="89892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69" name="Line"/>
            <p:cNvSpPr/>
            <p:nvPr/>
          </p:nvSpPr>
          <p:spPr>
            <a:xfrm>
              <a:off x="822676" y="156716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70" name="Line"/>
            <p:cNvSpPr/>
            <p:nvPr/>
          </p:nvSpPr>
          <p:spPr>
            <a:xfrm>
              <a:off x="822676" y="223540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71" name="⎥0〉"/>
            <p:cNvSpPr/>
            <p:nvPr/>
          </p:nvSpPr>
          <p:spPr>
            <a:xfrm>
              <a:off x="446684" y="23068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72" name="⎥0〉"/>
            <p:cNvSpPr/>
            <p:nvPr/>
          </p:nvSpPr>
          <p:spPr>
            <a:xfrm>
              <a:off x="446684" y="89892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73" name="⎥0〉"/>
            <p:cNvSpPr/>
            <p:nvPr/>
          </p:nvSpPr>
          <p:spPr>
            <a:xfrm>
              <a:off x="446684" y="156716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74" name="⎥0〉"/>
            <p:cNvSpPr/>
            <p:nvPr/>
          </p:nvSpPr>
          <p:spPr>
            <a:xfrm>
              <a:off x="446684" y="222185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75" name="Rounded Rectangle"/>
            <p:cNvSpPr/>
            <p:nvPr/>
          </p:nvSpPr>
          <p:spPr>
            <a:xfrm>
              <a:off x="1335671" y="607442"/>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76" name="Rounded Rectangle"/>
            <p:cNvSpPr/>
            <p:nvPr/>
          </p:nvSpPr>
          <p:spPr>
            <a:xfrm>
              <a:off x="1335671" y="1275398"/>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77" name="Rounded Rectangle"/>
            <p:cNvSpPr/>
            <p:nvPr/>
          </p:nvSpPr>
          <p:spPr>
            <a:xfrm>
              <a:off x="1335671" y="1943353"/>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481" name="Group"/>
            <p:cNvGrpSpPr/>
            <p:nvPr/>
          </p:nvGrpSpPr>
          <p:grpSpPr>
            <a:xfrm>
              <a:off x="2548458" y="126339"/>
              <a:ext cx="751435" cy="1063781"/>
              <a:chOff x="0" y="0"/>
              <a:chExt cx="751434" cy="1063779"/>
            </a:xfrm>
          </p:grpSpPr>
          <p:sp>
            <p:nvSpPr>
              <p:cNvPr id="347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7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8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485" name="Group"/>
            <p:cNvGrpSpPr/>
            <p:nvPr/>
          </p:nvGrpSpPr>
          <p:grpSpPr>
            <a:xfrm>
              <a:off x="3717835" y="1449873"/>
              <a:ext cx="751435" cy="1063781"/>
              <a:chOff x="0" y="0"/>
              <a:chExt cx="751434" cy="1063779"/>
            </a:xfrm>
          </p:grpSpPr>
          <p:sp>
            <p:nvSpPr>
              <p:cNvPr id="348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8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8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7" name="QuantumNAS"/>
          <p:cNvSpPr txBox="1">
            <a:spLocks noGrp="1"/>
          </p:cNvSpPr>
          <p:nvPr>
            <p:ph type="title"/>
          </p:nvPr>
        </p:nvSpPr>
        <p:spPr>
          <a:prstGeom prst="rect">
            <a:avLst/>
          </a:prstGeom>
        </p:spPr>
        <p:txBody>
          <a:bodyPr/>
          <a:lstStyle/>
          <a:p>
            <a:r>
              <a:t>QuantumNAS</a:t>
            </a:r>
          </a:p>
        </p:txBody>
      </p:sp>
      <p:sp>
        <p:nvSpPr>
          <p:cNvPr id="3498" name="SuperCircuit Construction and Training…"/>
          <p:cNvSpPr txBox="1">
            <a:spLocks noGrp="1"/>
          </p:cNvSpPr>
          <p:nvPr>
            <p:ph type="body" idx="1"/>
          </p:nvPr>
        </p:nvSpPr>
        <p:spPr>
          <a:xfrm>
            <a:off x="1910900" y="3927639"/>
            <a:ext cx="21637777" cy="7954921"/>
          </a:xfrm>
          <a:prstGeom prst="rect">
            <a:avLst/>
          </a:prstGeom>
        </p:spPr>
        <p:txBody>
          <a:bodyPr/>
          <a:lstStyle/>
          <a:p>
            <a:pPr>
              <a:lnSpc>
                <a:spcPct val="100000"/>
              </a:lnSpc>
              <a:spcBef>
                <a:spcPts val="5000"/>
              </a:spcBef>
              <a:defRPr sz="5000" spc="-1">
                <a:solidFill>
                  <a:srgbClr val="D5D5D5"/>
                </a:solidFill>
              </a:defRPr>
            </a:pPr>
            <a:r>
              <a:t>SuperCircuit Construction and Training</a:t>
            </a:r>
          </a:p>
          <a:p>
            <a:pPr>
              <a:lnSpc>
                <a:spcPct val="100000"/>
              </a:lnSpc>
              <a:spcBef>
                <a:spcPts val="5000"/>
              </a:spcBef>
              <a:defRPr sz="5000" spc="-1">
                <a:solidFill>
                  <a:srgbClr val="D5D5D5"/>
                </a:solidFill>
              </a:defRPr>
            </a:pPr>
            <a:r>
              <a:t>Noise-Adaptive Evolutionary Co-Search of SubCircuit and Qubit Mapping</a:t>
            </a:r>
          </a:p>
          <a:p>
            <a:pPr>
              <a:lnSpc>
                <a:spcPct val="100000"/>
              </a:lnSpc>
              <a:spcBef>
                <a:spcPts val="5000"/>
              </a:spcBef>
              <a:defRPr sz="5000" spc="-1"/>
            </a:pPr>
            <a:r>
              <a:t>Train the Searched SubCircuit</a:t>
            </a:r>
          </a:p>
          <a:p>
            <a:pPr>
              <a:lnSpc>
                <a:spcPct val="100000"/>
              </a:lnSpc>
              <a:spcBef>
                <a:spcPts val="5000"/>
              </a:spcBef>
              <a:defRPr sz="5000" spc="-1">
                <a:solidFill>
                  <a:srgbClr val="D5D5D5"/>
                </a:solidFill>
              </a:defRPr>
            </a:pPr>
            <a:r>
              <a:t>Iterative Quantum Gate Pruning</a:t>
            </a:r>
          </a:p>
        </p:txBody>
      </p:sp>
      <p:sp>
        <p:nvSpPr>
          <p:cNvPr id="349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105</a:t>
            </a:fld>
            <a:endParaRP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3" name="QuantumNAS"/>
          <p:cNvSpPr txBox="1">
            <a:spLocks noGrp="1"/>
          </p:cNvSpPr>
          <p:nvPr>
            <p:ph type="title"/>
          </p:nvPr>
        </p:nvSpPr>
        <p:spPr>
          <a:prstGeom prst="rect">
            <a:avLst/>
          </a:prstGeom>
        </p:spPr>
        <p:txBody>
          <a:bodyPr/>
          <a:lstStyle/>
          <a:p>
            <a:r>
              <a:t>QuantumNAS</a:t>
            </a:r>
          </a:p>
        </p:txBody>
      </p:sp>
      <p:sp>
        <p:nvSpPr>
          <p:cNvPr id="3504" name="SuperCircuit Construction and Training…"/>
          <p:cNvSpPr txBox="1">
            <a:spLocks noGrp="1"/>
          </p:cNvSpPr>
          <p:nvPr>
            <p:ph type="body" idx="1"/>
          </p:nvPr>
        </p:nvSpPr>
        <p:spPr>
          <a:xfrm>
            <a:off x="1910900" y="3927639"/>
            <a:ext cx="21637777" cy="7954921"/>
          </a:xfrm>
          <a:prstGeom prst="rect">
            <a:avLst/>
          </a:prstGeom>
        </p:spPr>
        <p:txBody>
          <a:bodyPr/>
          <a:lstStyle/>
          <a:p>
            <a:pPr>
              <a:lnSpc>
                <a:spcPct val="100000"/>
              </a:lnSpc>
              <a:spcBef>
                <a:spcPts val="5000"/>
              </a:spcBef>
              <a:defRPr sz="5000" spc="-1">
                <a:solidFill>
                  <a:srgbClr val="D5D5D5"/>
                </a:solidFill>
              </a:defRPr>
            </a:pPr>
            <a:r>
              <a:t>SuperCircuit Construction and Training</a:t>
            </a:r>
          </a:p>
          <a:p>
            <a:pPr>
              <a:lnSpc>
                <a:spcPct val="100000"/>
              </a:lnSpc>
              <a:spcBef>
                <a:spcPts val="5000"/>
              </a:spcBef>
              <a:defRPr sz="5000" spc="-1">
                <a:solidFill>
                  <a:srgbClr val="D5D5D5"/>
                </a:solidFill>
              </a:defRPr>
            </a:pPr>
            <a:r>
              <a:t>Noise-Adaptive Evolutionary Co-Search of SubCircuit and Qubit Mapping</a:t>
            </a:r>
          </a:p>
          <a:p>
            <a:pPr>
              <a:lnSpc>
                <a:spcPct val="100000"/>
              </a:lnSpc>
              <a:spcBef>
                <a:spcPts val="5000"/>
              </a:spcBef>
              <a:defRPr sz="5000" spc="-1">
                <a:solidFill>
                  <a:srgbClr val="D5D5D5"/>
                </a:solidFill>
              </a:defRPr>
            </a:pPr>
            <a:r>
              <a:t>Train the Searched SubCircuit</a:t>
            </a:r>
          </a:p>
          <a:p>
            <a:pPr>
              <a:lnSpc>
                <a:spcPct val="100000"/>
              </a:lnSpc>
              <a:spcBef>
                <a:spcPts val="5000"/>
              </a:spcBef>
              <a:defRPr sz="5000" spc="-1"/>
            </a:pPr>
            <a:r>
              <a:t>Iterative Quantum Gate Pruning</a:t>
            </a:r>
          </a:p>
        </p:txBody>
      </p:sp>
      <p:sp>
        <p:nvSpPr>
          <p:cNvPr id="350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106</a:t>
            </a:fld>
            <a:endParaRP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9" name="Iterative Pruning"/>
          <p:cNvSpPr txBox="1">
            <a:spLocks noGrp="1"/>
          </p:cNvSpPr>
          <p:nvPr>
            <p:ph type="title"/>
          </p:nvPr>
        </p:nvSpPr>
        <p:spPr>
          <a:prstGeom prst="rect">
            <a:avLst/>
          </a:prstGeom>
        </p:spPr>
        <p:txBody>
          <a:bodyPr/>
          <a:lstStyle/>
          <a:p>
            <a:r>
              <a:t>Iterative Pruning</a:t>
            </a:r>
          </a:p>
        </p:txBody>
      </p:sp>
      <p:sp>
        <p:nvSpPr>
          <p:cNvPr id="3510" name="Some gates have parameters close to 0…"/>
          <p:cNvSpPr txBox="1">
            <a:spLocks noGrp="1"/>
          </p:cNvSpPr>
          <p:nvPr>
            <p:ph type="body" sz="half" idx="1"/>
          </p:nvPr>
        </p:nvSpPr>
        <p:spPr>
          <a:xfrm>
            <a:off x="1218959" y="2540000"/>
            <a:ext cx="21944882" cy="5401388"/>
          </a:xfrm>
          <a:prstGeom prst="rect">
            <a:avLst/>
          </a:prstGeom>
        </p:spPr>
        <p:txBody>
          <a:bodyPr/>
          <a:lstStyle/>
          <a:p>
            <a:r>
              <a:t>Some gates have parameters close to 0</a:t>
            </a:r>
          </a:p>
          <a:p>
            <a:pPr lvl="1">
              <a:buSzPct val="122000"/>
            </a:pPr>
            <a:r>
              <a:t>Rotation gate with angle close to 0 has small impact on the results</a:t>
            </a:r>
          </a:p>
          <a:p>
            <a:r>
              <a:t>Iteratively prune small-magnitude gates and fine-tune the remaining parameters</a:t>
            </a:r>
          </a:p>
        </p:txBody>
      </p:sp>
      <p:sp>
        <p:nvSpPr>
          <p:cNvPr id="351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107</a:t>
            </a:fld>
            <a:endParaRPr/>
          </a:p>
        </p:txBody>
      </p:sp>
      <p:sp>
        <p:nvSpPr>
          <p:cNvPr id="3512"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13"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14"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15"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16"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17"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18"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519"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520"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521"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3536" name="Group"/>
          <p:cNvGrpSpPr/>
          <p:nvPr/>
        </p:nvGrpSpPr>
        <p:grpSpPr>
          <a:xfrm>
            <a:off x="7193015" y="6320167"/>
            <a:ext cx="3133599" cy="2574168"/>
            <a:chOff x="0" y="0"/>
            <a:chExt cx="3133597" cy="2574166"/>
          </a:xfrm>
        </p:grpSpPr>
        <p:sp>
          <p:nvSpPr>
            <p:cNvPr id="3522"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23"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527" name="Group"/>
            <p:cNvGrpSpPr/>
            <p:nvPr/>
          </p:nvGrpSpPr>
          <p:grpSpPr>
            <a:xfrm>
              <a:off x="1212787" y="186852"/>
              <a:ext cx="751435" cy="1063781"/>
              <a:chOff x="0" y="0"/>
              <a:chExt cx="751434" cy="1063779"/>
            </a:xfrm>
          </p:grpSpPr>
          <p:sp>
            <p:nvSpPr>
              <p:cNvPr id="352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2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2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531" name="Group"/>
            <p:cNvGrpSpPr/>
            <p:nvPr/>
          </p:nvGrpSpPr>
          <p:grpSpPr>
            <a:xfrm>
              <a:off x="1797475" y="845379"/>
              <a:ext cx="751435" cy="1063781"/>
              <a:chOff x="0" y="0"/>
              <a:chExt cx="751434" cy="1063779"/>
            </a:xfrm>
          </p:grpSpPr>
          <p:sp>
            <p:nvSpPr>
              <p:cNvPr id="352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2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3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535" name="Group"/>
            <p:cNvGrpSpPr/>
            <p:nvPr/>
          </p:nvGrpSpPr>
          <p:grpSpPr>
            <a:xfrm>
              <a:off x="2382163" y="1510386"/>
              <a:ext cx="751435" cy="1063781"/>
              <a:chOff x="0" y="0"/>
              <a:chExt cx="751434" cy="1063779"/>
            </a:xfrm>
          </p:grpSpPr>
          <p:sp>
            <p:nvSpPr>
              <p:cNvPr id="353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3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3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556" name="Group"/>
          <p:cNvGrpSpPr/>
          <p:nvPr/>
        </p:nvGrpSpPr>
        <p:grpSpPr>
          <a:xfrm>
            <a:off x="13784039" y="6320167"/>
            <a:ext cx="3995193" cy="2574168"/>
            <a:chOff x="0" y="0"/>
            <a:chExt cx="3995192" cy="2574166"/>
          </a:xfrm>
        </p:grpSpPr>
        <p:sp>
          <p:nvSpPr>
            <p:cNvPr id="3537"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38"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39"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543" name="Group"/>
            <p:cNvGrpSpPr/>
            <p:nvPr/>
          </p:nvGrpSpPr>
          <p:grpSpPr>
            <a:xfrm>
              <a:off x="1212787" y="186852"/>
              <a:ext cx="751435" cy="1063781"/>
              <a:chOff x="0" y="0"/>
              <a:chExt cx="751434" cy="1063779"/>
            </a:xfrm>
          </p:grpSpPr>
          <p:sp>
            <p:nvSpPr>
              <p:cNvPr id="354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4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4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547" name="Group"/>
            <p:cNvGrpSpPr/>
            <p:nvPr/>
          </p:nvGrpSpPr>
          <p:grpSpPr>
            <a:xfrm>
              <a:off x="1797475" y="845379"/>
              <a:ext cx="751435" cy="1063781"/>
              <a:chOff x="0" y="0"/>
              <a:chExt cx="751434" cy="1063779"/>
            </a:xfrm>
          </p:grpSpPr>
          <p:sp>
            <p:nvSpPr>
              <p:cNvPr id="354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4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4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551" name="Group"/>
            <p:cNvGrpSpPr/>
            <p:nvPr/>
          </p:nvGrpSpPr>
          <p:grpSpPr>
            <a:xfrm>
              <a:off x="2382163" y="1510386"/>
              <a:ext cx="751435" cy="1063781"/>
              <a:chOff x="0" y="0"/>
              <a:chExt cx="751434" cy="1063779"/>
            </a:xfrm>
          </p:grpSpPr>
          <p:sp>
            <p:nvSpPr>
              <p:cNvPr id="354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4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5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555" name="Group"/>
            <p:cNvGrpSpPr/>
            <p:nvPr/>
          </p:nvGrpSpPr>
          <p:grpSpPr>
            <a:xfrm>
              <a:off x="3243758" y="3771"/>
              <a:ext cx="751435" cy="2397317"/>
              <a:chOff x="0" y="0"/>
              <a:chExt cx="751434" cy="2397315"/>
            </a:xfrm>
          </p:grpSpPr>
          <p:sp>
            <p:nvSpPr>
              <p:cNvPr id="3552"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53"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54"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557"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558"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559"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 name="Iterative Pruning"/>
          <p:cNvSpPr txBox="1">
            <a:spLocks noGrp="1"/>
          </p:cNvSpPr>
          <p:nvPr>
            <p:ph type="title"/>
          </p:nvPr>
        </p:nvSpPr>
        <p:spPr>
          <a:prstGeom prst="rect">
            <a:avLst/>
          </a:prstGeom>
        </p:spPr>
        <p:txBody>
          <a:bodyPr/>
          <a:lstStyle/>
          <a:p>
            <a:r>
              <a:t>Iterative Pruning</a:t>
            </a:r>
          </a:p>
        </p:txBody>
      </p:sp>
      <p:sp>
        <p:nvSpPr>
          <p:cNvPr id="3564" name="Some gates have parameters close to 0…"/>
          <p:cNvSpPr txBox="1">
            <a:spLocks noGrp="1"/>
          </p:cNvSpPr>
          <p:nvPr>
            <p:ph type="body" sz="half" idx="1"/>
          </p:nvPr>
        </p:nvSpPr>
        <p:spPr>
          <a:xfrm>
            <a:off x="1218959" y="2540000"/>
            <a:ext cx="21944882" cy="5401388"/>
          </a:xfrm>
          <a:prstGeom prst="rect">
            <a:avLst/>
          </a:prstGeom>
        </p:spPr>
        <p:txBody>
          <a:bodyPr/>
          <a:lstStyle/>
          <a:p>
            <a:r>
              <a:t>Some gates have parameters close to 0</a:t>
            </a:r>
          </a:p>
          <a:p>
            <a:pPr lvl="1">
              <a:buSzPct val="122000"/>
            </a:pPr>
            <a:r>
              <a:t>Rotation gate with angle close to 0 has small impact on the results</a:t>
            </a:r>
          </a:p>
          <a:p>
            <a:r>
              <a:t>Iteratively prune small-magnitude gates and fine-tune the remaining parameters</a:t>
            </a:r>
          </a:p>
        </p:txBody>
      </p:sp>
      <p:sp>
        <p:nvSpPr>
          <p:cNvPr id="356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108</a:t>
            </a:fld>
            <a:endParaRPr/>
          </a:p>
        </p:txBody>
      </p:sp>
      <p:sp>
        <p:nvSpPr>
          <p:cNvPr id="3566"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67"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68"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69"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70"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71"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72"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573"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574"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575"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sp>
        <p:nvSpPr>
          <p:cNvPr id="3576" name="Rounded Rectangle"/>
          <p:cNvSpPr/>
          <p:nvPr/>
        </p:nvSpPr>
        <p:spPr>
          <a:xfrm>
            <a:off x="7193015" y="6320167"/>
            <a:ext cx="751435" cy="582393"/>
          </a:xfrm>
          <a:prstGeom prst="roundRect">
            <a:avLst>
              <a:gd name="adj" fmla="val 21807"/>
            </a:avLst>
          </a:prstGeom>
          <a:solidFill>
            <a:srgbClr val="8A8B8C"/>
          </a:solidFill>
          <a:ln w="38100">
            <a:solidFill>
              <a:srgbClr val="000000"/>
            </a:solidFill>
            <a:miter lim="400000"/>
          </a:ln>
        </p:spPr>
        <p:txBody>
          <a:bodyPr lIns="50800" tIns="50800" rIns="50800" bIns="50800" anchor="ct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77" name="Rounded Rectangle"/>
          <p:cNvSpPr/>
          <p:nvPr/>
        </p:nvSpPr>
        <p:spPr>
          <a:xfrm>
            <a:off x="7193015" y="6988123"/>
            <a:ext cx="751435" cy="582392"/>
          </a:xfrm>
          <a:prstGeom prst="roundRect">
            <a:avLst>
              <a:gd name="adj" fmla="val 21807"/>
            </a:avLst>
          </a:prstGeom>
          <a:solidFill>
            <a:srgbClr val="8A8B8C"/>
          </a:solidFill>
          <a:ln w="38100">
            <a:solidFill>
              <a:srgbClr val="000000"/>
            </a:solidFill>
            <a:miter lim="400000"/>
          </a:ln>
        </p:spPr>
        <p:txBody>
          <a:bodyPr lIns="50800" tIns="50800" rIns="50800" bIns="50800" anchor="ct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78" name="0"/>
          <p:cNvSpPr/>
          <p:nvPr/>
        </p:nvSpPr>
        <p:spPr>
          <a:xfrm>
            <a:off x="8405802" y="6988408"/>
            <a:ext cx="751435" cy="582392"/>
          </a:xfrm>
          <a:prstGeom prst="roundRect">
            <a:avLst>
              <a:gd name="adj" fmla="val 21807"/>
            </a:avLst>
          </a:prstGeom>
          <a:solidFill>
            <a:srgbClr val="FFFFFF"/>
          </a:solidFill>
          <a:ln w="38100">
            <a:solidFill>
              <a:srgbClr val="000000"/>
            </a:solidFill>
            <a:prstDash val="sysDot"/>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2800" b="0">
                <a:latin typeface="Helvetica Neue Medium"/>
                <a:ea typeface="Helvetica Neue Medium"/>
                <a:cs typeface="Helvetica Neue Medium"/>
                <a:sym typeface="Helvetica Neue Medium"/>
              </a:defRPr>
            </a:lvl1pPr>
          </a:lstStyle>
          <a:p>
            <a:r>
              <a:t>0</a:t>
            </a:r>
          </a:p>
        </p:txBody>
      </p:sp>
      <p:sp>
        <p:nvSpPr>
          <p:cNvPr id="3579" name="Circle"/>
          <p:cNvSpPr/>
          <p:nvPr/>
        </p:nvSpPr>
        <p:spPr>
          <a:xfrm>
            <a:off x="8677175" y="6507019"/>
            <a:ext cx="208688" cy="208688"/>
          </a:xfrm>
          <a:prstGeom prst="ellipse">
            <a:avLst/>
          </a:prstGeom>
          <a:solidFill>
            <a:srgbClr val="000000"/>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80" name="Line"/>
          <p:cNvSpPr/>
          <p:nvPr/>
        </p:nvSpPr>
        <p:spPr>
          <a:xfrm flipV="1">
            <a:off x="8781519" y="6637330"/>
            <a:ext cx="1" cy="360427"/>
          </a:xfrm>
          <a:prstGeom prst="line">
            <a:avLst/>
          </a:prstGeom>
          <a:ln w="38100">
            <a:solidFill>
              <a:srgbClr val="000000"/>
            </a:solidFill>
            <a:prstDash val="sysDot"/>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grpSp>
        <p:nvGrpSpPr>
          <p:cNvPr id="3584" name="Group"/>
          <p:cNvGrpSpPr/>
          <p:nvPr/>
        </p:nvGrpSpPr>
        <p:grpSpPr>
          <a:xfrm>
            <a:off x="8990490" y="7165547"/>
            <a:ext cx="751435" cy="1063780"/>
            <a:chOff x="0" y="0"/>
            <a:chExt cx="751434" cy="1063779"/>
          </a:xfrm>
        </p:grpSpPr>
        <p:sp>
          <p:nvSpPr>
            <p:cNvPr id="358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8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8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588" name="Group"/>
          <p:cNvGrpSpPr/>
          <p:nvPr/>
        </p:nvGrpSpPr>
        <p:grpSpPr>
          <a:xfrm>
            <a:off x="9575179" y="7830554"/>
            <a:ext cx="751435" cy="1063781"/>
            <a:chOff x="0" y="0"/>
            <a:chExt cx="751434" cy="1063779"/>
          </a:xfrm>
        </p:grpSpPr>
        <p:sp>
          <p:nvSpPr>
            <p:cNvPr id="358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8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8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08" name="Group"/>
          <p:cNvGrpSpPr/>
          <p:nvPr/>
        </p:nvGrpSpPr>
        <p:grpSpPr>
          <a:xfrm>
            <a:off x="13784039" y="6320167"/>
            <a:ext cx="3995193" cy="2574168"/>
            <a:chOff x="0" y="0"/>
            <a:chExt cx="3995192" cy="2574166"/>
          </a:xfrm>
        </p:grpSpPr>
        <p:sp>
          <p:nvSpPr>
            <p:cNvPr id="3589"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90"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91"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595" name="Group"/>
            <p:cNvGrpSpPr/>
            <p:nvPr/>
          </p:nvGrpSpPr>
          <p:grpSpPr>
            <a:xfrm>
              <a:off x="1212787" y="186852"/>
              <a:ext cx="751435" cy="1063781"/>
              <a:chOff x="0" y="0"/>
              <a:chExt cx="751434" cy="1063779"/>
            </a:xfrm>
          </p:grpSpPr>
          <p:sp>
            <p:nvSpPr>
              <p:cNvPr id="359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9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9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599" name="Group"/>
            <p:cNvGrpSpPr/>
            <p:nvPr/>
          </p:nvGrpSpPr>
          <p:grpSpPr>
            <a:xfrm>
              <a:off x="1797475" y="845379"/>
              <a:ext cx="751435" cy="1063781"/>
              <a:chOff x="0" y="0"/>
              <a:chExt cx="751434" cy="1063779"/>
            </a:xfrm>
          </p:grpSpPr>
          <p:sp>
            <p:nvSpPr>
              <p:cNvPr id="359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9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9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03" name="Group"/>
            <p:cNvGrpSpPr/>
            <p:nvPr/>
          </p:nvGrpSpPr>
          <p:grpSpPr>
            <a:xfrm>
              <a:off x="2382163" y="1510386"/>
              <a:ext cx="751435" cy="1063781"/>
              <a:chOff x="0" y="0"/>
              <a:chExt cx="751434" cy="1063779"/>
            </a:xfrm>
          </p:grpSpPr>
          <p:sp>
            <p:nvSpPr>
              <p:cNvPr id="360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0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0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07" name="Group"/>
            <p:cNvGrpSpPr/>
            <p:nvPr/>
          </p:nvGrpSpPr>
          <p:grpSpPr>
            <a:xfrm>
              <a:off x="3243758" y="3771"/>
              <a:ext cx="751435" cy="2397317"/>
              <a:chOff x="0" y="0"/>
              <a:chExt cx="751434" cy="2397315"/>
            </a:xfrm>
          </p:grpSpPr>
          <p:sp>
            <p:nvSpPr>
              <p:cNvPr id="3604"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05"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06"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609"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610"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611"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grpSp>
        <p:nvGrpSpPr>
          <p:cNvPr id="3614" name="Group"/>
          <p:cNvGrpSpPr/>
          <p:nvPr/>
        </p:nvGrpSpPr>
        <p:grpSpPr>
          <a:xfrm>
            <a:off x="8414330" y="6918971"/>
            <a:ext cx="708980" cy="708979"/>
            <a:chOff x="0" y="0"/>
            <a:chExt cx="708978" cy="708978"/>
          </a:xfrm>
        </p:grpSpPr>
        <p:sp>
          <p:nvSpPr>
            <p:cNvPr id="3612"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613"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spTree>
  </p:cSld>
  <p:clrMapOvr>
    <a:masterClrMapping/>
  </p:clrMapOvr>
  <p:transition spd="med" advClick="0" advTm="1000"/>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8" name="Iterative Pruning"/>
          <p:cNvSpPr txBox="1">
            <a:spLocks noGrp="1"/>
          </p:cNvSpPr>
          <p:nvPr>
            <p:ph type="title"/>
          </p:nvPr>
        </p:nvSpPr>
        <p:spPr>
          <a:prstGeom prst="rect">
            <a:avLst/>
          </a:prstGeom>
        </p:spPr>
        <p:txBody>
          <a:bodyPr/>
          <a:lstStyle/>
          <a:p>
            <a:r>
              <a:t>Iterative Pruning</a:t>
            </a:r>
          </a:p>
        </p:txBody>
      </p:sp>
      <p:sp>
        <p:nvSpPr>
          <p:cNvPr id="3619" name="Some gates have parameters close to 0…"/>
          <p:cNvSpPr txBox="1">
            <a:spLocks noGrp="1"/>
          </p:cNvSpPr>
          <p:nvPr>
            <p:ph type="body" sz="half" idx="1"/>
          </p:nvPr>
        </p:nvSpPr>
        <p:spPr>
          <a:xfrm>
            <a:off x="1218959" y="2540000"/>
            <a:ext cx="21944882" cy="5401388"/>
          </a:xfrm>
          <a:prstGeom prst="rect">
            <a:avLst/>
          </a:prstGeom>
        </p:spPr>
        <p:txBody>
          <a:bodyPr/>
          <a:lstStyle/>
          <a:p>
            <a:r>
              <a:t>Some gates have parameters close to 0</a:t>
            </a:r>
          </a:p>
          <a:p>
            <a:pPr lvl="1">
              <a:buSzPct val="122000"/>
            </a:pPr>
            <a:r>
              <a:t>Rotation gate with angle close to 0 has small impact on the results</a:t>
            </a:r>
          </a:p>
          <a:p>
            <a:r>
              <a:t>Iteratively prune small-magnitude gates and fine-tune the remaining parameters</a:t>
            </a:r>
          </a:p>
        </p:txBody>
      </p:sp>
      <p:sp>
        <p:nvSpPr>
          <p:cNvPr id="36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109</a:t>
            </a:fld>
            <a:endParaRPr/>
          </a:p>
        </p:txBody>
      </p:sp>
      <p:sp>
        <p:nvSpPr>
          <p:cNvPr id="3621"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22"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23"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24"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25"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26"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27"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628"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629"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630"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sp>
        <p:nvSpPr>
          <p:cNvPr id="3631" name="Rounded Rectangle"/>
          <p:cNvSpPr/>
          <p:nvPr/>
        </p:nvSpPr>
        <p:spPr>
          <a:xfrm>
            <a:off x="7193015" y="6320167"/>
            <a:ext cx="751435" cy="582393"/>
          </a:xfrm>
          <a:prstGeom prst="roundRect">
            <a:avLst>
              <a:gd name="adj" fmla="val 21807"/>
            </a:avLst>
          </a:prstGeom>
          <a:solidFill>
            <a:srgbClr val="8A8B8C"/>
          </a:solidFill>
          <a:ln w="38100">
            <a:solidFill>
              <a:srgbClr val="000000"/>
            </a:solidFill>
            <a:miter lim="400000"/>
          </a:ln>
        </p:spPr>
        <p:txBody>
          <a:bodyPr lIns="50800" tIns="50800" rIns="50800" bIns="50800" anchor="ct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32" name="Rounded Rectangle"/>
          <p:cNvSpPr/>
          <p:nvPr/>
        </p:nvSpPr>
        <p:spPr>
          <a:xfrm>
            <a:off x="7193015" y="6988123"/>
            <a:ext cx="751435" cy="582392"/>
          </a:xfrm>
          <a:prstGeom prst="roundRect">
            <a:avLst>
              <a:gd name="adj" fmla="val 21807"/>
            </a:avLst>
          </a:prstGeom>
          <a:solidFill>
            <a:srgbClr val="8A8B8C"/>
          </a:solidFill>
          <a:ln w="38100">
            <a:solidFill>
              <a:srgbClr val="000000"/>
            </a:solidFill>
            <a:miter lim="400000"/>
          </a:ln>
        </p:spPr>
        <p:txBody>
          <a:bodyPr lIns="50800" tIns="50800" rIns="50800" bIns="50800" anchor="ct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33" name="0"/>
          <p:cNvSpPr/>
          <p:nvPr/>
        </p:nvSpPr>
        <p:spPr>
          <a:xfrm>
            <a:off x="8405802" y="6988408"/>
            <a:ext cx="751435" cy="582392"/>
          </a:xfrm>
          <a:prstGeom prst="roundRect">
            <a:avLst>
              <a:gd name="adj" fmla="val 21807"/>
            </a:avLst>
          </a:prstGeom>
          <a:solidFill>
            <a:srgbClr val="FFFFFF"/>
          </a:solidFill>
          <a:ln w="38100">
            <a:solidFill>
              <a:srgbClr val="000000"/>
            </a:solidFill>
            <a:prstDash val="sysDot"/>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2800" b="0">
                <a:latin typeface="Helvetica Neue Medium"/>
                <a:ea typeface="Helvetica Neue Medium"/>
                <a:cs typeface="Helvetica Neue Medium"/>
                <a:sym typeface="Helvetica Neue Medium"/>
              </a:defRPr>
            </a:lvl1pPr>
          </a:lstStyle>
          <a:p>
            <a:r>
              <a:t>0</a:t>
            </a:r>
          </a:p>
        </p:txBody>
      </p:sp>
      <p:sp>
        <p:nvSpPr>
          <p:cNvPr id="3634" name="Circle"/>
          <p:cNvSpPr/>
          <p:nvPr/>
        </p:nvSpPr>
        <p:spPr>
          <a:xfrm>
            <a:off x="8677175" y="6507019"/>
            <a:ext cx="208688" cy="208688"/>
          </a:xfrm>
          <a:prstGeom prst="ellipse">
            <a:avLst/>
          </a:prstGeom>
          <a:solidFill>
            <a:srgbClr val="000000"/>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35" name="Line"/>
          <p:cNvSpPr/>
          <p:nvPr/>
        </p:nvSpPr>
        <p:spPr>
          <a:xfrm flipV="1">
            <a:off x="8781519" y="6637330"/>
            <a:ext cx="1" cy="360427"/>
          </a:xfrm>
          <a:prstGeom prst="line">
            <a:avLst/>
          </a:prstGeom>
          <a:ln w="38100">
            <a:solidFill>
              <a:srgbClr val="000000"/>
            </a:solidFill>
            <a:prstDash val="sysDot"/>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grpSp>
        <p:nvGrpSpPr>
          <p:cNvPr id="3639" name="Group"/>
          <p:cNvGrpSpPr/>
          <p:nvPr/>
        </p:nvGrpSpPr>
        <p:grpSpPr>
          <a:xfrm>
            <a:off x="8990490" y="7165547"/>
            <a:ext cx="751435" cy="1063780"/>
            <a:chOff x="0" y="0"/>
            <a:chExt cx="751434" cy="1063779"/>
          </a:xfrm>
        </p:grpSpPr>
        <p:sp>
          <p:nvSpPr>
            <p:cNvPr id="363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3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3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43" name="Group"/>
          <p:cNvGrpSpPr/>
          <p:nvPr/>
        </p:nvGrpSpPr>
        <p:grpSpPr>
          <a:xfrm>
            <a:off x="9575179" y="7830554"/>
            <a:ext cx="751435" cy="1063781"/>
            <a:chOff x="0" y="0"/>
            <a:chExt cx="751434" cy="1063779"/>
          </a:xfrm>
        </p:grpSpPr>
        <p:sp>
          <p:nvSpPr>
            <p:cNvPr id="364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4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4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63" name="Group"/>
          <p:cNvGrpSpPr/>
          <p:nvPr/>
        </p:nvGrpSpPr>
        <p:grpSpPr>
          <a:xfrm>
            <a:off x="13784039" y="6320167"/>
            <a:ext cx="3995193" cy="2574168"/>
            <a:chOff x="0" y="0"/>
            <a:chExt cx="3995192" cy="2574166"/>
          </a:xfrm>
        </p:grpSpPr>
        <p:sp>
          <p:nvSpPr>
            <p:cNvPr id="3644"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45" name="0"/>
            <p:cNvSpPr/>
            <p:nvPr/>
          </p:nvSpPr>
          <p:spPr>
            <a:xfrm>
              <a:off x="0" y="667955"/>
              <a:ext cx="751435" cy="582392"/>
            </a:xfrm>
            <a:prstGeom prst="roundRect">
              <a:avLst>
                <a:gd name="adj" fmla="val 21807"/>
              </a:avLst>
            </a:prstGeom>
            <a:solidFill>
              <a:srgbClr val="FFFFFF"/>
            </a:solidFill>
            <a:ln w="38100" cap="flat">
              <a:solidFill>
                <a:srgbClr val="000000"/>
              </a:solidFill>
              <a:prstDash val="sysDot"/>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0</a:t>
              </a:r>
            </a:p>
          </p:txBody>
        </p:sp>
        <p:sp>
          <p:nvSpPr>
            <p:cNvPr id="3646"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650" name="Group"/>
            <p:cNvGrpSpPr/>
            <p:nvPr/>
          </p:nvGrpSpPr>
          <p:grpSpPr>
            <a:xfrm>
              <a:off x="1212787" y="186852"/>
              <a:ext cx="751435" cy="1063781"/>
              <a:chOff x="0" y="0"/>
              <a:chExt cx="751434" cy="1063779"/>
            </a:xfrm>
          </p:grpSpPr>
          <p:sp>
            <p:nvSpPr>
              <p:cNvPr id="364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4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4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54" name="Group"/>
            <p:cNvGrpSpPr/>
            <p:nvPr/>
          </p:nvGrpSpPr>
          <p:grpSpPr>
            <a:xfrm>
              <a:off x="1797475" y="845379"/>
              <a:ext cx="751435" cy="1063781"/>
              <a:chOff x="0" y="0"/>
              <a:chExt cx="751434" cy="1063779"/>
            </a:xfrm>
          </p:grpSpPr>
          <p:sp>
            <p:nvSpPr>
              <p:cNvPr id="365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5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5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58" name="Group"/>
            <p:cNvGrpSpPr/>
            <p:nvPr/>
          </p:nvGrpSpPr>
          <p:grpSpPr>
            <a:xfrm>
              <a:off x="2382163" y="1510386"/>
              <a:ext cx="751435" cy="1063781"/>
              <a:chOff x="0" y="0"/>
              <a:chExt cx="751434" cy="1063779"/>
            </a:xfrm>
          </p:grpSpPr>
          <p:sp>
            <p:nvSpPr>
              <p:cNvPr id="365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5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5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62" name="Group"/>
            <p:cNvGrpSpPr/>
            <p:nvPr/>
          </p:nvGrpSpPr>
          <p:grpSpPr>
            <a:xfrm>
              <a:off x="3243758" y="3771"/>
              <a:ext cx="751435" cy="2397317"/>
              <a:chOff x="0" y="0"/>
              <a:chExt cx="751434" cy="2397315"/>
            </a:xfrm>
          </p:grpSpPr>
          <p:sp>
            <p:nvSpPr>
              <p:cNvPr id="3659"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60"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61"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664"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665"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666"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grpSp>
        <p:nvGrpSpPr>
          <p:cNvPr id="3669" name="Group"/>
          <p:cNvGrpSpPr/>
          <p:nvPr/>
        </p:nvGrpSpPr>
        <p:grpSpPr>
          <a:xfrm>
            <a:off x="8414330" y="6918971"/>
            <a:ext cx="708980" cy="708979"/>
            <a:chOff x="0" y="0"/>
            <a:chExt cx="708978" cy="708978"/>
          </a:xfrm>
        </p:grpSpPr>
        <p:sp>
          <p:nvSpPr>
            <p:cNvPr id="3667"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668"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72" name="Group"/>
          <p:cNvGrpSpPr/>
          <p:nvPr/>
        </p:nvGrpSpPr>
        <p:grpSpPr>
          <a:xfrm>
            <a:off x="13805445" y="6925114"/>
            <a:ext cx="708980" cy="708979"/>
            <a:chOff x="0" y="0"/>
            <a:chExt cx="708978" cy="708978"/>
          </a:xfrm>
        </p:grpSpPr>
        <p:sp>
          <p:nvSpPr>
            <p:cNvPr id="3670"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671"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spTree>
  </p:cSld>
  <p:clrMapOvr>
    <a:masterClrMapping/>
  </p:clrMapOvr>
  <p:transition spd="med" advClick="0" advTm="100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Quantum Bit"/>
          <p:cNvSpPr txBox="1">
            <a:spLocks noGrp="1"/>
          </p:cNvSpPr>
          <p:nvPr>
            <p:ph type="title"/>
          </p:nvPr>
        </p:nvSpPr>
        <p:spPr>
          <a:prstGeom prst="rect">
            <a:avLst/>
          </a:prstGeom>
        </p:spPr>
        <p:txBody>
          <a:bodyPr/>
          <a:lstStyle/>
          <a:p>
            <a:r>
              <a:t>Quantum Bit</a:t>
            </a:r>
          </a:p>
        </p:txBody>
      </p:sp>
      <p:sp>
        <p:nvSpPr>
          <p:cNvPr id="149" name="Classical bits represented in statevector…"/>
          <p:cNvSpPr txBox="1">
            <a:spLocks noGrp="1"/>
          </p:cNvSpPr>
          <p:nvPr>
            <p:ph type="body" idx="1"/>
          </p:nvPr>
        </p:nvSpPr>
        <p:spPr>
          <a:xfrm>
            <a:off x="1218959" y="2540000"/>
            <a:ext cx="21944882" cy="10177551"/>
          </a:xfrm>
          <a:prstGeom prst="rect">
            <a:avLst/>
          </a:prstGeom>
        </p:spPr>
        <p:txBody>
          <a:bodyPr/>
          <a:lstStyle/>
          <a:p>
            <a:r>
              <a:t>Classical bits represented in statevector</a:t>
            </a:r>
          </a:p>
          <a:p>
            <a:pPr lvl="1"/>
            <a:r>
              <a:t>Classical 0:</a:t>
            </a:r>
          </a:p>
          <a:p>
            <a:pPr lvl="1"/>
            <a:endParaRPr/>
          </a:p>
          <a:p>
            <a:pPr lvl="1"/>
            <a:endParaRPr/>
          </a:p>
          <a:p>
            <a:pPr lvl="1"/>
            <a:endParaRPr/>
          </a:p>
          <a:p>
            <a:pPr lvl="1"/>
            <a:r>
              <a:t>Classical 1:</a:t>
            </a:r>
          </a:p>
          <a:p>
            <a:pPr lvl="1"/>
            <a:endParaRPr/>
          </a:p>
          <a:p>
            <a:pPr lvl="1"/>
            <a:endParaRPr/>
          </a:p>
          <a:p>
            <a:pPr lvl="1"/>
            <a:endParaRPr/>
          </a:p>
          <a:p>
            <a:pPr lvl="1"/>
            <a:r>
              <a:t>An arbitrary quantum states:</a:t>
            </a:r>
          </a:p>
        </p:txBody>
      </p:sp>
      <p:sp>
        <p:nvSpPr>
          <p:cNvPr id="15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pic>
        <p:nvPicPr>
          <p:cNvPr id="151" name="Image" descr="Image"/>
          <p:cNvPicPr>
            <a:picLocks noChangeAspect="1"/>
          </p:cNvPicPr>
          <p:nvPr/>
        </p:nvPicPr>
        <p:blipFill>
          <a:blip r:embed="rId2"/>
          <a:stretch>
            <a:fillRect/>
          </a:stretch>
        </p:blipFill>
        <p:spPr>
          <a:xfrm>
            <a:off x="6431059" y="3195533"/>
            <a:ext cx="1308101" cy="2667001"/>
          </a:xfrm>
          <a:prstGeom prst="rect">
            <a:avLst/>
          </a:prstGeom>
          <a:ln w="12700">
            <a:miter lim="400000"/>
          </a:ln>
        </p:spPr>
      </p:pic>
      <p:pic>
        <p:nvPicPr>
          <p:cNvPr id="152" name="Image" descr="Image"/>
          <p:cNvPicPr>
            <a:picLocks noChangeAspect="1"/>
          </p:cNvPicPr>
          <p:nvPr/>
        </p:nvPicPr>
        <p:blipFill>
          <a:blip r:embed="rId3"/>
          <a:stretch>
            <a:fillRect/>
          </a:stretch>
        </p:blipFill>
        <p:spPr>
          <a:xfrm>
            <a:off x="6462809" y="6527748"/>
            <a:ext cx="1244601" cy="2578101"/>
          </a:xfrm>
          <a:prstGeom prst="rect">
            <a:avLst/>
          </a:prstGeom>
          <a:ln w="12700">
            <a:miter lim="400000"/>
          </a:ln>
        </p:spPr>
      </p:pic>
      <p:pic>
        <p:nvPicPr>
          <p:cNvPr id="153" name="Image" descr="Image"/>
          <p:cNvPicPr>
            <a:picLocks noChangeAspect="1"/>
          </p:cNvPicPr>
          <p:nvPr/>
        </p:nvPicPr>
        <p:blipFill>
          <a:blip r:embed="rId4"/>
          <a:stretch>
            <a:fillRect/>
          </a:stretch>
        </p:blipFill>
        <p:spPr>
          <a:xfrm>
            <a:off x="9426059" y="9169075"/>
            <a:ext cx="10795700" cy="2844511"/>
          </a:xfrm>
          <a:prstGeom prst="rect">
            <a:avLst/>
          </a:prstGeom>
          <a:ln w="12700">
            <a:miter lim="400000"/>
          </a:ln>
        </p:spPr>
      </p:pic>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 name="Iterative Pruning"/>
          <p:cNvSpPr txBox="1">
            <a:spLocks noGrp="1"/>
          </p:cNvSpPr>
          <p:nvPr>
            <p:ph type="title"/>
          </p:nvPr>
        </p:nvSpPr>
        <p:spPr>
          <a:prstGeom prst="rect">
            <a:avLst/>
          </a:prstGeom>
        </p:spPr>
        <p:txBody>
          <a:bodyPr/>
          <a:lstStyle/>
          <a:p>
            <a:r>
              <a:t>Iterative Pruning</a:t>
            </a:r>
          </a:p>
        </p:txBody>
      </p:sp>
      <p:sp>
        <p:nvSpPr>
          <p:cNvPr id="3677" name="Some gates have parameters close to 0…"/>
          <p:cNvSpPr txBox="1">
            <a:spLocks noGrp="1"/>
          </p:cNvSpPr>
          <p:nvPr>
            <p:ph type="body" sz="half" idx="1"/>
          </p:nvPr>
        </p:nvSpPr>
        <p:spPr>
          <a:xfrm>
            <a:off x="1218959" y="2540000"/>
            <a:ext cx="21944882" cy="5401388"/>
          </a:xfrm>
          <a:prstGeom prst="rect">
            <a:avLst/>
          </a:prstGeom>
        </p:spPr>
        <p:txBody>
          <a:bodyPr/>
          <a:lstStyle/>
          <a:p>
            <a:r>
              <a:t>Some gates have parameters close to 0</a:t>
            </a:r>
          </a:p>
          <a:p>
            <a:pPr lvl="1">
              <a:buSzPct val="122000"/>
            </a:pPr>
            <a:r>
              <a:t>Rotation gate with angle close to 0 has small impact on the results</a:t>
            </a:r>
          </a:p>
          <a:p>
            <a:r>
              <a:t>Iteratively prune small-magnitude gates and fine-tune the remaining parameters</a:t>
            </a:r>
          </a:p>
        </p:txBody>
      </p:sp>
      <p:sp>
        <p:nvSpPr>
          <p:cNvPr id="367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110</a:t>
            </a:fld>
            <a:endParaRPr/>
          </a:p>
        </p:txBody>
      </p:sp>
      <p:sp>
        <p:nvSpPr>
          <p:cNvPr id="3679"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80"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81"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82"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83"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84"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85"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686"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687"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688"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sp>
        <p:nvSpPr>
          <p:cNvPr id="3689" name="Rounded Rectangle"/>
          <p:cNvSpPr/>
          <p:nvPr/>
        </p:nvSpPr>
        <p:spPr>
          <a:xfrm>
            <a:off x="7193015" y="6320167"/>
            <a:ext cx="751435" cy="582393"/>
          </a:xfrm>
          <a:prstGeom prst="roundRect">
            <a:avLst>
              <a:gd name="adj" fmla="val 21807"/>
            </a:avLst>
          </a:prstGeom>
          <a:solidFill>
            <a:srgbClr val="8A8B8C"/>
          </a:solidFill>
          <a:ln w="38100">
            <a:solidFill>
              <a:srgbClr val="000000"/>
            </a:solidFill>
            <a:miter lim="400000"/>
          </a:ln>
        </p:spPr>
        <p:txBody>
          <a:bodyPr lIns="50800" tIns="50800" rIns="50800" bIns="50800" anchor="ct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90" name="Rounded Rectangle"/>
          <p:cNvSpPr/>
          <p:nvPr/>
        </p:nvSpPr>
        <p:spPr>
          <a:xfrm>
            <a:off x="7193015" y="6988123"/>
            <a:ext cx="751435" cy="582392"/>
          </a:xfrm>
          <a:prstGeom prst="roundRect">
            <a:avLst>
              <a:gd name="adj" fmla="val 21807"/>
            </a:avLst>
          </a:prstGeom>
          <a:solidFill>
            <a:srgbClr val="8A8B8C"/>
          </a:solidFill>
          <a:ln w="38100">
            <a:solidFill>
              <a:srgbClr val="000000"/>
            </a:solidFill>
            <a:miter lim="400000"/>
          </a:ln>
        </p:spPr>
        <p:txBody>
          <a:bodyPr lIns="50800" tIns="50800" rIns="50800" bIns="50800" anchor="ct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91" name="0"/>
          <p:cNvSpPr/>
          <p:nvPr/>
        </p:nvSpPr>
        <p:spPr>
          <a:xfrm>
            <a:off x="8405802" y="6988408"/>
            <a:ext cx="751435" cy="582392"/>
          </a:xfrm>
          <a:prstGeom prst="roundRect">
            <a:avLst>
              <a:gd name="adj" fmla="val 21807"/>
            </a:avLst>
          </a:prstGeom>
          <a:solidFill>
            <a:srgbClr val="FFFFFF"/>
          </a:solidFill>
          <a:ln w="38100">
            <a:solidFill>
              <a:srgbClr val="000000"/>
            </a:solidFill>
            <a:prstDash val="sysDot"/>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2800" b="0">
                <a:latin typeface="Helvetica Neue Medium"/>
                <a:ea typeface="Helvetica Neue Medium"/>
                <a:cs typeface="Helvetica Neue Medium"/>
                <a:sym typeface="Helvetica Neue Medium"/>
              </a:defRPr>
            </a:lvl1pPr>
          </a:lstStyle>
          <a:p>
            <a:r>
              <a:t>0</a:t>
            </a:r>
          </a:p>
        </p:txBody>
      </p:sp>
      <p:sp>
        <p:nvSpPr>
          <p:cNvPr id="3692" name="Circle"/>
          <p:cNvSpPr/>
          <p:nvPr/>
        </p:nvSpPr>
        <p:spPr>
          <a:xfrm>
            <a:off x="8677175" y="6507019"/>
            <a:ext cx="208688" cy="208688"/>
          </a:xfrm>
          <a:prstGeom prst="ellipse">
            <a:avLst/>
          </a:prstGeom>
          <a:solidFill>
            <a:srgbClr val="000000"/>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93" name="Line"/>
          <p:cNvSpPr/>
          <p:nvPr/>
        </p:nvSpPr>
        <p:spPr>
          <a:xfrm flipV="1">
            <a:off x="8781519" y="6637330"/>
            <a:ext cx="1" cy="360427"/>
          </a:xfrm>
          <a:prstGeom prst="line">
            <a:avLst/>
          </a:prstGeom>
          <a:ln w="38100">
            <a:solidFill>
              <a:srgbClr val="000000"/>
            </a:solidFill>
            <a:prstDash val="sysDot"/>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grpSp>
        <p:nvGrpSpPr>
          <p:cNvPr id="3697" name="Group"/>
          <p:cNvGrpSpPr/>
          <p:nvPr/>
        </p:nvGrpSpPr>
        <p:grpSpPr>
          <a:xfrm>
            <a:off x="8990490" y="7165547"/>
            <a:ext cx="751435" cy="1063780"/>
            <a:chOff x="0" y="0"/>
            <a:chExt cx="751434" cy="1063779"/>
          </a:xfrm>
        </p:grpSpPr>
        <p:sp>
          <p:nvSpPr>
            <p:cNvPr id="369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9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9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01" name="Group"/>
          <p:cNvGrpSpPr/>
          <p:nvPr/>
        </p:nvGrpSpPr>
        <p:grpSpPr>
          <a:xfrm>
            <a:off x="9575179" y="7830554"/>
            <a:ext cx="751435" cy="1063781"/>
            <a:chOff x="0" y="0"/>
            <a:chExt cx="751434" cy="1063779"/>
          </a:xfrm>
        </p:grpSpPr>
        <p:sp>
          <p:nvSpPr>
            <p:cNvPr id="369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9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0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21" name="Group"/>
          <p:cNvGrpSpPr/>
          <p:nvPr/>
        </p:nvGrpSpPr>
        <p:grpSpPr>
          <a:xfrm>
            <a:off x="13784039" y="6320167"/>
            <a:ext cx="3995193" cy="2574168"/>
            <a:chOff x="0" y="0"/>
            <a:chExt cx="3995192" cy="2574166"/>
          </a:xfrm>
        </p:grpSpPr>
        <p:sp>
          <p:nvSpPr>
            <p:cNvPr id="3702"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03" name="0"/>
            <p:cNvSpPr/>
            <p:nvPr/>
          </p:nvSpPr>
          <p:spPr>
            <a:xfrm>
              <a:off x="0" y="667955"/>
              <a:ext cx="751435" cy="582392"/>
            </a:xfrm>
            <a:prstGeom prst="roundRect">
              <a:avLst>
                <a:gd name="adj" fmla="val 21807"/>
              </a:avLst>
            </a:prstGeom>
            <a:solidFill>
              <a:srgbClr val="FFFFFF"/>
            </a:solidFill>
            <a:ln w="38100" cap="flat">
              <a:solidFill>
                <a:srgbClr val="000000"/>
              </a:solidFill>
              <a:prstDash val="sysDot"/>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0</a:t>
              </a:r>
            </a:p>
          </p:txBody>
        </p:sp>
        <p:sp>
          <p:nvSpPr>
            <p:cNvPr id="3704"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708" name="Group"/>
            <p:cNvGrpSpPr/>
            <p:nvPr/>
          </p:nvGrpSpPr>
          <p:grpSpPr>
            <a:xfrm>
              <a:off x="1212787" y="186852"/>
              <a:ext cx="751435" cy="1063781"/>
              <a:chOff x="0" y="0"/>
              <a:chExt cx="751434" cy="1063779"/>
            </a:xfrm>
          </p:grpSpPr>
          <p:sp>
            <p:nvSpPr>
              <p:cNvPr id="370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0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0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12" name="Group"/>
            <p:cNvGrpSpPr/>
            <p:nvPr/>
          </p:nvGrpSpPr>
          <p:grpSpPr>
            <a:xfrm>
              <a:off x="1797475" y="845379"/>
              <a:ext cx="751435" cy="1063781"/>
              <a:chOff x="0" y="0"/>
              <a:chExt cx="751434" cy="1063779"/>
            </a:xfrm>
          </p:grpSpPr>
          <p:sp>
            <p:nvSpPr>
              <p:cNvPr id="370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1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1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16" name="Group"/>
            <p:cNvGrpSpPr/>
            <p:nvPr/>
          </p:nvGrpSpPr>
          <p:grpSpPr>
            <a:xfrm>
              <a:off x="2382163" y="1510386"/>
              <a:ext cx="751435" cy="1063781"/>
              <a:chOff x="0" y="0"/>
              <a:chExt cx="751434" cy="1063779"/>
            </a:xfrm>
          </p:grpSpPr>
          <p:sp>
            <p:nvSpPr>
              <p:cNvPr id="371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1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1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20" name="Group"/>
            <p:cNvGrpSpPr/>
            <p:nvPr/>
          </p:nvGrpSpPr>
          <p:grpSpPr>
            <a:xfrm>
              <a:off x="3243758" y="3771"/>
              <a:ext cx="751435" cy="2397317"/>
              <a:chOff x="0" y="0"/>
              <a:chExt cx="751434" cy="2397315"/>
            </a:xfrm>
          </p:grpSpPr>
          <p:sp>
            <p:nvSpPr>
              <p:cNvPr id="3717" name="0"/>
              <p:cNvSpPr/>
              <p:nvPr/>
            </p:nvSpPr>
            <p:spPr>
              <a:xfrm>
                <a:off x="0" y="0"/>
                <a:ext cx="751435" cy="582392"/>
              </a:xfrm>
              <a:prstGeom prst="roundRect">
                <a:avLst>
                  <a:gd name="adj" fmla="val 21807"/>
                </a:avLst>
              </a:prstGeom>
              <a:solidFill>
                <a:srgbClr val="FFFFFF"/>
              </a:solidFill>
              <a:ln w="38100" cap="flat">
                <a:solidFill>
                  <a:srgbClr val="000000"/>
                </a:solidFill>
                <a:prstDash val="sysDot"/>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0</a:t>
                </a:r>
              </a:p>
            </p:txBody>
          </p:sp>
          <p:sp>
            <p:nvSpPr>
              <p:cNvPr id="3718"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19" name="Line"/>
              <p:cNvSpPr/>
              <p:nvPr/>
            </p:nvSpPr>
            <p:spPr>
              <a:xfrm flipV="1">
                <a:off x="375716" y="586255"/>
                <a:ext cx="1" cy="1692621"/>
              </a:xfrm>
              <a:prstGeom prst="line">
                <a:avLst/>
              </a:prstGeom>
              <a:noFill/>
              <a:ln w="38100" cap="flat">
                <a:solidFill>
                  <a:srgbClr val="000000"/>
                </a:solidFill>
                <a:prstDash val="sysDot"/>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722"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723"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724"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grpSp>
        <p:nvGrpSpPr>
          <p:cNvPr id="3727" name="Group"/>
          <p:cNvGrpSpPr/>
          <p:nvPr/>
        </p:nvGrpSpPr>
        <p:grpSpPr>
          <a:xfrm>
            <a:off x="17046847" y="6269573"/>
            <a:ext cx="708980" cy="708980"/>
            <a:chOff x="0" y="0"/>
            <a:chExt cx="708978" cy="708978"/>
          </a:xfrm>
        </p:grpSpPr>
        <p:sp>
          <p:nvSpPr>
            <p:cNvPr id="3725"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26"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30" name="Group"/>
          <p:cNvGrpSpPr/>
          <p:nvPr/>
        </p:nvGrpSpPr>
        <p:grpSpPr>
          <a:xfrm>
            <a:off x="8414330" y="6918971"/>
            <a:ext cx="708980" cy="708979"/>
            <a:chOff x="0" y="0"/>
            <a:chExt cx="708978" cy="708978"/>
          </a:xfrm>
        </p:grpSpPr>
        <p:sp>
          <p:nvSpPr>
            <p:cNvPr id="3728"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29"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33" name="Group"/>
          <p:cNvGrpSpPr/>
          <p:nvPr/>
        </p:nvGrpSpPr>
        <p:grpSpPr>
          <a:xfrm>
            <a:off x="13805445" y="6925114"/>
            <a:ext cx="708980" cy="708979"/>
            <a:chOff x="0" y="0"/>
            <a:chExt cx="708978" cy="708978"/>
          </a:xfrm>
        </p:grpSpPr>
        <p:sp>
          <p:nvSpPr>
            <p:cNvPr id="3731"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32"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spTree>
  </p:cSld>
  <p:clrMapOvr>
    <a:masterClrMapping/>
  </p:clrMapOvr>
  <p:transition spd="med" advClick="0" advTm="1000"/>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 name="Iterative Pruning"/>
          <p:cNvSpPr txBox="1">
            <a:spLocks noGrp="1"/>
          </p:cNvSpPr>
          <p:nvPr>
            <p:ph type="title"/>
          </p:nvPr>
        </p:nvSpPr>
        <p:spPr>
          <a:prstGeom prst="rect">
            <a:avLst/>
          </a:prstGeom>
        </p:spPr>
        <p:txBody>
          <a:bodyPr/>
          <a:lstStyle/>
          <a:p>
            <a:r>
              <a:t>Iterative Pruning</a:t>
            </a:r>
          </a:p>
        </p:txBody>
      </p:sp>
      <p:sp>
        <p:nvSpPr>
          <p:cNvPr id="3738" name="Some gates have parameters close to 0…"/>
          <p:cNvSpPr txBox="1">
            <a:spLocks noGrp="1"/>
          </p:cNvSpPr>
          <p:nvPr>
            <p:ph type="body" sz="half" idx="1"/>
          </p:nvPr>
        </p:nvSpPr>
        <p:spPr>
          <a:xfrm>
            <a:off x="1218959" y="2540000"/>
            <a:ext cx="21944882" cy="5401388"/>
          </a:xfrm>
          <a:prstGeom prst="rect">
            <a:avLst/>
          </a:prstGeom>
        </p:spPr>
        <p:txBody>
          <a:bodyPr/>
          <a:lstStyle/>
          <a:p>
            <a:r>
              <a:t>Some gates have parameters close to 0</a:t>
            </a:r>
          </a:p>
          <a:p>
            <a:pPr lvl="1">
              <a:buSzPct val="122000"/>
            </a:pPr>
            <a:r>
              <a:t>Rotation gate with angle close to 0 has small impact on the results</a:t>
            </a:r>
          </a:p>
          <a:p>
            <a:r>
              <a:t>Iteratively prune small-magnitude gates and fine-tune the remaining parameters</a:t>
            </a:r>
          </a:p>
        </p:txBody>
      </p:sp>
      <p:sp>
        <p:nvSpPr>
          <p:cNvPr id="37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111</a:t>
            </a:fld>
            <a:endParaRPr/>
          </a:p>
        </p:txBody>
      </p:sp>
      <p:sp>
        <p:nvSpPr>
          <p:cNvPr id="3740"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41"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42"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743"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744"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745"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746"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747"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748"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749"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sp>
        <p:nvSpPr>
          <p:cNvPr id="3750" name="0"/>
          <p:cNvSpPr/>
          <p:nvPr/>
        </p:nvSpPr>
        <p:spPr>
          <a:xfrm>
            <a:off x="7193015" y="6320167"/>
            <a:ext cx="751435" cy="582393"/>
          </a:xfrm>
          <a:prstGeom prst="roundRect">
            <a:avLst>
              <a:gd name="adj" fmla="val 21807"/>
            </a:avLst>
          </a:prstGeom>
          <a:solidFill>
            <a:srgbClr val="FFFFFF"/>
          </a:solidFill>
          <a:ln w="38100">
            <a:solidFill>
              <a:srgbClr val="000000"/>
            </a:solidFill>
            <a:prstDash val="sysDot"/>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2900" b="0">
                <a:latin typeface="Helvetica Neue Medium"/>
                <a:ea typeface="Helvetica Neue Medium"/>
                <a:cs typeface="Helvetica Neue Medium"/>
                <a:sym typeface="Helvetica Neue Medium"/>
              </a:defRPr>
            </a:lvl1pPr>
          </a:lstStyle>
          <a:p>
            <a:r>
              <a:t>0</a:t>
            </a:r>
          </a:p>
        </p:txBody>
      </p:sp>
      <p:sp>
        <p:nvSpPr>
          <p:cNvPr id="3751" name="Rounded Rectangle"/>
          <p:cNvSpPr/>
          <p:nvPr/>
        </p:nvSpPr>
        <p:spPr>
          <a:xfrm>
            <a:off x="7193015" y="6988123"/>
            <a:ext cx="751435" cy="582392"/>
          </a:xfrm>
          <a:prstGeom prst="roundRect">
            <a:avLst>
              <a:gd name="adj" fmla="val 21807"/>
            </a:avLst>
          </a:prstGeom>
          <a:solidFill>
            <a:srgbClr val="8A8B8C"/>
          </a:solidFill>
          <a:ln w="38100">
            <a:solidFill>
              <a:srgbClr val="000000"/>
            </a:solidFill>
            <a:miter lim="400000"/>
          </a:ln>
        </p:spPr>
        <p:txBody>
          <a:bodyPr lIns="50800" tIns="50800" rIns="50800" bIns="50800" anchor="ct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52" name="0"/>
          <p:cNvSpPr/>
          <p:nvPr/>
        </p:nvSpPr>
        <p:spPr>
          <a:xfrm>
            <a:off x="8405802" y="6988408"/>
            <a:ext cx="751435" cy="582392"/>
          </a:xfrm>
          <a:prstGeom prst="roundRect">
            <a:avLst>
              <a:gd name="adj" fmla="val 21807"/>
            </a:avLst>
          </a:prstGeom>
          <a:solidFill>
            <a:srgbClr val="FFFFFF"/>
          </a:solidFill>
          <a:ln w="38100">
            <a:solidFill>
              <a:srgbClr val="000000"/>
            </a:solidFill>
            <a:prstDash val="sysDot"/>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2800" b="0">
                <a:latin typeface="Helvetica Neue Medium"/>
                <a:ea typeface="Helvetica Neue Medium"/>
                <a:cs typeface="Helvetica Neue Medium"/>
                <a:sym typeface="Helvetica Neue Medium"/>
              </a:defRPr>
            </a:lvl1pPr>
          </a:lstStyle>
          <a:p>
            <a:r>
              <a:t>0</a:t>
            </a:r>
          </a:p>
        </p:txBody>
      </p:sp>
      <p:sp>
        <p:nvSpPr>
          <p:cNvPr id="3753" name="Circle"/>
          <p:cNvSpPr/>
          <p:nvPr/>
        </p:nvSpPr>
        <p:spPr>
          <a:xfrm>
            <a:off x="8677175" y="6507019"/>
            <a:ext cx="208688" cy="208688"/>
          </a:xfrm>
          <a:prstGeom prst="ellipse">
            <a:avLst/>
          </a:prstGeom>
          <a:solidFill>
            <a:srgbClr val="000000"/>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54" name="Line"/>
          <p:cNvSpPr/>
          <p:nvPr/>
        </p:nvSpPr>
        <p:spPr>
          <a:xfrm flipV="1">
            <a:off x="8781519" y="6637330"/>
            <a:ext cx="1" cy="360427"/>
          </a:xfrm>
          <a:prstGeom prst="line">
            <a:avLst/>
          </a:prstGeom>
          <a:ln w="38100">
            <a:solidFill>
              <a:srgbClr val="000000"/>
            </a:solidFill>
            <a:prstDash val="sysDot"/>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grpSp>
        <p:nvGrpSpPr>
          <p:cNvPr id="3758" name="Group"/>
          <p:cNvGrpSpPr/>
          <p:nvPr/>
        </p:nvGrpSpPr>
        <p:grpSpPr>
          <a:xfrm>
            <a:off x="8990490" y="7165547"/>
            <a:ext cx="751435" cy="1063780"/>
            <a:chOff x="0" y="0"/>
            <a:chExt cx="751434" cy="1063779"/>
          </a:xfrm>
        </p:grpSpPr>
        <p:sp>
          <p:nvSpPr>
            <p:cNvPr id="375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5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5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62" name="Group"/>
          <p:cNvGrpSpPr/>
          <p:nvPr/>
        </p:nvGrpSpPr>
        <p:grpSpPr>
          <a:xfrm>
            <a:off x="9575179" y="7830554"/>
            <a:ext cx="751435" cy="1063781"/>
            <a:chOff x="0" y="0"/>
            <a:chExt cx="751434" cy="1063779"/>
          </a:xfrm>
        </p:grpSpPr>
        <p:sp>
          <p:nvSpPr>
            <p:cNvPr id="375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6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6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82" name="Group"/>
          <p:cNvGrpSpPr/>
          <p:nvPr/>
        </p:nvGrpSpPr>
        <p:grpSpPr>
          <a:xfrm>
            <a:off x="13784039" y="6320167"/>
            <a:ext cx="3995193" cy="2574168"/>
            <a:chOff x="0" y="0"/>
            <a:chExt cx="3995192" cy="2574166"/>
          </a:xfrm>
        </p:grpSpPr>
        <p:sp>
          <p:nvSpPr>
            <p:cNvPr id="3763"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64" name="0"/>
            <p:cNvSpPr/>
            <p:nvPr/>
          </p:nvSpPr>
          <p:spPr>
            <a:xfrm>
              <a:off x="0" y="667955"/>
              <a:ext cx="751435" cy="582392"/>
            </a:xfrm>
            <a:prstGeom prst="roundRect">
              <a:avLst>
                <a:gd name="adj" fmla="val 21807"/>
              </a:avLst>
            </a:prstGeom>
            <a:solidFill>
              <a:srgbClr val="FFFFFF"/>
            </a:solidFill>
            <a:ln w="38100" cap="flat">
              <a:solidFill>
                <a:srgbClr val="000000"/>
              </a:solidFill>
              <a:prstDash val="sysDot"/>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0</a:t>
              </a:r>
            </a:p>
          </p:txBody>
        </p:sp>
        <p:sp>
          <p:nvSpPr>
            <p:cNvPr id="3765" name="0"/>
            <p:cNvSpPr/>
            <p:nvPr/>
          </p:nvSpPr>
          <p:spPr>
            <a:xfrm>
              <a:off x="0" y="1335911"/>
              <a:ext cx="751435" cy="582393"/>
            </a:xfrm>
            <a:prstGeom prst="roundRect">
              <a:avLst>
                <a:gd name="adj" fmla="val 21807"/>
              </a:avLst>
            </a:prstGeom>
            <a:solidFill>
              <a:srgbClr val="FFFFFF"/>
            </a:solidFill>
            <a:ln w="38100" cap="flat">
              <a:solidFill>
                <a:srgbClr val="000000"/>
              </a:solidFill>
              <a:prstDash val="sysDot"/>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0</a:t>
              </a:r>
            </a:p>
          </p:txBody>
        </p:sp>
        <p:grpSp>
          <p:nvGrpSpPr>
            <p:cNvPr id="3769" name="Group"/>
            <p:cNvGrpSpPr/>
            <p:nvPr/>
          </p:nvGrpSpPr>
          <p:grpSpPr>
            <a:xfrm>
              <a:off x="1212787" y="186852"/>
              <a:ext cx="751435" cy="1063781"/>
              <a:chOff x="0" y="0"/>
              <a:chExt cx="751434" cy="1063779"/>
            </a:xfrm>
          </p:grpSpPr>
          <p:sp>
            <p:nvSpPr>
              <p:cNvPr id="376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6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6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73" name="Group"/>
            <p:cNvGrpSpPr/>
            <p:nvPr/>
          </p:nvGrpSpPr>
          <p:grpSpPr>
            <a:xfrm>
              <a:off x="1797475" y="845379"/>
              <a:ext cx="751435" cy="1063781"/>
              <a:chOff x="0" y="0"/>
              <a:chExt cx="751434" cy="1063779"/>
            </a:xfrm>
          </p:grpSpPr>
          <p:sp>
            <p:nvSpPr>
              <p:cNvPr id="377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7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7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77" name="Group"/>
            <p:cNvGrpSpPr/>
            <p:nvPr/>
          </p:nvGrpSpPr>
          <p:grpSpPr>
            <a:xfrm>
              <a:off x="2382163" y="1510386"/>
              <a:ext cx="751435" cy="1063781"/>
              <a:chOff x="0" y="0"/>
              <a:chExt cx="751434" cy="1063779"/>
            </a:xfrm>
          </p:grpSpPr>
          <p:sp>
            <p:nvSpPr>
              <p:cNvPr id="377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7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7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81" name="Group"/>
            <p:cNvGrpSpPr/>
            <p:nvPr/>
          </p:nvGrpSpPr>
          <p:grpSpPr>
            <a:xfrm>
              <a:off x="3243758" y="3771"/>
              <a:ext cx="751435" cy="2397317"/>
              <a:chOff x="0" y="0"/>
              <a:chExt cx="751434" cy="2397315"/>
            </a:xfrm>
          </p:grpSpPr>
          <p:sp>
            <p:nvSpPr>
              <p:cNvPr id="3778" name="0"/>
              <p:cNvSpPr/>
              <p:nvPr/>
            </p:nvSpPr>
            <p:spPr>
              <a:xfrm>
                <a:off x="0" y="0"/>
                <a:ext cx="751435" cy="582392"/>
              </a:xfrm>
              <a:prstGeom prst="roundRect">
                <a:avLst>
                  <a:gd name="adj" fmla="val 21807"/>
                </a:avLst>
              </a:prstGeom>
              <a:solidFill>
                <a:srgbClr val="FFFFFF"/>
              </a:solidFill>
              <a:ln w="38100" cap="flat">
                <a:solidFill>
                  <a:srgbClr val="000000"/>
                </a:solidFill>
                <a:prstDash val="sysDot"/>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0</a:t>
                </a:r>
              </a:p>
            </p:txBody>
          </p:sp>
          <p:sp>
            <p:nvSpPr>
              <p:cNvPr id="3779"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80" name="Line"/>
              <p:cNvSpPr/>
              <p:nvPr/>
            </p:nvSpPr>
            <p:spPr>
              <a:xfrm flipV="1">
                <a:off x="375716" y="586255"/>
                <a:ext cx="1" cy="1692621"/>
              </a:xfrm>
              <a:prstGeom prst="line">
                <a:avLst/>
              </a:prstGeom>
              <a:noFill/>
              <a:ln w="38100" cap="flat">
                <a:solidFill>
                  <a:srgbClr val="000000"/>
                </a:solidFill>
                <a:prstDash val="sysDot"/>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783"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784"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785"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grpSp>
        <p:nvGrpSpPr>
          <p:cNvPr id="3788" name="Group"/>
          <p:cNvGrpSpPr/>
          <p:nvPr/>
        </p:nvGrpSpPr>
        <p:grpSpPr>
          <a:xfrm>
            <a:off x="7214243" y="6256873"/>
            <a:ext cx="708979" cy="708980"/>
            <a:chOff x="0" y="0"/>
            <a:chExt cx="708978" cy="708978"/>
          </a:xfrm>
        </p:grpSpPr>
        <p:sp>
          <p:nvSpPr>
            <p:cNvPr id="3786"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87"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91" name="Group"/>
          <p:cNvGrpSpPr/>
          <p:nvPr/>
        </p:nvGrpSpPr>
        <p:grpSpPr>
          <a:xfrm>
            <a:off x="17046847" y="6269573"/>
            <a:ext cx="708980" cy="708980"/>
            <a:chOff x="0" y="0"/>
            <a:chExt cx="708978" cy="708978"/>
          </a:xfrm>
        </p:grpSpPr>
        <p:sp>
          <p:nvSpPr>
            <p:cNvPr id="3789"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90"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94" name="Group"/>
          <p:cNvGrpSpPr/>
          <p:nvPr/>
        </p:nvGrpSpPr>
        <p:grpSpPr>
          <a:xfrm>
            <a:off x="8414330" y="6918971"/>
            <a:ext cx="708980" cy="708979"/>
            <a:chOff x="0" y="0"/>
            <a:chExt cx="708978" cy="708978"/>
          </a:xfrm>
        </p:grpSpPr>
        <p:sp>
          <p:nvSpPr>
            <p:cNvPr id="3792"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93"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97" name="Group"/>
          <p:cNvGrpSpPr/>
          <p:nvPr/>
        </p:nvGrpSpPr>
        <p:grpSpPr>
          <a:xfrm>
            <a:off x="13805445" y="6925114"/>
            <a:ext cx="708980" cy="708979"/>
            <a:chOff x="0" y="0"/>
            <a:chExt cx="708978" cy="708978"/>
          </a:xfrm>
        </p:grpSpPr>
        <p:sp>
          <p:nvSpPr>
            <p:cNvPr id="3795"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96"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800" name="Group"/>
          <p:cNvGrpSpPr/>
          <p:nvPr/>
        </p:nvGrpSpPr>
        <p:grpSpPr>
          <a:xfrm>
            <a:off x="13805445" y="7593355"/>
            <a:ext cx="708980" cy="708979"/>
            <a:chOff x="0" y="0"/>
            <a:chExt cx="708978" cy="708978"/>
          </a:xfrm>
        </p:grpSpPr>
        <p:sp>
          <p:nvSpPr>
            <p:cNvPr id="3798"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99"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4" name="Evaluation Setups: Benchmarks and Devices"/>
          <p:cNvSpPr txBox="1">
            <a:spLocks noGrp="1"/>
          </p:cNvSpPr>
          <p:nvPr>
            <p:ph type="title"/>
          </p:nvPr>
        </p:nvSpPr>
        <p:spPr>
          <a:prstGeom prst="rect">
            <a:avLst/>
          </a:prstGeom>
        </p:spPr>
        <p:txBody>
          <a:bodyPr/>
          <a:lstStyle/>
          <a:p>
            <a:r>
              <a:t>Evaluation Setups: Benchmarks and Devices</a:t>
            </a:r>
          </a:p>
        </p:txBody>
      </p:sp>
      <p:sp>
        <p:nvSpPr>
          <p:cNvPr id="380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112</a:t>
            </a:fld>
            <a:endParaRPr/>
          </a:p>
        </p:txBody>
      </p:sp>
      <p:sp>
        <p:nvSpPr>
          <p:cNvPr id="3806" name="Benchmarks…"/>
          <p:cNvSpPr txBox="1"/>
          <p:nvPr/>
        </p:nvSpPr>
        <p:spPr>
          <a:xfrm>
            <a:off x="1218959" y="2540000"/>
            <a:ext cx="21944882" cy="863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marL="508000" indent="-508000" algn="l" defTabSz="914400">
              <a:spcBef>
                <a:spcPts val="1400"/>
              </a:spcBef>
              <a:buSzPct val="122000"/>
              <a:buChar char="•"/>
              <a:defRPr b="0" spc="0"/>
            </a:pPr>
            <a:r>
              <a:t>Benchmarks</a:t>
            </a:r>
          </a:p>
          <a:p>
            <a:pPr marL="1117600" lvl="1" indent="-508000" algn="l" defTabSz="914400">
              <a:spcBef>
                <a:spcPts val="1400"/>
              </a:spcBef>
              <a:buSzPct val="122000"/>
              <a:buChar char="•"/>
              <a:defRPr b="0" spc="0"/>
            </a:pPr>
            <a:r>
              <a:t>QML classification tasks: MNIST 10-class, 4-class, 2-class, Fashion 4-class, 2-class, Vowel 4-class</a:t>
            </a:r>
          </a:p>
          <a:p>
            <a:pPr marL="1117600" lvl="1" indent="-508000" algn="l" defTabSz="914400">
              <a:spcBef>
                <a:spcPts val="1400"/>
              </a:spcBef>
              <a:buSzPct val="122000"/>
              <a:buChar char="•"/>
              <a:defRPr b="0" spc="0"/>
            </a:pPr>
            <a:r>
              <a:t>VQE task molecules: H2, H2O, LiH, CH4, BeH2</a:t>
            </a:r>
          </a:p>
          <a:p>
            <a:pPr marL="508000" indent="-508000" algn="l" defTabSz="914400">
              <a:spcBef>
                <a:spcPts val="1400"/>
              </a:spcBef>
              <a:buSzPct val="122000"/>
              <a:buChar char="•"/>
              <a:defRPr b="0" spc="0"/>
            </a:pPr>
            <a:r>
              <a:t>Quantum Devices</a:t>
            </a:r>
          </a:p>
          <a:p>
            <a:pPr marL="1117600" lvl="1" indent="-508000" algn="l" defTabSz="914400">
              <a:spcBef>
                <a:spcPts val="1400"/>
              </a:spcBef>
              <a:buSzPct val="122000"/>
              <a:buChar char="•"/>
              <a:defRPr b="0" spc="0"/>
            </a:pPr>
            <a:r>
              <a:t>IBMQ</a:t>
            </a:r>
          </a:p>
          <a:p>
            <a:pPr marL="1117600" lvl="1" indent="-508000" algn="l" defTabSz="914400">
              <a:spcBef>
                <a:spcPts val="1400"/>
              </a:spcBef>
              <a:buSzPct val="122000"/>
              <a:buChar char="•"/>
              <a:defRPr b="0" spc="0"/>
            </a:pPr>
            <a:r>
              <a:t>#Qubits: 5 to 65</a:t>
            </a:r>
          </a:p>
          <a:p>
            <a:pPr marL="1117600" lvl="1" indent="-508000" algn="l" defTabSz="914400">
              <a:spcBef>
                <a:spcPts val="1400"/>
              </a:spcBef>
              <a:buSzPct val="122000"/>
              <a:buChar char="•"/>
              <a:defRPr b="0" spc="0"/>
            </a:pPr>
            <a:r>
              <a:t>Quantum Volume: 8 to 128</a:t>
            </a: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0" name="Benchmarks: QNN and VQE"/>
          <p:cNvSpPr txBox="1">
            <a:spLocks noGrp="1"/>
          </p:cNvSpPr>
          <p:nvPr>
            <p:ph type="title"/>
          </p:nvPr>
        </p:nvSpPr>
        <p:spPr>
          <a:prstGeom prst="rect">
            <a:avLst/>
          </a:prstGeom>
        </p:spPr>
        <p:txBody>
          <a:bodyPr/>
          <a:lstStyle/>
          <a:p>
            <a:r>
              <a:t>Benchmarks: QNN and VQE</a:t>
            </a:r>
          </a:p>
        </p:txBody>
      </p:sp>
      <p:sp>
        <p:nvSpPr>
          <p:cNvPr id="3811" name="Quantum Neural Networks: classification"/>
          <p:cNvSpPr txBox="1">
            <a:spLocks noGrp="1"/>
          </p:cNvSpPr>
          <p:nvPr>
            <p:ph type="body" idx="1"/>
          </p:nvPr>
        </p:nvSpPr>
        <p:spPr>
          <a:prstGeom prst="rect">
            <a:avLst/>
          </a:prstGeom>
        </p:spPr>
        <p:txBody>
          <a:bodyPr/>
          <a:lstStyle/>
          <a:p>
            <a:r>
              <a:t>Quantum Neural Networks: classification</a:t>
            </a:r>
          </a:p>
        </p:txBody>
      </p:sp>
      <p:sp>
        <p:nvSpPr>
          <p:cNvPr id="38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113</a:t>
            </a:fld>
            <a:endParaRPr/>
          </a:p>
        </p:txBody>
      </p:sp>
      <p:pic>
        <p:nvPicPr>
          <p:cNvPr id="3813" name="qml_vqe.pdf" descr="qml_vqe.pdf"/>
          <p:cNvPicPr>
            <a:picLocks noChangeAspect="1"/>
          </p:cNvPicPr>
          <p:nvPr/>
        </p:nvPicPr>
        <p:blipFill>
          <a:blip r:embed="rId3"/>
          <a:srcRect b="49692"/>
          <a:stretch>
            <a:fillRect/>
          </a:stretch>
        </p:blipFill>
        <p:spPr>
          <a:xfrm>
            <a:off x="4588697" y="3193081"/>
            <a:ext cx="15711311" cy="4382544"/>
          </a:xfrm>
          <a:prstGeom prst="rect">
            <a:avLst/>
          </a:prstGeom>
          <a:ln w="12700">
            <a:miter lim="400000"/>
          </a:ln>
        </p:spPr>
      </p:pic>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7" name="Benchmarks: QNN and VQE"/>
          <p:cNvSpPr txBox="1">
            <a:spLocks noGrp="1"/>
          </p:cNvSpPr>
          <p:nvPr>
            <p:ph type="title"/>
          </p:nvPr>
        </p:nvSpPr>
        <p:spPr>
          <a:prstGeom prst="rect">
            <a:avLst/>
          </a:prstGeom>
        </p:spPr>
        <p:txBody>
          <a:bodyPr/>
          <a:lstStyle/>
          <a:p>
            <a:r>
              <a:t>Benchmarks: QNN and VQE</a:t>
            </a:r>
          </a:p>
        </p:txBody>
      </p:sp>
      <p:sp>
        <p:nvSpPr>
          <p:cNvPr id="3818" name="Quantum Neural Networks: classification…"/>
          <p:cNvSpPr txBox="1">
            <a:spLocks noGrp="1"/>
          </p:cNvSpPr>
          <p:nvPr>
            <p:ph type="body" idx="1"/>
          </p:nvPr>
        </p:nvSpPr>
        <p:spPr>
          <a:prstGeom prst="rect">
            <a:avLst/>
          </a:prstGeom>
        </p:spPr>
        <p:txBody>
          <a:bodyPr/>
          <a:lstStyle/>
          <a:p>
            <a:r>
              <a:t>Quantum Neural Networks: classification</a:t>
            </a:r>
          </a:p>
          <a:p>
            <a:endParaRPr/>
          </a:p>
          <a:p>
            <a:endParaRPr/>
          </a:p>
          <a:p>
            <a:endParaRPr/>
          </a:p>
          <a:p>
            <a:endParaRPr/>
          </a:p>
          <a:p>
            <a:endParaRPr/>
          </a:p>
          <a:p>
            <a:r>
              <a:t>Variational Quantum Eigensolver: finds the ground state energy of molecule Hamiltonian</a:t>
            </a:r>
          </a:p>
        </p:txBody>
      </p:sp>
      <p:sp>
        <p:nvSpPr>
          <p:cNvPr id="381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114</a:t>
            </a:fld>
            <a:endParaRPr/>
          </a:p>
        </p:txBody>
      </p:sp>
      <p:pic>
        <p:nvPicPr>
          <p:cNvPr id="3820" name="Image" descr="Image"/>
          <p:cNvPicPr>
            <a:picLocks noChangeAspect="1"/>
          </p:cNvPicPr>
          <p:nvPr/>
        </p:nvPicPr>
        <p:blipFill>
          <a:blip r:embed="rId3"/>
          <a:stretch>
            <a:fillRect/>
          </a:stretch>
        </p:blipFill>
        <p:spPr>
          <a:xfrm>
            <a:off x="4812522" y="8795268"/>
            <a:ext cx="14758956" cy="4106047"/>
          </a:xfrm>
          <a:prstGeom prst="rect">
            <a:avLst/>
          </a:prstGeom>
          <a:ln w="12700">
            <a:miter lim="400000"/>
          </a:ln>
        </p:spPr>
      </p:pic>
      <p:pic>
        <p:nvPicPr>
          <p:cNvPr id="3821" name="qml_vqe.pdf" descr="qml_vqe.pdf"/>
          <p:cNvPicPr>
            <a:picLocks noChangeAspect="1"/>
          </p:cNvPicPr>
          <p:nvPr/>
        </p:nvPicPr>
        <p:blipFill>
          <a:blip r:embed="rId4"/>
          <a:srcRect b="49692"/>
          <a:stretch>
            <a:fillRect/>
          </a:stretch>
        </p:blipFill>
        <p:spPr>
          <a:xfrm>
            <a:off x="4588697" y="3193081"/>
            <a:ext cx="15711311" cy="4382544"/>
          </a:xfrm>
          <a:prstGeom prst="rect">
            <a:avLst/>
          </a:prstGeom>
          <a:ln w="12700">
            <a:miter lim="400000"/>
          </a:ln>
        </p:spPr>
      </p:pic>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5" name="QML Results"/>
          <p:cNvSpPr txBox="1">
            <a:spLocks noGrp="1"/>
          </p:cNvSpPr>
          <p:nvPr>
            <p:ph type="title"/>
          </p:nvPr>
        </p:nvSpPr>
        <p:spPr>
          <a:prstGeom prst="rect">
            <a:avLst/>
          </a:prstGeom>
        </p:spPr>
        <p:txBody>
          <a:bodyPr/>
          <a:lstStyle/>
          <a:p>
            <a:r>
              <a:t>QML Results</a:t>
            </a:r>
          </a:p>
        </p:txBody>
      </p:sp>
      <p:sp>
        <p:nvSpPr>
          <p:cNvPr id="382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115</a:t>
            </a:fld>
            <a:endParaRPr/>
          </a:p>
        </p:txBody>
      </p:sp>
      <p:graphicFrame>
        <p:nvGraphicFramePr>
          <p:cNvPr id="3827" name="Scatter Chart"/>
          <p:cNvGraphicFramePr/>
          <p:nvPr/>
        </p:nvGraphicFramePr>
        <p:xfrm>
          <a:off x="5034512" y="3891389"/>
          <a:ext cx="12899960" cy="8388417"/>
        </p:xfrm>
        <a:graphic>
          <a:graphicData uri="http://schemas.openxmlformats.org/drawingml/2006/chart">
            <c:chart xmlns:c="http://schemas.openxmlformats.org/drawingml/2006/chart" xmlns:r="http://schemas.openxmlformats.org/officeDocument/2006/relationships" r:id="rId3"/>
          </a:graphicData>
        </a:graphic>
      </p:graphicFrame>
      <p:sp>
        <p:nvSpPr>
          <p:cNvPr id="3828" name="Line"/>
          <p:cNvSpPr/>
          <p:nvPr/>
        </p:nvSpPr>
        <p:spPr>
          <a:xfrm flipV="1">
            <a:off x="10216233" y="6091129"/>
            <a:ext cx="1" cy="2419426"/>
          </a:xfrm>
          <a:prstGeom prst="line">
            <a:avLst/>
          </a:prstGeom>
          <a:ln w="25400">
            <a:solidFill>
              <a:srgbClr val="000000"/>
            </a:solidFill>
            <a:miter lim="400000"/>
            <a:headEnd type="triangle" len="sm"/>
            <a:tailEnd type="stealth"/>
          </a:ln>
        </p:spPr>
        <p:txBody>
          <a:bodyPr lIns="50800" tIns="50800" rIns="50800" bIns="50800" anchor="ctr"/>
          <a:lstStyle/>
          <a:p>
            <a:pPr defTabSz="457200">
              <a:lnSpc>
                <a:spcPct val="100000"/>
              </a:lnSpc>
              <a:defRPr sz="1200" b="0">
                <a:solidFill>
                  <a:srgbClr val="FFFFFF"/>
                </a:solidFill>
                <a:latin typeface="Helvetica Neue"/>
                <a:ea typeface="Helvetica Neue"/>
                <a:cs typeface="Helvetica Neue"/>
                <a:sym typeface="Helvetica Neue"/>
              </a:defRPr>
            </a:pPr>
            <a:endParaRPr/>
          </a:p>
        </p:txBody>
      </p:sp>
      <p:sp>
        <p:nvSpPr>
          <p:cNvPr id="3829" name="Line"/>
          <p:cNvSpPr/>
          <p:nvPr/>
        </p:nvSpPr>
        <p:spPr>
          <a:xfrm flipV="1">
            <a:off x="14290575" y="8358293"/>
            <a:ext cx="1" cy="1384537"/>
          </a:xfrm>
          <a:prstGeom prst="line">
            <a:avLst/>
          </a:prstGeom>
          <a:ln w="25400">
            <a:solidFill>
              <a:srgbClr val="000000"/>
            </a:solidFill>
            <a:miter lim="400000"/>
            <a:headEnd type="triangle" len="sm"/>
            <a:tailEnd type="stealth"/>
          </a:ln>
        </p:spPr>
        <p:txBody>
          <a:bodyPr lIns="50800" tIns="50800" rIns="50800" bIns="50800" anchor="ctr"/>
          <a:lstStyle/>
          <a:p>
            <a:pPr defTabSz="457200">
              <a:lnSpc>
                <a:spcPct val="100000"/>
              </a:lnSpc>
              <a:defRPr sz="1200" b="0">
                <a:solidFill>
                  <a:srgbClr val="FFFFFF"/>
                </a:solidFill>
                <a:latin typeface="Helvetica Neue"/>
                <a:ea typeface="Helvetica Neue"/>
                <a:cs typeface="Helvetica Neue"/>
                <a:sym typeface="Helvetica Neue"/>
              </a:defRPr>
            </a:pPr>
            <a:endParaRPr/>
          </a:p>
        </p:txBody>
      </p:sp>
      <p:sp>
        <p:nvSpPr>
          <p:cNvPr id="3830" name="38%"/>
          <p:cNvSpPr txBox="1"/>
          <p:nvPr/>
        </p:nvSpPr>
        <p:spPr>
          <a:xfrm>
            <a:off x="10446836" y="7103874"/>
            <a:ext cx="876859" cy="5209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defTabSz="457200">
              <a:lnSpc>
                <a:spcPct val="100000"/>
              </a:lnSpc>
              <a:defRPr sz="3000" b="0"/>
            </a:lvl1pPr>
          </a:lstStyle>
          <a:p>
            <a:r>
              <a:t>38%</a:t>
            </a:r>
          </a:p>
        </p:txBody>
      </p:sp>
      <p:sp>
        <p:nvSpPr>
          <p:cNvPr id="3831" name="QuantumNAS delays the accuracy peak, enables more circuit parameters"/>
          <p:cNvSpPr txBox="1"/>
          <p:nvPr/>
        </p:nvSpPr>
        <p:spPr>
          <a:xfrm>
            <a:off x="13162954" y="5538818"/>
            <a:ext cx="4537027" cy="1384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defTabSz="457200">
              <a:lnSpc>
                <a:spcPct val="100000"/>
              </a:lnSpc>
              <a:defRPr sz="3000" b="0">
                <a:solidFill>
                  <a:srgbClr val="A31F34"/>
                </a:solidFill>
              </a:defRPr>
            </a:lvl1pPr>
          </a:lstStyle>
          <a:p>
            <a:r>
              <a:t>QuantumNAS delays the accuracy peak, enables more circuit parameters</a:t>
            </a:r>
          </a:p>
        </p:txBody>
      </p:sp>
      <p:sp>
        <p:nvSpPr>
          <p:cNvPr id="3832" name="Oval"/>
          <p:cNvSpPr/>
          <p:nvPr/>
        </p:nvSpPr>
        <p:spPr>
          <a:xfrm>
            <a:off x="9084944" y="6683633"/>
            <a:ext cx="261300" cy="684317"/>
          </a:xfrm>
          <a:prstGeom prst="ellipse">
            <a:avLst/>
          </a:prstGeom>
          <a:ln w="50800">
            <a:solidFill>
              <a:srgbClr val="A31F34"/>
            </a:solidFill>
            <a:custDash>
              <a:ds d="200000" sp="200000"/>
            </a:custDash>
            <a:miter lim="400000"/>
          </a:ln>
        </p:spPr>
        <p:txBody>
          <a:bodyPr lIns="50800" tIns="50800" rIns="50800" bIns="50800" anchor="ctr"/>
          <a:lstStyle/>
          <a:p>
            <a:pPr defTabSz="584200">
              <a:lnSpc>
                <a:spcPct val="100000"/>
              </a:lnSpc>
              <a:defRPr sz="1200" b="0">
                <a:solidFill>
                  <a:srgbClr val="FFFFFF"/>
                </a:solidFill>
                <a:latin typeface="Helvetica Neue Medium"/>
                <a:ea typeface="Helvetica Neue Medium"/>
                <a:cs typeface="Helvetica Neue Medium"/>
                <a:sym typeface="Helvetica Neue Medium"/>
              </a:defRPr>
            </a:pPr>
            <a:endParaRPr/>
          </a:p>
        </p:txBody>
      </p:sp>
      <p:sp>
        <p:nvSpPr>
          <p:cNvPr id="3833" name="Oval"/>
          <p:cNvSpPr/>
          <p:nvPr/>
        </p:nvSpPr>
        <p:spPr>
          <a:xfrm>
            <a:off x="10085584" y="5594187"/>
            <a:ext cx="261300" cy="409158"/>
          </a:xfrm>
          <a:prstGeom prst="ellipse">
            <a:avLst/>
          </a:prstGeom>
          <a:ln w="50800">
            <a:solidFill>
              <a:srgbClr val="A31F34"/>
            </a:solidFill>
            <a:custDash>
              <a:ds d="200000" sp="200000"/>
            </a:custDash>
            <a:miter lim="400000"/>
          </a:ln>
        </p:spPr>
        <p:txBody>
          <a:bodyPr lIns="50800" tIns="50800" rIns="50800" bIns="50800" anchor="ctr"/>
          <a:lstStyle/>
          <a:p>
            <a:pPr defTabSz="584200">
              <a:lnSpc>
                <a:spcPct val="100000"/>
              </a:lnSpc>
              <a:defRPr sz="1200" b="0">
                <a:solidFill>
                  <a:srgbClr val="FFFFFF"/>
                </a:solidFill>
                <a:latin typeface="Helvetica Neue Medium"/>
                <a:ea typeface="Helvetica Neue Medium"/>
                <a:cs typeface="Helvetica Neue Medium"/>
                <a:sym typeface="Helvetica Neue Medium"/>
              </a:defRPr>
            </a:pPr>
            <a:endParaRPr/>
          </a:p>
        </p:txBody>
      </p:sp>
      <p:sp>
        <p:nvSpPr>
          <p:cNvPr id="3834" name="Line"/>
          <p:cNvSpPr/>
          <p:nvPr/>
        </p:nvSpPr>
        <p:spPr>
          <a:xfrm flipH="1" flipV="1">
            <a:off x="10502466" y="5807506"/>
            <a:ext cx="2516195" cy="301173"/>
          </a:xfrm>
          <a:prstGeom prst="line">
            <a:avLst/>
          </a:prstGeom>
          <a:ln w="50800">
            <a:solidFill>
              <a:srgbClr val="A31F34"/>
            </a:solidFill>
            <a:custDash>
              <a:ds d="200000" sp="200000"/>
            </a:custDash>
            <a:miter lim="400000"/>
            <a:tailEnd type="stealth"/>
          </a:ln>
        </p:spPr>
        <p:txBody>
          <a:bodyPr lIns="50800" tIns="50800" rIns="50800" bIns="50800" anchor="ctr"/>
          <a:lstStyle/>
          <a:p>
            <a:pPr defTabSz="457200">
              <a:lnSpc>
                <a:spcPct val="100000"/>
              </a:lnSpc>
              <a:defRPr sz="1200" b="0">
                <a:solidFill>
                  <a:srgbClr val="FFFFFF"/>
                </a:solidFill>
                <a:latin typeface="Helvetica Neue"/>
                <a:ea typeface="Helvetica Neue"/>
                <a:cs typeface="Helvetica Neue"/>
                <a:sym typeface="Helvetica Neue"/>
              </a:defRPr>
            </a:pPr>
            <a:endParaRPr/>
          </a:p>
        </p:txBody>
      </p:sp>
      <p:sp>
        <p:nvSpPr>
          <p:cNvPr id="3835" name="Line"/>
          <p:cNvSpPr/>
          <p:nvPr/>
        </p:nvSpPr>
        <p:spPr>
          <a:xfrm flipH="1">
            <a:off x="9469387" y="6460626"/>
            <a:ext cx="3580851" cy="659079"/>
          </a:xfrm>
          <a:prstGeom prst="line">
            <a:avLst/>
          </a:prstGeom>
          <a:ln w="50800">
            <a:solidFill>
              <a:srgbClr val="A31F34"/>
            </a:solidFill>
            <a:custDash>
              <a:ds d="200000" sp="200000"/>
            </a:custDash>
            <a:miter lim="400000"/>
            <a:tailEnd type="stealth"/>
          </a:ln>
        </p:spPr>
        <p:txBody>
          <a:bodyPr lIns="50800" tIns="50800" rIns="50800" bIns="50800" anchor="ctr"/>
          <a:lstStyle/>
          <a:p>
            <a:pPr defTabSz="457200">
              <a:lnSpc>
                <a:spcPct val="100000"/>
              </a:lnSpc>
              <a:defRPr sz="1200" b="0">
                <a:solidFill>
                  <a:srgbClr val="FFFFFF"/>
                </a:solidFill>
                <a:latin typeface="Helvetica Neue"/>
                <a:ea typeface="Helvetica Neue"/>
                <a:cs typeface="Helvetica Neue"/>
                <a:sym typeface="Helvetica Neue"/>
              </a:defRPr>
            </a:pPr>
            <a:endParaRPr/>
          </a:p>
        </p:txBody>
      </p:sp>
      <p:sp>
        <p:nvSpPr>
          <p:cNvPr id="3836" name="23%"/>
          <p:cNvSpPr txBox="1"/>
          <p:nvPr/>
        </p:nvSpPr>
        <p:spPr>
          <a:xfrm>
            <a:off x="13354028" y="8790093"/>
            <a:ext cx="876859" cy="520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defTabSz="457200">
              <a:lnSpc>
                <a:spcPct val="100000"/>
              </a:lnSpc>
              <a:defRPr sz="3000" b="0"/>
            </a:lvl1pPr>
          </a:lstStyle>
          <a:p>
            <a:r>
              <a:t>23%</a:t>
            </a:r>
          </a:p>
        </p:txBody>
      </p:sp>
      <p:sp>
        <p:nvSpPr>
          <p:cNvPr id="3837" name="QuantumNAS"/>
          <p:cNvSpPr txBox="1"/>
          <p:nvPr/>
        </p:nvSpPr>
        <p:spPr>
          <a:xfrm>
            <a:off x="10440517" y="3834625"/>
            <a:ext cx="2590801" cy="520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defTabSz="457200">
              <a:lnSpc>
                <a:spcPct val="100000"/>
              </a:lnSpc>
              <a:defRPr sz="3000"/>
            </a:lvl1pPr>
          </a:lstStyle>
          <a:p>
            <a:r>
              <a:t>QuantumNAS</a:t>
            </a:r>
          </a:p>
        </p:txBody>
      </p:sp>
      <p:sp>
        <p:nvSpPr>
          <p:cNvPr id="3838" name="Number of Parameters"/>
          <p:cNvSpPr txBox="1"/>
          <p:nvPr/>
        </p:nvSpPr>
        <p:spPr>
          <a:xfrm>
            <a:off x="10207990" y="12448482"/>
            <a:ext cx="3968020" cy="5209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defTabSz="457200">
              <a:lnSpc>
                <a:spcPct val="100000"/>
              </a:lnSpc>
              <a:defRPr sz="3000" b="0"/>
            </a:lvl1pPr>
          </a:lstStyle>
          <a:p>
            <a:r>
              <a:t>Number of Parameters</a:t>
            </a:r>
          </a:p>
        </p:txBody>
      </p:sp>
      <p:sp>
        <p:nvSpPr>
          <p:cNvPr id="3839" name="Rectangle"/>
          <p:cNvSpPr/>
          <p:nvPr/>
        </p:nvSpPr>
        <p:spPr>
          <a:xfrm>
            <a:off x="7465628" y="4862419"/>
            <a:ext cx="537935" cy="342901"/>
          </a:xfrm>
          <a:prstGeom prst="rect">
            <a:avLst/>
          </a:prstGeom>
          <a:solidFill>
            <a:srgbClr val="FFFFFF"/>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840" name="4-classification: MNIST-4 U3+CU3 on IBMQ-Yorktown"/>
          <p:cNvSpPr txBox="1">
            <a:spLocks noGrp="1"/>
          </p:cNvSpPr>
          <p:nvPr>
            <p:ph type="body" sz="quarter" idx="1"/>
          </p:nvPr>
        </p:nvSpPr>
        <p:spPr>
          <a:xfrm>
            <a:off x="1218959" y="2540000"/>
            <a:ext cx="21944882" cy="2023783"/>
          </a:xfrm>
          <a:prstGeom prst="rect">
            <a:avLst/>
          </a:prstGeom>
        </p:spPr>
        <p:txBody>
          <a:bodyPr/>
          <a:lstStyle/>
          <a:p>
            <a:r>
              <a:t>4-classification: MNIST-4 U3+CU3 on IBMQ-Yorktown</a:t>
            </a:r>
          </a:p>
        </p:txBody>
      </p:sp>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116</a:t>
            </a:fld>
            <a:endParaRPr/>
          </a:p>
        </p:txBody>
      </p:sp>
      <p:graphicFrame>
        <p:nvGraphicFramePr>
          <p:cNvPr id="3845" name="2D Column Chart"/>
          <p:cNvGraphicFramePr/>
          <p:nvPr/>
        </p:nvGraphicFramePr>
        <p:xfrm>
          <a:off x="2794019" y="4377982"/>
          <a:ext cx="17967663" cy="7239759"/>
        </p:xfrm>
        <a:graphic>
          <a:graphicData uri="http://schemas.openxmlformats.org/drawingml/2006/chart">
            <c:chart xmlns:c="http://schemas.openxmlformats.org/drawingml/2006/chart" xmlns:r="http://schemas.openxmlformats.org/officeDocument/2006/relationships" r:id="rId3"/>
          </a:graphicData>
        </a:graphic>
      </p:graphicFrame>
      <p:sp>
        <p:nvSpPr>
          <p:cNvPr id="3846" name="QuantumNAS"/>
          <p:cNvSpPr txBox="1"/>
          <p:nvPr/>
        </p:nvSpPr>
        <p:spPr>
          <a:xfrm>
            <a:off x="18368486" y="4327182"/>
            <a:ext cx="2590801" cy="520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defTabSz="457200">
              <a:lnSpc>
                <a:spcPct val="100000"/>
              </a:lnSpc>
              <a:defRPr sz="3000"/>
            </a:lvl1pPr>
          </a:lstStyle>
          <a:p>
            <a:r>
              <a:t>QuantumNAS</a:t>
            </a:r>
          </a:p>
        </p:txBody>
      </p:sp>
      <p:sp>
        <p:nvSpPr>
          <p:cNvPr id="3847" name="Line"/>
          <p:cNvSpPr/>
          <p:nvPr/>
        </p:nvSpPr>
        <p:spPr>
          <a:xfrm>
            <a:off x="5076819" y="10593917"/>
            <a:ext cx="14716071" cy="1"/>
          </a:xfrm>
          <a:prstGeom prst="line">
            <a:avLst/>
          </a:prstGeom>
          <a:ln w="12700">
            <a:solidFill>
              <a:srgbClr val="A31F34"/>
            </a:solidFill>
            <a:custDash>
              <a:ds d="200000" sp="200000"/>
            </a:custDash>
            <a:miter lim="400000"/>
          </a:ln>
        </p:spPr>
        <p:txBody>
          <a:bodyPr lIns="50800" tIns="50800" rIns="50800" bIns="50800"/>
          <a:lstStyle/>
          <a:p>
            <a:pPr algn="l" defTabSz="457200">
              <a:lnSpc>
                <a:spcPct val="100000"/>
              </a:lnSpc>
              <a:defRPr sz="2000" b="0"/>
            </a:pPr>
            <a:endParaRPr/>
          </a:p>
        </p:txBody>
      </p:sp>
      <p:sp>
        <p:nvSpPr>
          <p:cNvPr id="3848" name="Optimal: -1.85"/>
          <p:cNvSpPr txBox="1"/>
          <p:nvPr/>
        </p:nvSpPr>
        <p:spPr>
          <a:xfrm>
            <a:off x="4097335" y="10204470"/>
            <a:ext cx="2108287" cy="4595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defTabSz="457200">
              <a:lnSpc>
                <a:spcPct val="100000"/>
              </a:lnSpc>
              <a:defRPr sz="2500" b="0">
                <a:solidFill>
                  <a:srgbClr val="A31F34"/>
                </a:solidFill>
              </a:defRPr>
            </a:lvl1pPr>
          </a:lstStyle>
          <a:p>
            <a:r>
              <a:t>Optimal: -1.85</a:t>
            </a:r>
          </a:p>
        </p:txBody>
      </p:sp>
      <p:sp>
        <p:nvSpPr>
          <p:cNvPr id="3849" name="Measured Expectation Value on IBMQ-Yorktown"/>
          <p:cNvSpPr txBox="1"/>
          <p:nvPr/>
        </p:nvSpPr>
        <p:spPr>
          <a:xfrm rot="16200000">
            <a:off x="87732" y="7781104"/>
            <a:ext cx="6529827" cy="952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00000"/>
              </a:lnSpc>
              <a:defRPr sz="3000" b="0"/>
            </a:lvl1pPr>
          </a:lstStyle>
          <a:p>
            <a:r>
              <a:t>Measured Expectation Value on IBMQ-Yorktown</a:t>
            </a:r>
          </a:p>
        </p:txBody>
      </p:sp>
      <p:sp>
        <p:nvSpPr>
          <p:cNvPr id="3850" name="Line"/>
          <p:cNvSpPr/>
          <p:nvPr/>
        </p:nvSpPr>
        <p:spPr>
          <a:xfrm>
            <a:off x="4169602" y="11801445"/>
            <a:ext cx="16044796" cy="1"/>
          </a:xfrm>
          <a:prstGeom prst="line">
            <a:avLst/>
          </a:prstGeom>
          <a:ln w="38100">
            <a:solidFill>
              <a:srgbClr val="A31F34"/>
            </a:solidFill>
            <a:miter lim="400000"/>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851" name="Diverse design spaces"/>
          <p:cNvSpPr txBox="1"/>
          <p:nvPr/>
        </p:nvSpPr>
        <p:spPr>
          <a:xfrm>
            <a:off x="9982909" y="11759183"/>
            <a:ext cx="5863903" cy="743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100000"/>
              </a:lnSpc>
              <a:spcBef>
                <a:spcPts val="3500"/>
              </a:spcBef>
              <a:defRPr sz="4500" b="0">
                <a:solidFill>
                  <a:srgbClr val="A31F34"/>
                </a:solidFill>
              </a:defRPr>
            </a:lvl1pPr>
          </a:lstStyle>
          <a:p>
            <a:r>
              <a:t>Diverse design spaces</a:t>
            </a:r>
          </a:p>
        </p:txBody>
      </p:sp>
      <p:sp>
        <p:nvSpPr>
          <p:cNvPr id="3852" name="Consistent Improvements on Diverse Design Spaces"/>
          <p:cNvSpPr txBox="1">
            <a:spLocks noGrp="1"/>
          </p:cNvSpPr>
          <p:nvPr>
            <p:ph type="title"/>
          </p:nvPr>
        </p:nvSpPr>
        <p:spPr>
          <a:xfrm>
            <a:off x="661519" y="13799"/>
            <a:ext cx="22790298" cy="2516521"/>
          </a:xfrm>
          <a:prstGeom prst="rect">
            <a:avLst/>
          </a:prstGeom>
        </p:spPr>
        <p:txBody>
          <a:bodyPr/>
          <a:lstStyle/>
          <a:p>
            <a:r>
              <a:t>Consistent Improvements on Diverse Design Spaces</a:t>
            </a:r>
          </a:p>
        </p:txBody>
      </p:sp>
      <p:sp>
        <p:nvSpPr>
          <p:cNvPr id="3853" name="H2 in different design spaces on IBMQ-Yorktown"/>
          <p:cNvSpPr txBox="1"/>
          <p:nvPr/>
        </p:nvSpPr>
        <p:spPr>
          <a:xfrm>
            <a:off x="1218959" y="2540000"/>
            <a:ext cx="21944882" cy="7954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508000" indent="-508000" algn="l" defTabSz="914400">
              <a:spcBef>
                <a:spcPts val="1400"/>
              </a:spcBef>
              <a:buSzPct val="122000"/>
              <a:buChar char="•"/>
              <a:defRPr b="0" spc="0"/>
            </a:lvl1pPr>
          </a:lstStyle>
          <a:p>
            <a:r>
              <a:t>H2 in different design spaces on IBMQ-Yorktown</a:t>
            </a:r>
          </a:p>
        </p:txBody>
      </p:sp>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57" name="Scalable to Large #Qubits"/>
          <p:cNvSpPr txBox="1">
            <a:spLocks noGrp="1"/>
          </p:cNvSpPr>
          <p:nvPr>
            <p:ph type="title"/>
          </p:nvPr>
        </p:nvSpPr>
        <p:spPr>
          <a:prstGeom prst="rect">
            <a:avLst/>
          </a:prstGeom>
        </p:spPr>
        <p:txBody>
          <a:bodyPr/>
          <a:lstStyle/>
          <a:p>
            <a:r>
              <a:t>Scalable to Large #Qubits</a:t>
            </a:r>
          </a:p>
        </p:txBody>
      </p:sp>
      <p:sp>
        <p:nvSpPr>
          <p:cNvPr id="385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117</a:t>
            </a:fld>
            <a:endParaRPr/>
          </a:p>
        </p:txBody>
      </p:sp>
      <p:graphicFrame>
        <p:nvGraphicFramePr>
          <p:cNvPr id="3859" name="Table"/>
          <p:cNvGraphicFramePr/>
          <p:nvPr/>
        </p:nvGraphicFramePr>
        <p:xfrm>
          <a:off x="4050387" y="5998630"/>
          <a:ext cx="19766333" cy="5603465"/>
        </p:xfrm>
        <a:graphic>
          <a:graphicData uri="http://schemas.openxmlformats.org/drawingml/2006/table">
            <a:tbl>
              <a:tblPr firstRow="1" firstCol="1">
                <a:tableStyleId>{2708684C-4D16-4618-839F-0558EEFCDFE6}</a:tableStyleId>
              </a:tblPr>
              <a:tblGrid>
                <a:gridCol w="5765855">
                  <a:extLst>
                    <a:ext uri="{9D8B030D-6E8A-4147-A177-3AD203B41FA5}">
                      <a16:colId xmlns:a16="http://schemas.microsoft.com/office/drawing/2014/main" val="20000"/>
                    </a:ext>
                  </a:extLst>
                </a:gridCol>
                <a:gridCol w="3500454">
                  <a:extLst>
                    <a:ext uri="{9D8B030D-6E8A-4147-A177-3AD203B41FA5}">
                      <a16:colId xmlns:a16="http://schemas.microsoft.com/office/drawing/2014/main" val="20001"/>
                    </a:ext>
                  </a:extLst>
                </a:gridCol>
                <a:gridCol w="3498767">
                  <a:extLst>
                    <a:ext uri="{9D8B030D-6E8A-4147-A177-3AD203B41FA5}">
                      <a16:colId xmlns:a16="http://schemas.microsoft.com/office/drawing/2014/main" val="20002"/>
                    </a:ext>
                  </a:extLst>
                </a:gridCol>
                <a:gridCol w="3501923">
                  <a:extLst>
                    <a:ext uri="{9D8B030D-6E8A-4147-A177-3AD203B41FA5}">
                      <a16:colId xmlns:a16="http://schemas.microsoft.com/office/drawing/2014/main" val="20003"/>
                    </a:ext>
                  </a:extLst>
                </a:gridCol>
                <a:gridCol w="3499334">
                  <a:extLst>
                    <a:ext uri="{9D8B030D-6E8A-4147-A177-3AD203B41FA5}">
                      <a16:colId xmlns:a16="http://schemas.microsoft.com/office/drawing/2014/main" val="20004"/>
                    </a:ext>
                  </a:extLst>
                </a:gridCol>
              </a:tblGrid>
              <a:tr h="1384413">
                <a:tc>
                  <a:txBody>
                    <a:bodyPr/>
                    <a:lstStyle/>
                    <a:p>
                      <a:pPr algn="ctr" defTabSz="914400">
                        <a:lnSpc>
                          <a:spcPct val="100000"/>
                        </a:lnSpc>
                        <a:tabLst>
                          <a:tab pos="1663700" algn="l"/>
                        </a:tabLst>
                        <a:defRPr sz="1800" b="0"/>
                      </a:pPr>
                      <a:r>
                        <a:rPr sz="3000" b="1">
                          <a:latin typeface="Helvetica Neue"/>
                          <a:ea typeface="Helvetica Neue"/>
                          <a:cs typeface="Helvetica Neue"/>
                          <a:sym typeface="Helvetica Neue"/>
                        </a:rPr>
                        <a:t>Method</a:t>
                      </a:r>
                    </a:p>
                  </a:txBody>
                  <a:tcPr marL="50800" marR="50800" marT="50800" marB="50800" anchor="ctr" horzOverflow="overflow">
                    <a:lnL w="12700">
                      <a:solidFill>
                        <a:srgbClr val="6C6C6C"/>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Noise-Unaware Searched</a:t>
                      </a:r>
                    </a:p>
                  </a:txBody>
                  <a:tcPr marL="50800" marR="50800" marT="50800" marB="50800" anchor="ctr" horzOverflow="overflow">
                    <a:lnL w="12700">
                      <a:solidFill>
                        <a:srgbClr val="000000"/>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Random</a:t>
                      </a:r>
                    </a:p>
                  </a:txBody>
                  <a:tcPr marL="50800" marR="50800" marT="50800" marB="50800" anchor="ctr" horzOverflow="overflow">
                    <a:lnL w="12700">
                      <a:solidFill>
                        <a:srgbClr val="000000"/>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Human</a:t>
                      </a:r>
                    </a:p>
                  </a:txBody>
                  <a:tcPr marL="50800" marR="50800" marT="50800" marB="50800" anchor="ctr" horzOverflow="overflow">
                    <a:lnL w="12700">
                      <a:solidFill>
                        <a:srgbClr val="000000"/>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b="1">
                          <a:latin typeface="Helvetica Neue"/>
                          <a:ea typeface="Helvetica Neue"/>
                          <a:cs typeface="Helvetica Neue"/>
                          <a:sym typeface="Helvetica Neue"/>
                        </a:rPr>
                        <a:t>QuantumNAS</a:t>
                      </a:r>
                    </a:p>
                  </a:txBody>
                  <a:tcPr marL="50800" marR="50800" marT="50800" marB="50800" anchor="ctr" horzOverflow="overflow">
                    <a:lnL w="12700">
                      <a:solidFill>
                        <a:srgbClr val="000000"/>
                      </a:solidFill>
                      <a:miter lim="400000"/>
                    </a:lnL>
                    <a:lnR w="12700">
                      <a:solidFill>
                        <a:srgbClr val="6C6C6C"/>
                      </a:solidFill>
                      <a:miter lim="400000"/>
                    </a:lnR>
                    <a:lnT w="12700">
                      <a:solidFill>
                        <a:srgbClr val="6C6C6C"/>
                      </a:solidFill>
                      <a:miter lim="400000"/>
                    </a:lnT>
                    <a:lnB w="12700">
                      <a:solidFill>
                        <a:srgbClr val="000000"/>
                      </a:solidFill>
                      <a:miter lim="400000"/>
                    </a:lnB>
                    <a:solidFill>
                      <a:srgbClr val="D6DCE0"/>
                    </a:solidFill>
                  </a:tcPr>
                </a:tc>
                <a:extLst>
                  <a:ext uri="{0D108BD9-81ED-4DB2-BD59-A6C34878D82A}">
                    <a16:rowId xmlns:a16="http://schemas.microsoft.com/office/drawing/2014/main" val="10000"/>
                  </a:ext>
                </a:extLst>
              </a:tr>
              <a:tr h="1054763">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Melbourne (15Q, 8QV, use 15Q)</a:t>
                      </a:r>
                    </a:p>
                  </a:txBody>
                  <a:tcPr marL="50800" marR="50800" marT="50800" marB="50800" anchor="ctr" horzOverflow="overflow">
                    <a:lnL w="12700">
                      <a:solidFill>
                        <a:srgbClr val="6C6C6C"/>
                      </a:solidFill>
                      <a:miter lim="400000"/>
                    </a:lnL>
                    <a:lnR w="25400">
                      <a:solidFill>
                        <a:srgbClr val="000000"/>
                      </a:solidFill>
                      <a:miter lim="400000"/>
                    </a:lnR>
                    <a:lnT w="12700">
                      <a:solidFill>
                        <a:srgbClr val="000000"/>
                      </a:solidFill>
                      <a:miter lim="400000"/>
                    </a:lnT>
                    <a:lnB w="12700">
                      <a:solidFill>
                        <a:srgbClr val="000000"/>
                      </a:solidFill>
                      <a:custDash>
                        <a:ds d="200000" sp="200000"/>
                      </a:custDash>
                      <a:miter lim="400000"/>
                    </a:lnB>
                    <a:solidFill>
                      <a:srgbClr val="D6DCE0"/>
                    </a:solidFill>
                  </a:tcPr>
                </a:tc>
                <a:tc>
                  <a:txBody>
                    <a:bodyPr/>
                    <a:lstStyle/>
                    <a:p>
                      <a:pPr algn="ctr" defTabSz="914400">
                        <a:lnSpc>
                          <a:spcPct val="100000"/>
                        </a:lnSpc>
                        <a:defRPr sz="1800"/>
                      </a:pPr>
                      <a:r>
                        <a:rPr sz="4000">
                          <a:latin typeface="Helvetica Neue"/>
                          <a:ea typeface="Helvetica Neue"/>
                          <a:cs typeface="Helvetica Neue"/>
                          <a:sym typeface="Helvetica Neue"/>
                        </a:rPr>
                        <a:t>11%</a:t>
                      </a:r>
                    </a:p>
                  </a:txBody>
                  <a:tcPr marL="50800" marR="50800" marT="50800" marB="50800" anchor="ctr" horzOverflow="overflow">
                    <a:lnL w="25400">
                      <a:solidFill>
                        <a:srgbClr val="000000"/>
                      </a:solidFill>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b="1">
                          <a:latin typeface="Helvetica Neue"/>
                          <a:ea typeface="Helvetica Neue"/>
                          <a:cs typeface="Helvetica Neue"/>
                          <a:sym typeface="Helvetica Neue"/>
                        </a:rPr>
                        <a:t>32%</a:t>
                      </a:r>
                    </a:p>
                  </a:txBody>
                  <a:tcPr marL="50800" marR="50800" marT="50800" marB="50800" anchor="ctr" horzOverflow="overflow">
                    <a:lnL w="12700">
                      <a:solidFill>
                        <a:srgbClr val="000000"/>
                      </a:solidFill>
                      <a:miter lim="400000"/>
                    </a:lnL>
                    <a:lnR w="12700">
                      <a:solidFill>
                        <a:srgbClr val="6C6C6C"/>
                      </a:solidFill>
                      <a:miter lim="400000"/>
                    </a:lnR>
                    <a:lnT w="12700">
                      <a:solidFill>
                        <a:srgbClr val="000000"/>
                      </a:solidFill>
                      <a:miter lim="400000"/>
                    </a:lnT>
                    <a:lnB w="12700">
                      <a:solidFill>
                        <a:srgbClr val="000000"/>
                      </a:solidFill>
                      <a:custDash>
                        <a:ds d="200000" sp="200000"/>
                      </a:custDash>
                      <a:miter lim="400000"/>
                    </a:lnB>
                    <a:noFill/>
                  </a:tcPr>
                </a:tc>
                <a:extLst>
                  <a:ext uri="{0D108BD9-81ED-4DB2-BD59-A6C34878D82A}">
                    <a16:rowId xmlns:a16="http://schemas.microsoft.com/office/drawing/2014/main" val="10001"/>
                  </a:ext>
                </a:extLst>
              </a:tr>
              <a:tr h="1054763">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Guadalupe (16Q, 32QV, use 16Q)</a:t>
                      </a:r>
                    </a:p>
                  </a:txBody>
                  <a:tcPr marL="50800" marR="50800" marT="50800" marB="50800" anchor="ctr" horzOverflow="overflow">
                    <a:lnL w="12700">
                      <a:solidFill>
                        <a:srgbClr val="6C6C6C"/>
                      </a:solidFill>
                      <a:miter lim="400000"/>
                    </a:lnL>
                    <a:lnR w="254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solidFill>
                      <a:srgbClr val="D6DCE0"/>
                    </a:solidFill>
                  </a:tcPr>
                </a:tc>
                <a:tc>
                  <a:txBody>
                    <a:bodyPr/>
                    <a:lstStyle/>
                    <a:p>
                      <a:pPr algn="ctr" defTabSz="914400">
                        <a:lnSpc>
                          <a:spcPct val="100000"/>
                        </a:lnSpc>
                        <a:defRPr sz="1800"/>
                      </a:pPr>
                      <a:r>
                        <a:rPr sz="4000">
                          <a:latin typeface="Helvetica Neue"/>
                          <a:ea typeface="Helvetica Neue"/>
                          <a:cs typeface="Helvetica Neue"/>
                          <a:sym typeface="Helvetica Neue"/>
                        </a:rPr>
                        <a:t>14%</a:t>
                      </a:r>
                    </a:p>
                  </a:txBody>
                  <a:tcPr marL="50800" marR="50800" marT="50800" marB="50800" anchor="ctr" horzOverflow="overflow">
                    <a:lnL w="254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12%</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b="1">
                          <a:latin typeface="Helvetica Neue"/>
                          <a:ea typeface="Helvetica Neue"/>
                          <a:cs typeface="Helvetica Neue"/>
                          <a:sym typeface="Helvetica Neue"/>
                        </a:rPr>
                        <a:t>15%</a:t>
                      </a:r>
                    </a:p>
                  </a:txBody>
                  <a:tcPr marL="50800" marR="50800" marT="50800" marB="50800" anchor="ctr" horzOverflow="overflow">
                    <a:lnL w="12700">
                      <a:solidFill>
                        <a:srgbClr val="000000"/>
                      </a:solidFill>
                      <a:miter lim="400000"/>
                    </a:lnL>
                    <a:lnR w="12700">
                      <a:solidFill>
                        <a:srgbClr val="6C6C6C"/>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extLst>
                  <a:ext uri="{0D108BD9-81ED-4DB2-BD59-A6C34878D82A}">
                    <a16:rowId xmlns:a16="http://schemas.microsoft.com/office/drawing/2014/main" val="10002"/>
                  </a:ext>
                </a:extLst>
              </a:tr>
              <a:tr h="1054763">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Montreal (27Q, 128QV, use 21Q)</a:t>
                      </a:r>
                    </a:p>
                  </a:txBody>
                  <a:tcPr marL="50800" marR="50800" marT="50800" marB="50800" anchor="ctr" horzOverflow="overflow">
                    <a:lnL w="12700">
                      <a:solidFill>
                        <a:srgbClr val="6C6C6C"/>
                      </a:solidFill>
                      <a:miter lim="400000"/>
                    </a:lnL>
                    <a:lnR w="254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solidFill>
                      <a:srgbClr val="D6DCE0"/>
                    </a:solidFill>
                  </a:tcPr>
                </a:tc>
                <a:tc>
                  <a:txBody>
                    <a:bodyPr/>
                    <a:lstStyle/>
                    <a:p>
                      <a:pPr algn="ctr" defTabSz="914400">
                        <a:lnSpc>
                          <a:spcPct val="100000"/>
                        </a:lnSpc>
                        <a:defRPr sz="1800"/>
                      </a:pPr>
                      <a:r>
                        <a:rPr sz="4000">
                          <a:latin typeface="Helvetica Neue"/>
                          <a:ea typeface="Helvetica Neue"/>
                          <a:cs typeface="Helvetica Neue"/>
                          <a:sym typeface="Helvetica Neue"/>
                        </a:rPr>
                        <a:t>13%</a:t>
                      </a:r>
                    </a:p>
                  </a:txBody>
                  <a:tcPr marL="50800" marR="50800" marT="50800" marB="50800" anchor="ctr" horzOverflow="overflow">
                    <a:lnL w="254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7%</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14%</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b="1">
                          <a:latin typeface="Helvetica Neue"/>
                          <a:ea typeface="Helvetica Neue"/>
                          <a:cs typeface="Helvetica Neue"/>
                          <a:sym typeface="Helvetica Neue"/>
                        </a:rPr>
                        <a:t>16%</a:t>
                      </a:r>
                    </a:p>
                  </a:txBody>
                  <a:tcPr marL="50800" marR="50800" marT="50800" marB="50800" anchor="ctr" horzOverflow="overflow">
                    <a:lnL w="12700">
                      <a:solidFill>
                        <a:srgbClr val="000000"/>
                      </a:solidFill>
                      <a:miter lim="400000"/>
                    </a:lnL>
                    <a:lnR w="12700">
                      <a:solidFill>
                        <a:srgbClr val="6C6C6C"/>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extLst>
                  <a:ext uri="{0D108BD9-81ED-4DB2-BD59-A6C34878D82A}">
                    <a16:rowId xmlns:a16="http://schemas.microsoft.com/office/drawing/2014/main" val="10003"/>
                  </a:ext>
                </a:extLst>
              </a:tr>
              <a:tr h="1054763">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Manhattan (65Q, 32QV, use 21Q)</a:t>
                      </a:r>
                    </a:p>
                  </a:txBody>
                  <a:tcPr marL="50800" marR="50800" marT="50800" marB="50800" anchor="ctr" horzOverflow="overflow">
                    <a:lnL w="12700">
                      <a:solidFill>
                        <a:srgbClr val="6C6C6C"/>
                      </a:solidFill>
                      <a:miter lim="400000"/>
                    </a:lnL>
                    <a:lnR w="25400">
                      <a:solidFill>
                        <a:srgbClr val="000000"/>
                      </a:solidFill>
                      <a:miter lim="400000"/>
                    </a:lnR>
                    <a:lnT w="12700">
                      <a:solidFill>
                        <a:srgbClr val="000000"/>
                      </a:solidFill>
                      <a:custDash>
                        <a:ds d="200000" sp="200000"/>
                      </a:custDash>
                      <a:miter lim="400000"/>
                    </a:lnT>
                    <a:lnB w="12700">
                      <a:solidFill>
                        <a:srgbClr val="6C6C6C"/>
                      </a:solidFill>
                      <a:miter lim="400000"/>
                    </a:lnB>
                    <a:solidFill>
                      <a:srgbClr val="D6DCE0"/>
                    </a:solidFill>
                  </a:tcPr>
                </a:tc>
                <a:tc>
                  <a:txBody>
                    <a:bodyPr/>
                    <a:lstStyle/>
                    <a:p>
                      <a:pPr algn="ctr" defTabSz="914400">
                        <a:lnSpc>
                          <a:spcPct val="100000"/>
                        </a:lnSpc>
                        <a:defRPr sz="1800"/>
                      </a:pPr>
                      <a:r>
                        <a:rPr sz="4000">
                          <a:latin typeface="Helvetica Neue"/>
                          <a:ea typeface="Helvetica Neue"/>
                          <a:cs typeface="Helvetica Neue"/>
                          <a:sym typeface="Helvetica Neue"/>
                        </a:rPr>
                        <a:t>11%</a:t>
                      </a:r>
                    </a:p>
                  </a:txBody>
                  <a:tcPr marL="50800" marR="50800" marT="50800" marB="50800" anchor="ctr" horzOverflow="overflow">
                    <a:lnL w="254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6C6C6C"/>
                      </a:solidFill>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11%</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6C6C6C"/>
                      </a:solidFill>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6C6C6C"/>
                      </a:solidFill>
                      <a:miter lim="400000"/>
                    </a:lnB>
                    <a:noFill/>
                  </a:tcPr>
                </a:tc>
                <a:tc>
                  <a:txBody>
                    <a:bodyPr/>
                    <a:lstStyle/>
                    <a:p>
                      <a:pPr algn="ctr" defTabSz="914400">
                        <a:lnSpc>
                          <a:spcPct val="100000"/>
                        </a:lnSpc>
                        <a:defRPr sz="1800"/>
                      </a:pPr>
                      <a:r>
                        <a:rPr sz="4000" b="1">
                          <a:latin typeface="Helvetica Neue"/>
                          <a:ea typeface="Helvetica Neue"/>
                          <a:cs typeface="Helvetica Neue"/>
                          <a:sym typeface="Helvetica Neue"/>
                        </a:rPr>
                        <a:t>18%</a:t>
                      </a:r>
                    </a:p>
                  </a:txBody>
                  <a:tcPr marL="50800" marR="50800" marT="50800" marB="50800" anchor="ctr" horzOverflow="overflow">
                    <a:lnL w="12700">
                      <a:solidFill>
                        <a:srgbClr val="000000"/>
                      </a:solidFill>
                      <a:miter lim="400000"/>
                    </a:lnL>
                    <a:lnR w="12700">
                      <a:solidFill>
                        <a:srgbClr val="6C6C6C"/>
                      </a:solidFill>
                      <a:miter lim="400000"/>
                    </a:lnR>
                    <a:lnT w="12700">
                      <a:solidFill>
                        <a:srgbClr val="000000"/>
                      </a:solidFill>
                      <a:custDash>
                        <a:ds d="200000" sp="200000"/>
                      </a:custDash>
                      <a:miter lim="400000"/>
                    </a:lnT>
                    <a:lnB w="12700">
                      <a:solidFill>
                        <a:srgbClr val="6C6C6C"/>
                      </a:solidFill>
                      <a:miter lim="400000"/>
                    </a:lnB>
                    <a:noFill/>
                  </a:tcPr>
                </a:tc>
                <a:extLst>
                  <a:ext uri="{0D108BD9-81ED-4DB2-BD59-A6C34878D82A}">
                    <a16:rowId xmlns:a16="http://schemas.microsoft.com/office/drawing/2014/main" val="10004"/>
                  </a:ext>
                </a:extLst>
              </a:tr>
            </a:tbl>
          </a:graphicData>
        </a:graphic>
      </p:graphicFrame>
      <p:sp>
        <p:nvSpPr>
          <p:cNvPr id="3860" name="Line"/>
          <p:cNvSpPr/>
          <p:nvPr/>
        </p:nvSpPr>
        <p:spPr>
          <a:xfrm flipH="1">
            <a:off x="3016737" y="6107723"/>
            <a:ext cx="1" cy="5588483"/>
          </a:xfrm>
          <a:prstGeom prst="line">
            <a:avLst/>
          </a:prstGeom>
          <a:ln w="38100">
            <a:solidFill>
              <a:srgbClr val="A31F34"/>
            </a:solidFill>
            <a:miter lim="400000"/>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861" name="More Qubits"/>
          <p:cNvSpPr txBox="1"/>
          <p:nvPr/>
        </p:nvSpPr>
        <p:spPr>
          <a:xfrm>
            <a:off x="851490" y="8200112"/>
            <a:ext cx="2374563" cy="14037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00000"/>
              </a:lnSpc>
              <a:spcBef>
                <a:spcPts val="3500"/>
              </a:spcBef>
              <a:defRPr sz="4500" b="0">
                <a:solidFill>
                  <a:srgbClr val="A31F34"/>
                </a:solidFill>
              </a:defRPr>
            </a:lvl1pPr>
          </a:lstStyle>
          <a:p>
            <a:r>
              <a:t>More Qubits</a:t>
            </a:r>
          </a:p>
        </p:txBody>
      </p:sp>
      <p:sp>
        <p:nvSpPr>
          <p:cNvPr id="3862" name="On large devices…"/>
          <p:cNvSpPr txBox="1"/>
          <p:nvPr/>
        </p:nvSpPr>
        <p:spPr>
          <a:xfrm>
            <a:off x="1218959" y="2540000"/>
            <a:ext cx="21944882" cy="7954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marL="508000" indent="-508000" algn="l" defTabSz="914400">
              <a:spcBef>
                <a:spcPts val="1400"/>
              </a:spcBef>
              <a:buSzPct val="122000"/>
              <a:buChar char="•"/>
              <a:defRPr b="0" spc="0"/>
            </a:pPr>
            <a:r>
              <a:t>On large devices</a:t>
            </a:r>
          </a:p>
          <a:p>
            <a:pPr marL="508000" indent="-508000" algn="l" defTabSz="914400">
              <a:spcBef>
                <a:spcPts val="1400"/>
              </a:spcBef>
              <a:buSzPct val="122000"/>
              <a:buChar char="•"/>
              <a:defRPr b="0" spc="0"/>
            </a:pPr>
            <a:r>
              <a:t>MNIST-10 accuracy</a:t>
            </a:r>
          </a:p>
        </p:txBody>
      </p:sp>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6" name="Effective of Quantum Gate Pruning"/>
          <p:cNvSpPr txBox="1">
            <a:spLocks noGrp="1"/>
          </p:cNvSpPr>
          <p:nvPr>
            <p:ph type="title"/>
          </p:nvPr>
        </p:nvSpPr>
        <p:spPr>
          <a:prstGeom prst="rect">
            <a:avLst/>
          </a:prstGeom>
        </p:spPr>
        <p:txBody>
          <a:bodyPr/>
          <a:lstStyle/>
          <a:p>
            <a:r>
              <a:t>Effective of Quantum Gate Pruning</a:t>
            </a:r>
          </a:p>
        </p:txBody>
      </p:sp>
      <p:sp>
        <p:nvSpPr>
          <p:cNvPr id="3867" name="For MNIST-4, Quantum gate pruning improves accuracy by 3% on average"/>
          <p:cNvSpPr txBox="1">
            <a:spLocks noGrp="1"/>
          </p:cNvSpPr>
          <p:nvPr>
            <p:ph type="body" idx="1"/>
          </p:nvPr>
        </p:nvSpPr>
        <p:spPr>
          <a:prstGeom prst="rect">
            <a:avLst/>
          </a:prstGeom>
        </p:spPr>
        <p:txBody>
          <a:bodyPr/>
          <a:lstStyle/>
          <a:p>
            <a:r>
              <a:t>For MNIST-4, Quantum gate pruning improves accuracy by 3% on average</a:t>
            </a:r>
          </a:p>
        </p:txBody>
      </p:sp>
      <p:sp>
        <p:nvSpPr>
          <p:cNvPr id="38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118</a:t>
            </a:fld>
            <a:endParaRPr/>
          </a:p>
        </p:txBody>
      </p:sp>
      <p:graphicFrame>
        <p:nvGraphicFramePr>
          <p:cNvPr id="3869" name="2D Column Chart"/>
          <p:cNvGraphicFramePr/>
          <p:nvPr/>
        </p:nvGraphicFramePr>
        <p:xfrm>
          <a:off x="3607595" y="4647349"/>
          <a:ext cx="17433294" cy="6822170"/>
        </p:xfrm>
        <a:graphic>
          <a:graphicData uri="http://schemas.openxmlformats.org/drawingml/2006/chart">
            <c:chart xmlns:c="http://schemas.openxmlformats.org/drawingml/2006/chart" xmlns:r="http://schemas.openxmlformats.org/officeDocument/2006/relationships" r:id="rId3"/>
          </a:graphicData>
        </a:graphic>
      </p:graphicFrame>
      <p:sp>
        <p:nvSpPr>
          <p:cNvPr id="3870" name="MNIST-4 accuracy"/>
          <p:cNvSpPr txBox="1"/>
          <p:nvPr/>
        </p:nvSpPr>
        <p:spPr>
          <a:xfrm rot="16200000">
            <a:off x="1514261" y="7540776"/>
            <a:ext cx="3247691" cy="520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100000"/>
              </a:lnSpc>
              <a:spcBef>
                <a:spcPts val="3500"/>
              </a:spcBef>
              <a:defRPr sz="3000" b="0"/>
            </a:lvl1pPr>
          </a:lstStyle>
          <a:p>
            <a:r>
              <a:t>MNIST-4 accuracy</a:t>
            </a:r>
          </a:p>
        </p:txBody>
      </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4" name="Time Cost"/>
          <p:cNvSpPr txBox="1">
            <a:spLocks noGrp="1"/>
          </p:cNvSpPr>
          <p:nvPr>
            <p:ph type="title"/>
          </p:nvPr>
        </p:nvSpPr>
        <p:spPr>
          <a:prstGeom prst="rect">
            <a:avLst/>
          </a:prstGeom>
        </p:spPr>
        <p:txBody>
          <a:bodyPr/>
          <a:lstStyle/>
          <a:p>
            <a:r>
              <a:rPr dirty="0"/>
              <a:t>Time Cost</a:t>
            </a:r>
            <a:r>
              <a:rPr lang="en-US" dirty="0"/>
              <a:t> with TorchQuantum</a:t>
            </a:r>
            <a:endParaRPr dirty="0"/>
          </a:p>
        </p:txBody>
      </p:sp>
      <p:sp>
        <p:nvSpPr>
          <p:cNvPr id="387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119</a:t>
            </a:fld>
            <a:endParaRPr/>
          </a:p>
        </p:txBody>
      </p:sp>
      <p:graphicFrame>
        <p:nvGraphicFramePr>
          <p:cNvPr id="3876" name="Table"/>
          <p:cNvGraphicFramePr/>
          <p:nvPr/>
        </p:nvGraphicFramePr>
        <p:xfrm>
          <a:off x="1305472" y="3582062"/>
          <a:ext cx="21773053" cy="4685720"/>
        </p:xfrm>
        <a:graphic>
          <a:graphicData uri="http://schemas.openxmlformats.org/drawingml/2006/table">
            <a:tbl>
              <a:tblPr firstRow="1" firstCol="1">
                <a:tableStyleId>{2708684C-4D16-4618-839F-0558EEFCDFE6}</a:tableStyleId>
              </a:tblPr>
              <a:tblGrid>
                <a:gridCol w="5874385">
                  <a:extLst>
                    <a:ext uri="{9D8B030D-6E8A-4147-A177-3AD203B41FA5}">
                      <a16:colId xmlns:a16="http://schemas.microsoft.com/office/drawing/2014/main" val="20000"/>
                    </a:ext>
                  </a:extLst>
                </a:gridCol>
                <a:gridCol w="3974667">
                  <a:extLst>
                    <a:ext uri="{9D8B030D-6E8A-4147-A177-3AD203B41FA5}">
                      <a16:colId xmlns:a16="http://schemas.microsoft.com/office/drawing/2014/main" val="20001"/>
                    </a:ext>
                  </a:extLst>
                </a:gridCol>
                <a:gridCol w="3974667">
                  <a:extLst>
                    <a:ext uri="{9D8B030D-6E8A-4147-A177-3AD203B41FA5}">
                      <a16:colId xmlns:a16="http://schemas.microsoft.com/office/drawing/2014/main" val="20002"/>
                    </a:ext>
                  </a:extLst>
                </a:gridCol>
                <a:gridCol w="3974667">
                  <a:extLst>
                    <a:ext uri="{9D8B030D-6E8A-4147-A177-3AD203B41FA5}">
                      <a16:colId xmlns:a16="http://schemas.microsoft.com/office/drawing/2014/main" val="20003"/>
                    </a:ext>
                  </a:extLst>
                </a:gridCol>
                <a:gridCol w="3974667">
                  <a:extLst>
                    <a:ext uri="{9D8B030D-6E8A-4147-A177-3AD203B41FA5}">
                      <a16:colId xmlns:a16="http://schemas.microsoft.com/office/drawing/2014/main" val="20004"/>
                    </a:ext>
                  </a:extLst>
                </a:gridCol>
              </a:tblGrid>
              <a:tr h="1426115">
                <a:tc>
                  <a:txBody>
                    <a:bodyPr/>
                    <a:lstStyle/>
                    <a:p>
                      <a:pPr algn="ctr" defTabSz="914400">
                        <a:lnSpc>
                          <a:spcPct val="100000"/>
                        </a:lnSpc>
                        <a:tabLst>
                          <a:tab pos="1663700" algn="l"/>
                        </a:tabLst>
                        <a:defRPr sz="3000">
                          <a:latin typeface="Helvetica Neue"/>
                          <a:ea typeface="Helvetica Neue"/>
                          <a:cs typeface="Helvetica Neue"/>
                          <a:sym typeface="Helvetica Neue"/>
                        </a:defRPr>
                      </a:pPr>
                      <a:endParaRPr/>
                    </a:p>
                  </a:txBody>
                  <a:tcPr marL="50800" marR="50800" marT="50800" marB="50800" anchor="ctr" horzOverflow="overflow">
                    <a:lnL w="12700">
                      <a:solidFill>
                        <a:srgbClr val="6C6C6C"/>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SuperCircuit Training</a:t>
                      </a:r>
                    </a:p>
                  </a:txBody>
                  <a:tcPr marL="50800" marR="50800" marT="50800" marB="50800" anchor="ctr" horzOverflow="overflow">
                    <a:lnL w="12700">
                      <a:solidFill>
                        <a:srgbClr val="000000"/>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Noise-Adaptive Co-search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SubCircuit Training</a:t>
                      </a:r>
                    </a:p>
                  </a:txBody>
                  <a:tcPr marL="50800" marR="50800" marT="50800" marB="50800" anchor="ctr" horzOverflow="overflow">
                    <a:lnL w="12700">
                      <a:solidFill>
                        <a:srgbClr val="000000"/>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Deployment on Real QC</a:t>
                      </a:r>
                    </a:p>
                  </a:txBody>
                  <a:tcPr marL="50800" marR="50800" marT="50800" marB="50800" anchor="ctr" horzOverflow="overflow">
                    <a:lnL w="12700">
                      <a:solidFill>
                        <a:srgbClr val="000000"/>
                      </a:solidFill>
                      <a:miter lim="400000"/>
                    </a:lnL>
                    <a:lnR w="12700">
                      <a:solidFill>
                        <a:srgbClr val="6C6C6C"/>
                      </a:solidFill>
                      <a:miter lim="400000"/>
                    </a:lnR>
                    <a:lnT w="12700">
                      <a:solidFill>
                        <a:srgbClr val="6C6C6C"/>
                      </a:solidFill>
                      <a:miter lim="400000"/>
                    </a:lnT>
                    <a:lnB w="12700">
                      <a:solidFill>
                        <a:srgbClr val="000000"/>
                      </a:solidFill>
                      <a:miter lim="400000"/>
                    </a:lnB>
                    <a:solidFill>
                      <a:srgbClr val="D6DCE0"/>
                    </a:solidFill>
                  </a:tcPr>
                </a:tc>
                <a:extLst>
                  <a:ext uri="{0D108BD9-81ED-4DB2-BD59-A6C34878D82A}">
                    <a16:rowId xmlns:a16="http://schemas.microsoft.com/office/drawing/2014/main" val="10000"/>
                  </a:ext>
                </a:extLst>
              </a:tr>
              <a:tr h="1086535">
                <a:tc>
                  <a:txBody>
                    <a:bodyPr/>
                    <a:lstStyle/>
                    <a:p>
                      <a:pPr algn="ctr" defTabSz="914400">
                        <a:lnSpc>
                          <a:spcPct val="100000"/>
                        </a:lnSpc>
                        <a:tabLst>
                          <a:tab pos="1663700" algn="l"/>
                        </a:tabLst>
                        <a:defRPr sz="1800" b="0"/>
                      </a:pPr>
                      <a:r>
                        <a:rPr sz="4000">
                          <a:latin typeface="Helvetica Neue"/>
                          <a:ea typeface="Helvetica Neue"/>
                          <a:cs typeface="Helvetica Neue"/>
                          <a:sym typeface="Helvetica Neue"/>
                        </a:rPr>
                        <a:t>4 Qubits</a:t>
                      </a:r>
                    </a:p>
                  </a:txBody>
                  <a:tcPr marL="50800" marR="50800" marT="50800" marB="50800" anchor="ctr" horzOverflow="overflow">
                    <a:lnL w="12700">
                      <a:solidFill>
                        <a:srgbClr val="6C6C6C"/>
                      </a:solidFill>
                      <a:miter lim="400000"/>
                    </a:lnL>
                    <a:lnR w="25400">
                      <a:solidFill>
                        <a:srgbClr val="000000"/>
                      </a:solidFill>
                      <a:miter lim="400000"/>
                    </a:lnR>
                    <a:lnT w="12700">
                      <a:solidFill>
                        <a:srgbClr val="000000"/>
                      </a:solidFill>
                      <a:miter lim="400000"/>
                    </a:lnT>
                    <a:lnB w="12700">
                      <a:solidFill>
                        <a:srgbClr val="000000"/>
                      </a:solidFill>
                      <a:custDash>
                        <a:ds d="200000" sp="200000"/>
                      </a:custDash>
                      <a:miter lim="400000"/>
                    </a:lnB>
                    <a:solidFill>
                      <a:srgbClr val="D6DCE0"/>
                    </a:solidFill>
                  </a:tcPr>
                </a:tc>
                <a:tc>
                  <a:txBody>
                    <a:bodyPr/>
                    <a:lstStyle/>
                    <a:p>
                      <a:pPr algn="ctr" defTabSz="914400">
                        <a:lnSpc>
                          <a:spcPct val="100000"/>
                        </a:lnSpc>
                        <a:defRPr sz="1800"/>
                      </a:pPr>
                      <a:r>
                        <a:rPr sz="4000">
                          <a:latin typeface="Helvetica Neue"/>
                          <a:ea typeface="Helvetica Neue"/>
                          <a:cs typeface="Helvetica Neue"/>
                          <a:sym typeface="Helvetica Neue"/>
                        </a:rPr>
                        <a:t>0.5h</a:t>
                      </a:r>
                    </a:p>
                  </a:txBody>
                  <a:tcPr marL="50800" marR="50800" marT="50800" marB="50800" anchor="ctr" horzOverflow="overflow">
                    <a:lnL w="25400">
                      <a:solidFill>
                        <a:srgbClr val="000000"/>
                      </a:solidFill>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3h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0.5h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0.5h</a:t>
                      </a:r>
                    </a:p>
                  </a:txBody>
                  <a:tcPr marL="50800" marR="50800" marT="50800" marB="50800" anchor="ctr" horzOverflow="overflow">
                    <a:lnL w="12700">
                      <a:solidFill>
                        <a:srgbClr val="000000"/>
                      </a:solidFill>
                      <a:miter lim="400000"/>
                    </a:lnL>
                    <a:lnR w="12700">
                      <a:solidFill>
                        <a:srgbClr val="6C6C6C"/>
                      </a:solidFill>
                      <a:miter lim="400000"/>
                    </a:lnR>
                    <a:lnT w="12700">
                      <a:solidFill>
                        <a:srgbClr val="000000"/>
                      </a:solidFill>
                      <a:miter lim="400000"/>
                    </a:lnT>
                    <a:lnB w="12700">
                      <a:solidFill>
                        <a:srgbClr val="000000"/>
                      </a:solidFill>
                      <a:custDash>
                        <a:ds d="200000" sp="200000"/>
                      </a:custDash>
                      <a:miter lim="400000"/>
                    </a:lnB>
                    <a:noFill/>
                  </a:tcPr>
                </a:tc>
                <a:extLst>
                  <a:ext uri="{0D108BD9-81ED-4DB2-BD59-A6C34878D82A}">
                    <a16:rowId xmlns:a16="http://schemas.microsoft.com/office/drawing/2014/main" val="10001"/>
                  </a:ext>
                </a:extLst>
              </a:tr>
              <a:tr h="1086535">
                <a:tc>
                  <a:txBody>
                    <a:bodyPr/>
                    <a:lstStyle/>
                    <a:p>
                      <a:pPr algn="ctr" defTabSz="914400">
                        <a:lnSpc>
                          <a:spcPct val="100000"/>
                        </a:lnSpc>
                        <a:tabLst>
                          <a:tab pos="1663700" algn="l"/>
                        </a:tabLst>
                        <a:defRPr sz="1800" b="0"/>
                      </a:pPr>
                      <a:r>
                        <a:rPr sz="4000">
                          <a:latin typeface="Helvetica Neue"/>
                          <a:ea typeface="Helvetica Neue"/>
                          <a:cs typeface="Helvetica Neue"/>
                          <a:sym typeface="Helvetica Neue"/>
                        </a:rPr>
                        <a:t>15 Qubits</a:t>
                      </a:r>
                    </a:p>
                  </a:txBody>
                  <a:tcPr marL="50800" marR="50800" marT="50800" marB="50800" anchor="ctr" horzOverflow="overflow">
                    <a:lnL w="12700">
                      <a:solidFill>
                        <a:srgbClr val="6C6C6C"/>
                      </a:solidFill>
                      <a:miter lim="400000"/>
                    </a:lnL>
                    <a:lnR w="254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solidFill>
                      <a:srgbClr val="D6DCE0"/>
                    </a:solidFill>
                  </a:tcPr>
                </a:tc>
                <a:tc>
                  <a:txBody>
                    <a:bodyPr/>
                    <a:lstStyle/>
                    <a:p>
                      <a:pPr algn="ctr" defTabSz="914400">
                        <a:lnSpc>
                          <a:spcPct val="100000"/>
                        </a:lnSpc>
                        <a:defRPr sz="1800"/>
                      </a:pPr>
                      <a:r>
                        <a:rPr sz="4000">
                          <a:latin typeface="Helvetica Neue"/>
                          <a:ea typeface="Helvetica Neue"/>
                          <a:cs typeface="Helvetica Neue"/>
                          <a:sym typeface="Helvetica Neue"/>
                        </a:rPr>
                        <a:t>5h</a:t>
                      </a:r>
                    </a:p>
                  </a:txBody>
                  <a:tcPr marL="50800" marR="50800" marT="50800" marB="50800" anchor="ctr" horzOverflow="overflow">
                    <a:lnL w="254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5h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5h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1h</a:t>
                      </a:r>
                    </a:p>
                  </a:txBody>
                  <a:tcPr marL="50800" marR="50800" marT="50800" marB="50800" anchor="ctr" horzOverflow="overflow">
                    <a:lnL w="12700">
                      <a:solidFill>
                        <a:srgbClr val="000000"/>
                      </a:solidFill>
                      <a:miter lim="400000"/>
                    </a:lnL>
                    <a:lnR w="12700">
                      <a:solidFill>
                        <a:srgbClr val="6C6C6C"/>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extLst>
                  <a:ext uri="{0D108BD9-81ED-4DB2-BD59-A6C34878D82A}">
                    <a16:rowId xmlns:a16="http://schemas.microsoft.com/office/drawing/2014/main" val="10002"/>
                  </a:ext>
                </a:extLst>
              </a:tr>
              <a:tr h="1086535">
                <a:tc>
                  <a:txBody>
                    <a:bodyPr/>
                    <a:lstStyle/>
                    <a:p>
                      <a:pPr algn="ctr" defTabSz="914400">
                        <a:lnSpc>
                          <a:spcPct val="100000"/>
                        </a:lnSpc>
                        <a:tabLst>
                          <a:tab pos="1663700" algn="l"/>
                        </a:tabLst>
                        <a:defRPr sz="1800" b="0"/>
                      </a:pPr>
                      <a:r>
                        <a:rPr sz="4000">
                          <a:latin typeface="Helvetica Neue"/>
                          <a:ea typeface="Helvetica Neue"/>
                          <a:cs typeface="Helvetica Neue"/>
                          <a:sym typeface="Helvetica Neue"/>
                        </a:rPr>
                        <a:t>21 Qubits</a:t>
                      </a:r>
                    </a:p>
                  </a:txBody>
                  <a:tcPr marL="50800" marR="50800" marT="50800" marB="50800" anchor="ctr" horzOverflow="overflow">
                    <a:lnL w="12700">
                      <a:solidFill>
                        <a:srgbClr val="6C6C6C"/>
                      </a:solidFill>
                      <a:miter lim="400000"/>
                    </a:lnL>
                    <a:lnR w="25400">
                      <a:solidFill>
                        <a:srgbClr val="000000"/>
                      </a:solidFill>
                      <a:miter lim="400000"/>
                    </a:lnR>
                    <a:lnT w="12700">
                      <a:solidFill>
                        <a:srgbClr val="000000"/>
                      </a:solidFill>
                      <a:custDash>
                        <a:ds d="200000" sp="200000"/>
                      </a:custDash>
                      <a:miter lim="400000"/>
                    </a:lnT>
                    <a:lnB w="12700">
                      <a:solidFill>
                        <a:srgbClr val="6C6C6C"/>
                      </a:solidFill>
                      <a:miter lim="400000"/>
                    </a:lnB>
                    <a:solidFill>
                      <a:srgbClr val="D6DCE0"/>
                    </a:solidFill>
                  </a:tcPr>
                </a:tc>
                <a:tc>
                  <a:txBody>
                    <a:bodyPr/>
                    <a:lstStyle/>
                    <a:p>
                      <a:pPr algn="ctr" defTabSz="914400">
                        <a:lnSpc>
                          <a:spcPct val="100000"/>
                        </a:lnSpc>
                        <a:defRPr sz="1800"/>
                      </a:pPr>
                      <a:r>
                        <a:rPr sz="4000">
                          <a:latin typeface="Helvetica Neue"/>
                          <a:ea typeface="Helvetica Neue"/>
                          <a:cs typeface="Helvetica Neue"/>
                          <a:sym typeface="Helvetica Neue"/>
                        </a:rPr>
                        <a:t>20h</a:t>
                      </a:r>
                    </a:p>
                  </a:txBody>
                  <a:tcPr marL="50800" marR="50800" marT="50800" marB="50800" anchor="ctr" horzOverflow="overflow">
                    <a:lnL w="254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6C6C6C"/>
                      </a:solidFill>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10h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6C6C6C"/>
                      </a:solidFill>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15h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6C6C6C"/>
                      </a:solidFill>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1h</a:t>
                      </a:r>
                    </a:p>
                  </a:txBody>
                  <a:tcPr marL="50800" marR="50800" marT="50800" marB="50800" anchor="ctr" horzOverflow="overflow">
                    <a:lnL w="12700">
                      <a:solidFill>
                        <a:srgbClr val="000000"/>
                      </a:solidFill>
                      <a:miter lim="400000"/>
                    </a:lnL>
                    <a:lnR w="12700">
                      <a:solidFill>
                        <a:srgbClr val="6C6C6C"/>
                      </a:solidFill>
                      <a:miter lim="400000"/>
                    </a:lnR>
                    <a:lnT w="12700">
                      <a:solidFill>
                        <a:srgbClr val="000000"/>
                      </a:solidFill>
                      <a:custDash>
                        <a:ds d="200000" sp="200000"/>
                      </a:custDash>
                      <a:miter lim="400000"/>
                    </a:lnT>
                    <a:lnB w="12700">
                      <a:solidFill>
                        <a:srgbClr val="6C6C6C"/>
                      </a:solidFill>
                      <a:miter lim="400000"/>
                    </a:lnB>
                    <a:noFill/>
                  </a:tcPr>
                </a:tc>
                <a:extLst>
                  <a:ext uri="{0D108BD9-81ED-4DB2-BD59-A6C34878D82A}">
                    <a16:rowId xmlns:a16="http://schemas.microsoft.com/office/drawing/2014/main" val="10003"/>
                  </a:ext>
                </a:extLst>
              </a:tr>
            </a:tbl>
          </a:graphicData>
        </a:graphic>
      </p:graphicFrame>
      <p:sp>
        <p:nvSpPr>
          <p:cNvPr id="3877" name="Line"/>
          <p:cNvSpPr/>
          <p:nvPr/>
        </p:nvSpPr>
        <p:spPr>
          <a:xfrm flipH="1" flipV="1">
            <a:off x="1302845" y="3585653"/>
            <a:ext cx="5897621" cy="1401946"/>
          </a:xfrm>
          <a:prstGeom prst="line">
            <a:avLst/>
          </a:prstGeom>
          <a:ln w="254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878" name="#qubits"/>
          <p:cNvSpPr txBox="1"/>
          <p:nvPr/>
        </p:nvSpPr>
        <p:spPr>
          <a:xfrm>
            <a:off x="1300433" y="4310450"/>
            <a:ext cx="1949705" cy="6969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100000"/>
              </a:lnSpc>
              <a:tabLst>
                <a:tab pos="1663700" algn="l"/>
              </a:tabLst>
              <a:defRPr b="0">
                <a:latin typeface="Helvetica Neue"/>
                <a:ea typeface="Helvetica Neue"/>
                <a:cs typeface="Helvetica Neue"/>
                <a:sym typeface="Helvetica Neue"/>
              </a:defRPr>
            </a:lvl1pPr>
          </a:lstStyle>
          <a:p>
            <a:pPr defTabSz="914400"/>
            <a:r>
              <a:t> #qubits</a:t>
            </a:r>
          </a:p>
        </p:txBody>
      </p:sp>
      <p:sp>
        <p:nvSpPr>
          <p:cNvPr id="3879" name="Step"/>
          <p:cNvSpPr txBox="1"/>
          <p:nvPr/>
        </p:nvSpPr>
        <p:spPr>
          <a:xfrm>
            <a:off x="5831912" y="3553936"/>
            <a:ext cx="1177545" cy="6969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100000"/>
              </a:lnSpc>
              <a:tabLst>
                <a:tab pos="1663700" algn="l"/>
              </a:tabLst>
              <a:defRPr b="0">
                <a:latin typeface="Helvetica Neue"/>
                <a:ea typeface="Helvetica Neue"/>
                <a:cs typeface="Helvetica Neue"/>
                <a:sym typeface="Helvetica Neue"/>
              </a:defRPr>
            </a:lvl1pPr>
          </a:lstStyle>
          <a:p>
            <a:pPr defTabSz="914400"/>
            <a:r>
              <a:t>Step</a:t>
            </a:r>
          </a:p>
        </p:txBody>
      </p:sp>
      <p:graphicFrame>
        <p:nvGraphicFramePr>
          <p:cNvPr id="3880" name="2D Bar Chart"/>
          <p:cNvGraphicFramePr/>
          <p:nvPr/>
        </p:nvGraphicFramePr>
        <p:xfrm>
          <a:off x="6691477" y="8927170"/>
          <a:ext cx="14466575" cy="2879928"/>
        </p:xfrm>
        <a:graphic>
          <a:graphicData uri="http://schemas.openxmlformats.org/drawingml/2006/chart">
            <c:chart xmlns:c="http://schemas.openxmlformats.org/drawingml/2006/chart" xmlns:r="http://schemas.openxmlformats.org/officeDocument/2006/relationships" r:id="rId3"/>
          </a:graphicData>
        </a:graphic>
      </p:graphicFrame>
      <p:sp>
        <p:nvSpPr>
          <p:cNvPr id="3881" name="Line"/>
          <p:cNvSpPr/>
          <p:nvPr/>
        </p:nvSpPr>
        <p:spPr>
          <a:xfrm flipV="1">
            <a:off x="7699592" y="11110122"/>
            <a:ext cx="10033237" cy="43910"/>
          </a:xfrm>
          <a:prstGeom prst="line">
            <a:avLst/>
          </a:prstGeom>
          <a:ln w="38100">
            <a:solidFill>
              <a:srgbClr val="000000"/>
            </a:solidFill>
            <a:miter lim="400000"/>
            <a:headEnd type="stealth"/>
            <a:tailEnd type="triangle" len="sm"/>
          </a:ln>
        </p:spPr>
        <p:txBody>
          <a:bodyPr lIns="50800" tIns="50800" rIns="50800" bIns="50800" anchor="ctr"/>
          <a:lstStyle/>
          <a:p>
            <a:pPr defTabSz="457200">
              <a:lnSpc>
                <a:spcPct val="100000"/>
              </a:lnSpc>
              <a:defRPr sz="1200" b="0">
                <a:solidFill>
                  <a:srgbClr val="FFFFFF"/>
                </a:solidFill>
                <a:latin typeface="Helvetica Neue"/>
                <a:ea typeface="Helvetica Neue"/>
                <a:cs typeface="Helvetica Neue"/>
                <a:sym typeface="Helvetica Neue"/>
              </a:defRPr>
            </a:pPr>
            <a:endParaRPr/>
          </a:p>
        </p:txBody>
      </p:sp>
      <p:sp>
        <p:nvSpPr>
          <p:cNvPr id="3882" name="Naive Search"/>
          <p:cNvSpPr txBox="1"/>
          <p:nvPr/>
        </p:nvSpPr>
        <p:spPr>
          <a:xfrm>
            <a:off x="3994454" y="9319527"/>
            <a:ext cx="2793688" cy="4405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defTabSz="457200">
              <a:lnSpc>
                <a:spcPct val="100000"/>
              </a:lnSpc>
              <a:defRPr sz="3000" b="0"/>
            </a:lvl1pPr>
          </a:lstStyle>
          <a:p>
            <a:r>
              <a:t>Naive Search</a:t>
            </a:r>
          </a:p>
        </p:txBody>
      </p:sp>
      <p:sp>
        <p:nvSpPr>
          <p:cNvPr id="3883" name="QuantumNAS (Ours)"/>
          <p:cNvSpPr txBox="1"/>
          <p:nvPr/>
        </p:nvSpPr>
        <p:spPr>
          <a:xfrm>
            <a:off x="2788501" y="10933777"/>
            <a:ext cx="4184959" cy="4405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defTabSz="457200">
              <a:lnSpc>
                <a:spcPct val="100000"/>
              </a:lnSpc>
              <a:defRPr sz="3000"/>
            </a:lvl1pPr>
          </a:lstStyle>
          <a:p>
            <a:r>
              <a:t>QuantumNAS (Ours)</a:t>
            </a:r>
          </a:p>
        </p:txBody>
      </p:sp>
      <p:sp>
        <p:nvSpPr>
          <p:cNvPr id="3884" name="1600x saving"/>
          <p:cNvSpPr txBox="1"/>
          <p:nvPr/>
        </p:nvSpPr>
        <p:spPr>
          <a:xfrm>
            <a:off x="12406316" y="10297200"/>
            <a:ext cx="2522958" cy="5774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defTabSz="457200">
              <a:lnSpc>
                <a:spcPct val="100000"/>
              </a:lnSpc>
              <a:defRPr sz="3000" b="0"/>
            </a:lvl1pPr>
          </a:lstStyle>
          <a:p>
            <a:r>
              <a:t>1600x saving</a:t>
            </a:r>
          </a:p>
        </p:txBody>
      </p:sp>
      <p:sp>
        <p:nvSpPr>
          <p:cNvPr id="3885" name="GPU hours"/>
          <p:cNvSpPr txBox="1"/>
          <p:nvPr/>
        </p:nvSpPr>
        <p:spPr>
          <a:xfrm>
            <a:off x="12636106" y="11545028"/>
            <a:ext cx="2063378" cy="6969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defTabSz="457200">
              <a:lnSpc>
                <a:spcPct val="100000"/>
              </a:lnSpc>
              <a:defRPr sz="3000" b="0"/>
            </a:lvl1pPr>
          </a:lstStyle>
          <a:p>
            <a:r>
              <a:t>GPU hours</a:t>
            </a:r>
          </a:p>
        </p:txBody>
      </p:sp>
      <p:sp>
        <p:nvSpPr>
          <p:cNvPr id="3886" name="On 1 Nvidia Titan RTX 2080 ti GPU"/>
          <p:cNvSpPr txBox="1"/>
          <p:nvPr/>
        </p:nvSpPr>
        <p:spPr>
          <a:xfrm>
            <a:off x="1218959" y="2540000"/>
            <a:ext cx="21944882" cy="36140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508000" indent="-508000" algn="l" defTabSz="914400">
              <a:spcBef>
                <a:spcPts val="1400"/>
              </a:spcBef>
              <a:buSzPct val="123000"/>
              <a:buChar char="•"/>
              <a:defRPr b="0" spc="0"/>
            </a:lvl1pPr>
          </a:lstStyle>
          <a:p>
            <a:r>
              <a:t>On 1 Nvidia Titan RTX 2080 ti GPU</a:t>
            </a:r>
          </a:p>
        </p:txBody>
      </p:sp>
      <p:sp>
        <p:nvSpPr>
          <p:cNvPr id="3887" name="7200"/>
          <p:cNvSpPr txBox="1"/>
          <p:nvPr/>
        </p:nvSpPr>
        <p:spPr>
          <a:xfrm>
            <a:off x="17965284" y="9326713"/>
            <a:ext cx="961645" cy="548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3000" b="0">
                <a:latin typeface="Helvetica Neue"/>
                <a:ea typeface="Helvetica Neue"/>
                <a:cs typeface="Helvetica Neue"/>
                <a:sym typeface="Helvetica Neue"/>
              </a:defRPr>
            </a:lvl1pPr>
          </a:lstStyle>
          <a:p>
            <a:r>
              <a:t>7200</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Quantum Gates"/>
          <p:cNvSpPr txBox="1">
            <a:spLocks noGrp="1"/>
          </p:cNvSpPr>
          <p:nvPr>
            <p:ph type="title"/>
          </p:nvPr>
        </p:nvSpPr>
        <p:spPr>
          <a:prstGeom prst="rect">
            <a:avLst/>
          </a:prstGeom>
        </p:spPr>
        <p:txBody>
          <a:bodyPr/>
          <a:lstStyle/>
          <a:p>
            <a:r>
              <a:t>Quantum Gates</a:t>
            </a:r>
          </a:p>
        </p:txBody>
      </p:sp>
      <p:sp>
        <p:nvSpPr>
          <p:cNvPr id="156" name="Qubit gates: operations on one qubit or multiple qubits…"/>
          <p:cNvSpPr txBox="1">
            <a:spLocks noGrp="1"/>
          </p:cNvSpPr>
          <p:nvPr>
            <p:ph type="body" idx="1"/>
          </p:nvPr>
        </p:nvSpPr>
        <p:spPr>
          <a:prstGeom prst="rect">
            <a:avLst/>
          </a:prstGeom>
        </p:spPr>
        <p:txBody>
          <a:bodyPr/>
          <a:lstStyle/>
          <a:p>
            <a:r>
              <a:t>Qubit gates: operations on one qubit or multiple qubits</a:t>
            </a:r>
          </a:p>
          <a:p>
            <a:r>
              <a:t>The qubit gates can be represented with matrix format with dimension </a:t>
            </a:r>
          </a:p>
          <a:p>
            <a:r>
              <a:t>All gate matrices are unitary matrices: the conjugate transpose is the same as its inverse</a:t>
            </a:r>
          </a:p>
          <a:p>
            <a:r>
              <a:t>Single qubit gates:</a:t>
            </a:r>
          </a:p>
          <a:p>
            <a:pPr lvl="1"/>
            <a:r>
              <a:t>Not (X) gate:</a:t>
            </a:r>
          </a:p>
          <a:p>
            <a:pPr lvl="2"/>
            <a:endParaRPr/>
          </a:p>
          <a:p>
            <a:pPr lvl="2"/>
            <a:endParaRPr/>
          </a:p>
          <a:p>
            <a:pPr lvl="1"/>
            <a:r>
              <a:t>Parameterized gate: Rotation X (RX) with parameter theta</a:t>
            </a:r>
          </a:p>
        </p:txBody>
      </p:sp>
      <p:sp>
        <p:nvSpPr>
          <p:cNvPr id="15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pic>
        <p:nvPicPr>
          <p:cNvPr id="158" name="Image" descr="Image"/>
          <p:cNvPicPr>
            <a:picLocks noChangeAspect="1"/>
          </p:cNvPicPr>
          <p:nvPr/>
        </p:nvPicPr>
        <p:blipFill>
          <a:blip r:embed="rId2"/>
          <a:stretch>
            <a:fillRect/>
          </a:stretch>
        </p:blipFill>
        <p:spPr>
          <a:xfrm>
            <a:off x="6290665" y="6438900"/>
            <a:ext cx="3048001" cy="1625600"/>
          </a:xfrm>
          <a:prstGeom prst="rect">
            <a:avLst/>
          </a:prstGeom>
          <a:ln w="12700">
            <a:miter lim="400000"/>
          </a:ln>
        </p:spPr>
      </p:pic>
      <p:pic>
        <p:nvPicPr>
          <p:cNvPr id="159" name="Image" descr="Image"/>
          <p:cNvPicPr>
            <a:picLocks noChangeAspect="1"/>
          </p:cNvPicPr>
          <p:nvPr/>
        </p:nvPicPr>
        <p:blipFill>
          <a:blip r:embed="rId3"/>
          <a:stretch>
            <a:fillRect/>
          </a:stretch>
        </p:blipFill>
        <p:spPr>
          <a:xfrm>
            <a:off x="6344702" y="9951699"/>
            <a:ext cx="7429501" cy="1727201"/>
          </a:xfrm>
          <a:prstGeom prst="rect">
            <a:avLst/>
          </a:prstGeom>
          <a:ln w="12700">
            <a:miter lim="400000"/>
          </a:ln>
        </p:spPr>
      </p:pic>
      <p:pic>
        <p:nvPicPr>
          <p:cNvPr id="160" name="Image" descr="Image"/>
          <p:cNvPicPr>
            <a:picLocks noChangeAspect="1"/>
          </p:cNvPicPr>
          <p:nvPr/>
        </p:nvPicPr>
        <p:blipFill>
          <a:blip r:embed="rId4"/>
          <a:stretch>
            <a:fillRect/>
          </a:stretch>
        </p:blipFill>
        <p:spPr>
          <a:xfrm>
            <a:off x="17606759" y="3388693"/>
            <a:ext cx="2057401" cy="635001"/>
          </a:xfrm>
          <a:prstGeom prst="rect">
            <a:avLst/>
          </a:prstGeom>
          <a:ln w="12700">
            <a:miter lim="400000"/>
          </a:ln>
        </p:spPr>
      </p:pic>
    </p:spTree>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8;p26">
            <a:extLst>
              <a:ext uri="{FF2B5EF4-FFF2-40B4-BE49-F238E27FC236}">
                <a16:creationId xmlns:a16="http://schemas.microsoft.com/office/drawing/2014/main" id="{8365F960-6ECB-14CF-9177-9C564F4FE73E}"/>
              </a:ext>
            </a:extLst>
          </p:cNvPr>
          <p:cNvPicPr preferRelativeResize="0"/>
          <p:nvPr/>
        </p:nvPicPr>
        <p:blipFill rotWithShape="1">
          <a:blip r:embed="rId3">
            <a:alphaModFix/>
            <a:duotone>
              <a:schemeClr val="accent5">
                <a:shade val="45000"/>
                <a:satMod val="135000"/>
              </a:schemeClr>
              <a:prstClr val="white"/>
            </a:duotone>
          </a:blip>
          <a:srcRect l="47221" t="-58" r="2873"/>
          <a:stretch/>
        </p:blipFill>
        <p:spPr>
          <a:xfrm>
            <a:off x="11887200" y="-65732"/>
            <a:ext cx="12496800" cy="13781732"/>
          </a:xfrm>
          <a:prstGeom prst="rect">
            <a:avLst/>
          </a:prstGeom>
          <a:noFill/>
          <a:ln>
            <a:noFill/>
          </a:ln>
        </p:spPr>
      </p:pic>
      <p:sp>
        <p:nvSpPr>
          <p:cNvPr id="3490" name="Mutation and Crossover"/>
          <p:cNvSpPr txBox="1">
            <a:spLocks noGrp="1"/>
          </p:cNvSpPr>
          <p:nvPr>
            <p:ph type="title"/>
          </p:nvPr>
        </p:nvSpPr>
        <p:spPr>
          <a:xfrm>
            <a:off x="440267" y="267705"/>
            <a:ext cx="11751734" cy="2516521"/>
          </a:xfrm>
          <a:prstGeom prst="rect">
            <a:avLst/>
          </a:prstGeom>
        </p:spPr>
        <p:txBody>
          <a:bodyPr>
            <a:normAutofit/>
          </a:bodyPr>
          <a:lstStyle/>
          <a:p>
            <a:pPr algn="l"/>
            <a:r>
              <a:rPr lang="en-US" b="0" dirty="0">
                <a:solidFill>
                  <a:schemeClr val="tx1"/>
                </a:solidFill>
              </a:rPr>
              <a:t>Hands-On Section</a:t>
            </a:r>
            <a:br>
              <a:rPr lang="en-US" dirty="0">
                <a:solidFill>
                  <a:schemeClr val="tx1"/>
                </a:solidFill>
              </a:rPr>
            </a:br>
            <a:r>
              <a:rPr lang="en-US" dirty="0">
                <a:solidFill>
                  <a:schemeClr val="tx1"/>
                </a:solidFill>
              </a:rPr>
              <a:t>3.1 </a:t>
            </a:r>
            <a:r>
              <a:rPr lang="en-US" dirty="0" err="1">
                <a:solidFill>
                  <a:schemeClr val="tx1"/>
                </a:solidFill>
              </a:rPr>
              <a:t>QuantumNAS</a:t>
            </a:r>
            <a:endParaRPr dirty="0">
              <a:solidFill>
                <a:schemeClr val="tx1"/>
              </a:solidFill>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120</a:t>
            </a:fld>
            <a:endParaRPr/>
          </a:p>
        </p:txBody>
      </p:sp>
      <p:pic>
        <p:nvPicPr>
          <p:cNvPr id="3074" name="Picture 2">
            <a:extLst>
              <a:ext uri="{FF2B5EF4-FFF2-40B4-BE49-F238E27FC236}">
                <a16:creationId xmlns:a16="http://schemas.microsoft.com/office/drawing/2014/main" id="{F95E0957-3EF2-4949-F9B7-A3228CBAA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9801" y="3962732"/>
            <a:ext cx="10160000" cy="6261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hub Logo free icon">
            <a:extLst>
              <a:ext uri="{FF2B5EF4-FFF2-40B4-BE49-F238E27FC236}">
                <a16:creationId xmlns:a16="http://schemas.microsoft.com/office/drawing/2014/main" id="{3DE3C90F-5378-05FC-FD64-3F830FCB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884" y="4279284"/>
            <a:ext cx="5091699" cy="5091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67379"/>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Gate</a:t>
            </a:r>
            <a:r>
              <a:rPr lang="en-US" dirty="0"/>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a:t>
            </a:r>
            <a:r>
              <a:rPr lang="en-US" b="0" dirty="0">
                <a:solidFill>
                  <a:srgbClr val="000000">
                    <a:alpha val="20000"/>
                  </a:srgbClr>
                </a:solidFill>
              </a:rPr>
              <a:t>Use Examples</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alphaModFix amt="20000"/>
          </a:blip>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alphaModFix amt="20000"/>
          </a:blip>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3</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t>3</a:t>
            </a:r>
            <a:r>
              <a:rPr kumimoji="0" lang="en-US" sz="3500" b="0" i="0" u="none" strike="noStrike" cap="none" spc="0" normalizeH="0" baseline="0" dirty="0">
                <a:ln>
                  <a:noFill/>
                </a:ln>
                <a:effectLst/>
                <a:uFillTx/>
                <a:latin typeface="+mn-lt"/>
                <a:ea typeface="+mn-ea"/>
                <a:cs typeface="+mn-cs"/>
                <a:sym typeface="Arial"/>
              </a:rPr>
              <a:t>.2 </a:t>
            </a:r>
            <a:r>
              <a:rPr kumimoji="0" lang="en-US" sz="3500" b="0" i="0" u="none" strike="noStrike" cap="none" spc="0" normalizeH="0" baseline="0" dirty="0" err="1">
                <a:ln>
                  <a:noFill/>
                </a:ln>
                <a:effectLst/>
                <a:uFillTx/>
                <a:latin typeface="+mn-lt"/>
                <a:ea typeface="+mn-ea"/>
                <a:cs typeface="+mn-cs"/>
                <a:sym typeface="Arial"/>
              </a:rPr>
              <a:t>QuantumNAT</a:t>
            </a:r>
            <a:r>
              <a:rPr kumimoji="0" lang="en-US" sz="3500" b="0" i="0" u="none" strike="noStrike" cap="none" spc="0" normalizeH="0" baseline="0" dirty="0">
                <a:ln>
                  <a:noFill/>
                </a:ln>
                <a:effectLst/>
                <a:uFillTx/>
                <a:latin typeface="+mn-lt"/>
                <a:ea typeface="+mn-ea"/>
                <a:cs typeface="+mn-cs"/>
                <a:sym typeface="Arial"/>
              </a:rPr>
              <a:t>:</a:t>
            </a:r>
            <a:r>
              <a:rPr lang="en-US" sz="3500" b="0" dirty="0"/>
              <a:t> Noise Injection and Quantization </a:t>
            </a:r>
            <a:endParaRPr kumimoji="0" lang="en-US" sz="3500" b="0" i="0" u="none" strike="noStrike" cap="none" spc="0" normalizeH="0" baseline="0" dirty="0">
              <a:ln>
                <a:noFill/>
              </a:ln>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3</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1.4</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 QNN</a:t>
            </a:r>
            <a:r>
              <a:rPr kumimoji="0" lang="zh-CN" altLang="en-US"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alphaModFix amt="20000"/>
          </a:blip>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alphaModFix amt="20000"/>
          </a:blip>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1704660523"/>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2EE8A-8983-B954-7808-34CC44113BA1}"/>
              </a:ext>
            </a:extLst>
          </p:cNvPr>
          <p:cNvSpPr>
            <a:spLocks noGrp="1"/>
          </p:cNvSpPr>
          <p:nvPr>
            <p:ph type="title"/>
          </p:nvPr>
        </p:nvSpPr>
        <p:spPr/>
        <p:txBody>
          <a:bodyPr/>
          <a:lstStyle/>
          <a:p>
            <a:r>
              <a:rPr lang="en-US" dirty="0" err="1"/>
              <a:t>QuantumNAS</a:t>
            </a:r>
            <a:r>
              <a:rPr lang="en-US" dirty="0"/>
              <a:t> vs. </a:t>
            </a:r>
            <a:r>
              <a:rPr lang="en-US" dirty="0" err="1"/>
              <a:t>QuantumNAT</a:t>
            </a:r>
            <a:endParaRPr lang="en-US" dirty="0"/>
          </a:p>
        </p:txBody>
      </p:sp>
      <p:sp>
        <p:nvSpPr>
          <p:cNvPr id="3" name="Text Placeholder 2">
            <a:extLst>
              <a:ext uri="{FF2B5EF4-FFF2-40B4-BE49-F238E27FC236}">
                <a16:creationId xmlns:a16="http://schemas.microsoft.com/office/drawing/2014/main" id="{BDFF7A98-530D-CDDD-C982-4E406FCC759F}"/>
              </a:ext>
            </a:extLst>
          </p:cNvPr>
          <p:cNvSpPr>
            <a:spLocks noGrp="1"/>
          </p:cNvSpPr>
          <p:nvPr>
            <p:ph type="body" idx="1"/>
          </p:nvPr>
        </p:nvSpPr>
        <p:spPr/>
        <p:txBody>
          <a:bodyPr/>
          <a:lstStyle/>
          <a:p>
            <a:r>
              <a:rPr lang="en-US" b="1" dirty="0" err="1"/>
              <a:t>QuantumNAS</a:t>
            </a:r>
            <a:r>
              <a:rPr lang="en-US" dirty="0"/>
              <a:t> finds noise robust circuit </a:t>
            </a:r>
            <a:r>
              <a:rPr lang="en-US" b="1" dirty="0"/>
              <a:t>architecture</a:t>
            </a:r>
          </a:p>
          <a:p>
            <a:r>
              <a:rPr lang="en-US" b="1" dirty="0" err="1"/>
              <a:t>QuantumNAT</a:t>
            </a:r>
            <a:r>
              <a:rPr lang="en-US" dirty="0"/>
              <a:t> finds noise robust circuit </a:t>
            </a:r>
            <a:r>
              <a:rPr lang="en-US" b="1" dirty="0"/>
              <a:t>parameters</a:t>
            </a:r>
          </a:p>
        </p:txBody>
      </p:sp>
    </p:spTree>
    <p:extLst>
      <p:ext uri="{BB962C8B-B14F-4D97-AF65-F5344CB8AC3E}">
        <p14:creationId xmlns:p14="http://schemas.microsoft.com/office/powerpoint/2010/main" val="1244913889"/>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BE4F-8453-73B8-9E1A-B8EBDCFD7EBB}"/>
              </a:ext>
            </a:extLst>
          </p:cNvPr>
          <p:cNvSpPr>
            <a:spLocks noGrp="1"/>
          </p:cNvSpPr>
          <p:nvPr>
            <p:ph type="title"/>
          </p:nvPr>
        </p:nvSpPr>
        <p:spPr/>
        <p:txBody>
          <a:bodyPr/>
          <a:lstStyle/>
          <a:p>
            <a:r>
              <a:rPr lang="en-US" dirty="0"/>
              <a:t>PQC Circuit in </a:t>
            </a:r>
            <a:r>
              <a:rPr lang="en-US" dirty="0" err="1"/>
              <a:t>QuantumNAT</a:t>
            </a:r>
            <a:endParaRPr lang="en-US" dirty="0"/>
          </a:p>
        </p:txBody>
      </p:sp>
      <p:sp>
        <p:nvSpPr>
          <p:cNvPr id="3" name="Text Placeholder 2">
            <a:extLst>
              <a:ext uri="{FF2B5EF4-FFF2-40B4-BE49-F238E27FC236}">
                <a16:creationId xmlns:a16="http://schemas.microsoft.com/office/drawing/2014/main" id="{98B5F580-5C92-A999-4F45-C1E6F20437D7}"/>
              </a:ext>
            </a:extLst>
          </p:cNvPr>
          <p:cNvSpPr>
            <a:spLocks noGrp="1"/>
          </p:cNvSpPr>
          <p:nvPr>
            <p:ph type="body" idx="1"/>
          </p:nvPr>
        </p:nvSpPr>
        <p:spPr/>
        <p:txBody>
          <a:bodyPr/>
          <a:lstStyle/>
          <a:p>
            <a:r>
              <a:rPr lang="en-US" dirty="0"/>
              <a:t>QNN with multiple nodes</a:t>
            </a:r>
          </a:p>
          <a:p>
            <a:pPr lvl="1"/>
            <a:r>
              <a:rPr lang="en-US" dirty="0"/>
              <a:t>Encoder</a:t>
            </a:r>
          </a:p>
          <a:p>
            <a:pPr lvl="1"/>
            <a:r>
              <a:rPr lang="en-US" dirty="0"/>
              <a:t>Trainable Quantum Layers</a:t>
            </a:r>
          </a:p>
          <a:p>
            <a:pPr lvl="1"/>
            <a:r>
              <a:rPr lang="en-US" dirty="0"/>
              <a:t>Measurements</a:t>
            </a:r>
          </a:p>
        </p:txBody>
      </p:sp>
      <p:pic>
        <p:nvPicPr>
          <p:cNvPr id="4" name="Picture 3">
            <a:extLst>
              <a:ext uri="{FF2B5EF4-FFF2-40B4-BE49-F238E27FC236}">
                <a16:creationId xmlns:a16="http://schemas.microsoft.com/office/drawing/2014/main" id="{794F8792-7E5D-5259-6439-D4A638AFEAA1}"/>
              </a:ext>
            </a:extLst>
          </p:cNvPr>
          <p:cNvPicPr>
            <a:picLocks noChangeAspect="1"/>
          </p:cNvPicPr>
          <p:nvPr/>
        </p:nvPicPr>
        <p:blipFill>
          <a:blip r:embed="rId2"/>
          <a:stretch>
            <a:fillRect/>
          </a:stretch>
        </p:blipFill>
        <p:spPr>
          <a:xfrm>
            <a:off x="0" y="6517460"/>
            <a:ext cx="24672709" cy="5104699"/>
          </a:xfrm>
          <a:prstGeom prst="rect">
            <a:avLst/>
          </a:prstGeom>
        </p:spPr>
      </p:pic>
    </p:spTree>
    <p:extLst>
      <p:ext uri="{BB962C8B-B14F-4D97-AF65-F5344CB8AC3E}">
        <p14:creationId xmlns:p14="http://schemas.microsoft.com/office/powerpoint/2010/main" val="1116040881"/>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FCC15-E64A-7D2B-8968-33E0B4410A77}"/>
              </a:ext>
            </a:extLst>
          </p:cNvPr>
          <p:cNvSpPr>
            <a:spLocks noGrp="1"/>
          </p:cNvSpPr>
          <p:nvPr>
            <p:ph type="title"/>
          </p:nvPr>
        </p:nvSpPr>
        <p:spPr/>
        <p:txBody>
          <a:bodyPr/>
          <a:lstStyle/>
          <a:p>
            <a:r>
              <a:rPr lang="en-US" altLang="en-US" dirty="0"/>
              <a:t>Three Techniques in </a:t>
            </a:r>
            <a:r>
              <a:rPr lang="en-US" altLang="en-US" dirty="0" err="1"/>
              <a:t>QuantumNAT</a:t>
            </a:r>
            <a:endParaRPr lang="en-US" dirty="0"/>
          </a:p>
        </p:txBody>
      </p:sp>
      <p:sp>
        <p:nvSpPr>
          <p:cNvPr id="3" name="Text Placeholder 2">
            <a:extLst>
              <a:ext uri="{FF2B5EF4-FFF2-40B4-BE49-F238E27FC236}">
                <a16:creationId xmlns:a16="http://schemas.microsoft.com/office/drawing/2014/main" id="{E76F144E-641A-E3F6-1A65-CC79A02DFCF6}"/>
              </a:ext>
            </a:extLst>
          </p:cNvPr>
          <p:cNvSpPr>
            <a:spLocks noGrp="1"/>
          </p:cNvSpPr>
          <p:nvPr>
            <p:ph type="body" idx="1"/>
          </p:nvPr>
        </p:nvSpPr>
        <p:spPr/>
        <p:txBody>
          <a:bodyPr/>
          <a:lstStyle/>
          <a:p>
            <a:r>
              <a:rPr lang="en-US" dirty="0" err="1"/>
              <a:t>QuantumNAT</a:t>
            </a:r>
            <a:r>
              <a:rPr lang="en-US" dirty="0"/>
              <a:t>:</a:t>
            </a:r>
          </a:p>
          <a:p>
            <a:pPr lvl="1"/>
            <a:r>
              <a:rPr lang="en-US" dirty="0"/>
              <a:t>Normalization: mitigate noise impact</a:t>
            </a:r>
          </a:p>
          <a:p>
            <a:pPr lvl="1"/>
            <a:r>
              <a:rPr lang="en-US" dirty="0"/>
              <a:t>Noise injection: make the parameters aware of noise</a:t>
            </a:r>
          </a:p>
          <a:p>
            <a:pPr lvl="1"/>
            <a:r>
              <a:rPr lang="en-US" dirty="0"/>
              <a:t>Quantization: mitigate noise impact</a:t>
            </a:r>
          </a:p>
          <a:p>
            <a:endParaRPr lang="en-US" dirty="0"/>
          </a:p>
        </p:txBody>
      </p:sp>
      <p:pic>
        <p:nvPicPr>
          <p:cNvPr id="4" name="Content Placeholder 15">
            <a:extLst>
              <a:ext uri="{FF2B5EF4-FFF2-40B4-BE49-F238E27FC236}">
                <a16:creationId xmlns:a16="http://schemas.microsoft.com/office/drawing/2014/main" id="{62ADAE3D-A51E-6386-FB82-0EEFBAEF87BF}"/>
              </a:ext>
            </a:extLst>
          </p:cNvPr>
          <p:cNvPicPr>
            <a:picLocks noChangeAspect="1"/>
          </p:cNvPicPr>
          <p:nvPr/>
        </p:nvPicPr>
        <p:blipFill>
          <a:blip r:embed="rId2"/>
          <a:stretch>
            <a:fillRect/>
          </a:stretch>
        </p:blipFill>
        <p:spPr>
          <a:xfrm>
            <a:off x="652728" y="6858000"/>
            <a:ext cx="23881180" cy="4318000"/>
          </a:xfrm>
          <a:prstGeom prst="rect">
            <a:avLst/>
          </a:prstGeom>
        </p:spPr>
      </p:pic>
    </p:spTree>
    <p:extLst>
      <p:ext uri="{BB962C8B-B14F-4D97-AF65-F5344CB8AC3E}">
        <p14:creationId xmlns:p14="http://schemas.microsoft.com/office/powerpoint/2010/main" val="3097510614"/>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Normalization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Normalize the measurement outcome</a:t>
            </a:r>
          </a:p>
          <a:p>
            <a:pPr lvl="1"/>
            <a:r>
              <a:rPr lang="en-US" dirty="0"/>
              <a:t>Along the </a:t>
            </a:r>
            <a:r>
              <a:rPr lang="en-US" b="1" dirty="0"/>
              <a:t>batch</a:t>
            </a:r>
            <a:r>
              <a:rPr lang="en-US" dirty="0"/>
              <a:t> dimension</a:t>
            </a:r>
          </a:p>
          <a:p>
            <a:pPr lvl="1"/>
            <a:r>
              <a:rPr lang="en-US" dirty="0"/>
              <a:t>For example, we train the 4-qubit PQC with batch=50 then we have results as </a:t>
            </a:r>
            <a:br>
              <a:rPr lang="en-US" dirty="0"/>
            </a:br>
            <a:r>
              <a:rPr lang="en-US" dirty="0"/>
              <a:t>50 * 4 values</a:t>
            </a:r>
          </a:p>
          <a:p>
            <a:endParaRPr lang="en-US" dirty="0"/>
          </a:p>
        </p:txBody>
      </p:sp>
      <p:grpSp>
        <p:nvGrpSpPr>
          <p:cNvPr id="4" name="Group 3">
            <a:extLst>
              <a:ext uri="{FF2B5EF4-FFF2-40B4-BE49-F238E27FC236}">
                <a16:creationId xmlns:a16="http://schemas.microsoft.com/office/drawing/2014/main" id="{2A8E3880-C6DD-9237-BDBE-003911B5BA40}"/>
              </a:ext>
            </a:extLst>
          </p:cNvPr>
          <p:cNvGrpSpPr/>
          <p:nvPr/>
        </p:nvGrpSpPr>
        <p:grpSpPr>
          <a:xfrm>
            <a:off x="19488150" y="772470"/>
            <a:ext cx="4858586" cy="884880"/>
            <a:chOff x="8713574" y="352252"/>
            <a:chExt cx="3434832" cy="625576"/>
          </a:xfrm>
        </p:grpSpPr>
        <p:pic>
          <p:nvPicPr>
            <p:cNvPr id="5" name="Content Placeholder 15">
              <a:extLst>
                <a:ext uri="{FF2B5EF4-FFF2-40B4-BE49-F238E27FC236}">
                  <a16:creationId xmlns:a16="http://schemas.microsoft.com/office/drawing/2014/main" id="{A42CFBD1-CB14-8431-E303-7557BE8CCF6F}"/>
                </a:ext>
              </a:extLst>
            </p:cNvPr>
            <p:cNvPicPr>
              <a:picLocks noChangeAspect="1"/>
            </p:cNvPicPr>
            <p:nvPr/>
          </p:nvPicPr>
          <p:blipFill rotWithShape="1">
            <a:blip r:embed="rId2"/>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F564A9A6-DC7A-0F5D-59B7-337047DAA9C2}"/>
                </a:ext>
              </a:extLst>
            </p:cNvPr>
            <p:cNvPicPr>
              <a:picLocks noChangeAspect="1"/>
            </p:cNvPicPr>
            <p:nvPr/>
          </p:nvPicPr>
          <p:blipFill rotWithShape="1">
            <a:blip r:embed="rId2">
              <a:alphaModFix amt="28000"/>
            </a:blip>
            <a:srcRect l="33025"/>
            <a:stretch/>
          </p:blipFill>
          <p:spPr bwMode="auto">
            <a:xfrm>
              <a:off x="9847943" y="356770"/>
              <a:ext cx="2300463"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3">
            <a:extLst>
              <a:ext uri="{FF2B5EF4-FFF2-40B4-BE49-F238E27FC236}">
                <a16:creationId xmlns:a16="http://schemas.microsoft.com/office/drawing/2014/main" id="{8815D78C-02F7-2860-5405-1D7220883C81}"/>
              </a:ext>
            </a:extLst>
          </p:cNvPr>
          <p:cNvPicPr>
            <a:picLocks noChangeAspect="1"/>
          </p:cNvPicPr>
          <p:nvPr/>
        </p:nvPicPr>
        <p:blipFill>
          <a:blip r:embed="rId3"/>
          <a:stretch>
            <a:fillRect/>
          </a:stretch>
        </p:blipFill>
        <p:spPr>
          <a:xfrm>
            <a:off x="6975933" y="6286500"/>
            <a:ext cx="10430933" cy="4889500"/>
          </a:xfrm>
          <a:prstGeom prst="rect">
            <a:avLst/>
          </a:prstGeom>
        </p:spPr>
      </p:pic>
    </p:spTree>
    <p:extLst>
      <p:ext uri="{BB962C8B-B14F-4D97-AF65-F5344CB8AC3E}">
        <p14:creationId xmlns:p14="http://schemas.microsoft.com/office/powerpoint/2010/main" val="2541143893"/>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Normalization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Normalize the measurement outcome</a:t>
            </a:r>
          </a:p>
          <a:p>
            <a:pPr lvl="1"/>
            <a:r>
              <a:rPr lang="en-US" dirty="0"/>
              <a:t>Along the </a:t>
            </a:r>
            <a:r>
              <a:rPr lang="en-US" b="1" dirty="0"/>
              <a:t>batch</a:t>
            </a:r>
            <a:r>
              <a:rPr lang="en-US" dirty="0"/>
              <a:t> dimension</a:t>
            </a:r>
          </a:p>
          <a:p>
            <a:pPr lvl="1"/>
            <a:r>
              <a:rPr lang="en-US" dirty="0"/>
              <a:t>For example, we train the 4-qubit PQC with batch=50 then we have results as </a:t>
            </a:r>
            <a:br>
              <a:rPr lang="en-US" dirty="0"/>
            </a:br>
            <a:r>
              <a:rPr lang="en-US" dirty="0"/>
              <a:t>50 * 4 values</a:t>
            </a:r>
          </a:p>
          <a:p>
            <a:pPr lvl="2"/>
            <a:r>
              <a:rPr lang="en-US" dirty="0"/>
              <a:t>Compute the mean and std on of the measurement outcome on each qubit across batch dim</a:t>
            </a:r>
          </a:p>
          <a:p>
            <a:pPr lvl="2"/>
            <a:endParaRPr lang="en-US" dirty="0"/>
          </a:p>
          <a:p>
            <a:pPr lvl="2"/>
            <a:endParaRPr lang="en-US" dirty="0"/>
          </a:p>
          <a:p>
            <a:endParaRPr lang="en-US" dirty="0"/>
          </a:p>
        </p:txBody>
      </p:sp>
      <p:grpSp>
        <p:nvGrpSpPr>
          <p:cNvPr id="4" name="Group 3">
            <a:extLst>
              <a:ext uri="{FF2B5EF4-FFF2-40B4-BE49-F238E27FC236}">
                <a16:creationId xmlns:a16="http://schemas.microsoft.com/office/drawing/2014/main" id="{2A8E3880-C6DD-9237-BDBE-003911B5BA40}"/>
              </a:ext>
            </a:extLst>
          </p:cNvPr>
          <p:cNvGrpSpPr/>
          <p:nvPr/>
        </p:nvGrpSpPr>
        <p:grpSpPr>
          <a:xfrm>
            <a:off x="19488150" y="772470"/>
            <a:ext cx="4858586" cy="884880"/>
            <a:chOff x="8713574" y="352252"/>
            <a:chExt cx="3434832" cy="625576"/>
          </a:xfrm>
        </p:grpSpPr>
        <p:pic>
          <p:nvPicPr>
            <p:cNvPr id="5" name="Content Placeholder 15">
              <a:extLst>
                <a:ext uri="{FF2B5EF4-FFF2-40B4-BE49-F238E27FC236}">
                  <a16:creationId xmlns:a16="http://schemas.microsoft.com/office/drawing/2014/main" id="{A42CFBD1-CB14-8431-E303-7557BE8CCF6F}"/>
                </a:ext>
              </a:extLst>
            </p:cNvPr>
            <p:cNvPicPr>
              <a:picLocks noChangeAspect="1"/>
            </p:cNvPicPr>
            <p:nvPr/>
          </p:nvPicPr>
          <p:blipFill rotWithShape="1">
            <a:blip r:embed="rId2"/>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F564A9A6-DC7A-0F5D-59B7-337047DAA9C2}"/>
                </a:ext>
              </a:extLst>
            </p:cNvPr>
            <p:cNvPicPr>
              <a:picLocks noChangeAspect="1"/>
            </p:cNvPicPr>
            <p:nvPr/>
          </p:nvPicPr>
          <p:blipFill rotWithShape="1">
            <a:blip r:embed="rId2">
              <a:alphaModFix amt="28000"/>
            </a:blip>
            <a:srcRect l="33025"/>
            <a:stretch/>
          </p:blipFill>
          <p:spPr bwMode="auto">
            <a:xfrm>
              <a:off x="9847943" y="356770"/>
              <a:ext cx="2300463"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Picture 6">
            <a:extLst>
              <a:ext uri="{FF2B5EF4-FFF2-40B4-BE49-F238E27FC236}">
                <a16:creationId xmlns:a16="http://schemas.microsoft.com/office/drawing/2014/main" id="{C8D0F079-AB3E-34AF-CFFF-65E3D42D07B2}"/>
              </a:ext>
            </a:extLst>
          </p:cNvPr>
          <p:cNvPicPr>
            <a:picLocks noChangeAspect="1"/>
          </p:cNvPicPr>
          <p:nvPr/>
        </p:nvPicPr>
        <p:blipFill>
          <a:blip r:embed="rId3"/>
          <a:stretch>
            <a:fillRect/>
          </a:stretch>
        </p:blipFill>
        <p:spPr>
          <a:xfrm>
            <a:off x="6184300" y="8241201"/>
            <a:ext cx="12014200" cy="5461000"/>
          </a:xfrm>
          <a:prstGeom prst="rect">
            <a:avLst/>
          </a:prstGeom>
        </p:spPr>
      </p:pic>
    </p:spTree>
    <p:extLst>
      <p:ext uri="{BB962C8B-B14F-4D97-AF65-F5344CB8AC3E}">
        <p14:creationId xmlns:p14="http://schemas.microsoft.com/office/powerpoint/2010/main" val="819711555"/>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Normalization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Normalize the measurement outcome</a:t>
            </a:r>
          </a:p>
          <a:p>
            <a:pPr lvl="1"/>
            <a:r>
              <a:rPr lang="en-US" dirty="0"/>
              <a:t>Along the </a:t>
            </a:r>
            <a:r>
              <a:rPr lang="en-US" b="1" dirty="0"/>
              <a:t>batch</a:t>
            </a:r>
            <a:r>
              <a:rPr lang="en-US" dirty="0"/>
              <a:t> dimension</a:t>
            </a:r>
          </a:p>
          <a:p>
            <a:pPr lvl="1"/>
            <a:r>
              <a:rPr lang="en-US" dirty="0"/>
              <a:t>For example, we train the 4-qubit PQC with batch=50 then we have results as </a:t>
            </a:r>
            <a:br>
              <a:rPr lang="en-US" dirty="0"/>
            </a:br>
            <a:r>
              <a:rPr lang="en-US" dirty="0"/>
              <a:t>50 * 4 values</a:t>
            </a:r>
          </a:p>
          <a:p>
            <a:pPr lvl="2"/>
            <a:r>
              <a:rPr lang="en-US" dirty="0"/>
              <a:t>Compute the mean and std on of the measurement outcome on each qubit across batch dim</a:t>
            </a:r>
          </a:p>
          <a:p>
            <a:pPr lvl="2"/>
            <a:r>
              <a:rPr lang="en-US" dirty="0"/>
              <a:t>Normalize the measurement outcome with the computed mean and std</a:t>
            </a:r>
          </a:p>
          <a:p>
            <a:pPr lvl="2"/>
            <a:endParaRPr lang="en-US" dirty="0"/>
          </a:p>
          <a:p>
            <a:pPr lvl="2"/>
            <a:endParaRPr lang="en-US" dirty="0"/>
          </a:p>
          <a:p>
            <a:endParaRPr lang="en-US" dirty="0"/>
          </a:p>
        </p:txBody>
      </p:sp>
      <p:grpSp>
        <p:nvGrpSpPr>
          <p:cNvPr id="4" name="Group 3">
            <a:extLst>
              <a:ext uri="{FF2B5EF4-FFF2-40B4-BE49-F238E27FC236}">
                <a16:creationId xmlns:a16="http://schemas.microsoft.com/office/drawing/2014/main" id="{2A8E3880-C6DD-9237-BDBE-003911B5BA40}"/>
              </a:ext>
            </a:extLst>
          </p:cNvPr>
          <p:cNvGrpSpPr/>
          <p:nvPr/>
        </p:nvGrpSpPr>
        <p:grpSpPr>
          <a:xfrm>
            <a:off x="19488150" y="772470"/>
            <a:ext cx="4858586" cy="884880"/>
            <a:chOff x="8713574" y="352252"/>
            <a:chExt cx="3434832" cy="625576"/>
          </a:xfrm>
        </p:grpSpPr>
        <p:pic>
          <p:nvPicPr>
            <p:cNvPr id="5" name="Content Placeholder 15">
              <a:extLst>
                <a:ext uri="{FF2B5EF4-FFF2-40B4-BE49-F238E27FC236}">
                  <a16:creationId xmlns:a16="http://schemas.microsoft.com/office/drawing/2014/main" id="{A42CFBD1-CB14-8431-E303-7557BE8CCF6F}"/>
                </a:ext>
              </a:extLst>
            </p:cNvPr>
            <p:cNvPicPr>
              <a:picLocks noChangeAspect="1"/>
            </p:cNvPicPr>
            <p:nvPr/>
          </p:nvPicPr>
          <p:blipFill rotWithShape="1">
            <a:blip r:embed="rId2"/>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F564A9A6-DC7A-0F5D-59B7-337047DAA9C2}"/>
                </a:ext>
              </a:extLst>
            </p:cNvPr>
            <p:cNvPicPr>
              <a:picLocks noChangeAspect="1"/>
            </p:cNvPicPr>
            <p:nvPr/>
          </p:nvPicPr>
          <p:blipFill rotWithShape="1">
            <a:blip r:embed="rId2">
              <a:alphaModFix amt="28000"/>
            </a:blip>
            <a:srcRect l="33025"/>
            <a:stretch/>
          </p:blipFill>
          <p:spPr bwMode="auto">
            <a:xfrm>
              <a:off x="9847943" y="356770"/>
              <a:ext cx="2300463"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Picture 6">
            <a:extLst>
              <a:ext uri="{FF2B5EF4-FFF2-40B4-BE49-F238E27FC236}">
                <a16:creationId xmlns:a16="http://schemas.microsoft.com/office/drawing/2014/main" id="{C8D0F079-AB3E-34AF-CFFF-65E3D42D07B2}"/>
              </a:ext>
            </a:extLst>
          </p:cNvPr>
          <p:cNvPicPr>
            <a:picLocks noChangeAspect="1"/>
          </p:cNvPicPr>
          <p:nvPr/>
        </p:nvPicPr>
        <p:blipFill>
          <a:blip r:embed="rId3"/>
          <a:stretch>
            <a:fillRect/>
          </a:stretch>
        </p:blipFill>
        <p:spPr>
          <a:xfrm>
            <a:off x="6184300" y="8241201"/>
            <a:ext cx="12014200" cy="5461000"/>
          </a:xfrm>
          <a:prstGeom prst="rect">
            <a:avLst/>
          </a:prstGeom>
        </p:spPr>
      </p:pic>
    </p:spTree>
    <p:extLst>
      <p:ext uri="{BB962C8B-B14F-4D97-AF65-F5344CB8AC3E}">
        <p14:creationId xmlns:p14="http://schemas.microsoft.com/office/powerpoint/2010/main" val="4170376170"/>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Normalization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Normalize the measurement outcome</a:t>
            </a:r>
          </a:p>
          <a:p>
            <a:pPr lvl="1"/>
            <a:r>
              <a:rPr lang="en-US" dirty="0"/>
              <a:t>Along the </a:t>
            </a:r>
            <a:r>
              <a:rPr lang="en-US" b="1" dirty="0"/>
              <a:t>batch</a:t>
            </a:r>
            <a:r>
              <a:rPr lang="en-US" dirty="0"/>
              <a:t> dimension</a:t>
            </a:r>
          </a:p>
          <a:p>
            <a:r>
              <a:rPr lang="en-US" dirty="0"/>
              <a:t>Measurement outcome distribution of 50 quantum circuits:</a:t>
            </a:r>
          </a:p>
          <a:p>
            <a:endParaRPr lang="en-US" dirty="0"/>
          </a:p>
        </p:txBody>
      </p:sp>
      <p:grpSp>
        <p:nvGrpSpPr>
          <p:cNvPr id="4" name="Group 3">
            <a:extLst>
              <a:ext uri="{FF2B5EF4-FFF2-40B4-BE49-F238E27FC236}">
                <a16:creationId xmlns:a16="http://schemas.microsoft.com/office/drawing/2014/main" id="{52D9FDE0-81C5-2720-2967-EDA2513437EF}"/>
              </a:ext>
            </a:extLst>
          </p:cNvPr>
          <p:cNvGrpSpPr/>
          <p:nvPr/>
        </p:nvGrpSpPr>
        <p:grpSpPr>
          <a:xfrm>
            <a:off x="19488150" y="715320"/>
            <a:ext cx="4858586" cy="884880"/>
            <a:chOff x="8713574" y="352252"/>
            <a:chExt cx="3434832" cy="625576"/>
          </a:xfrm>
        </p:grpSpPr>
        <p:pic>
          <p:nvPicPr>
            <p:cNvPr id="5" name="Content Placeholder 15">
              <a:extLst>
                <a:ext uri="{FF2B5EF4-FFF2-40B4-BE49-F238E27FC236}">
                  <a16:creationId xmlns:a16="http://schemas.microsoft.com/office/drawing/2014/main" id="{47A3FC4D-309D-2AA5-3DC8-73E17A3CEC06}"/>
                </a:ext>
              </a:extLst>
            </p:cNvPr>
            <p:cNvPicPr>
              <a:picLocks noChangeAspect="1"/>
            </p:cNvPicPr>
            <p:nvPr/>
          </p:nvPicPr>
          <p:blipFill rotWithShape="1">
            <a:blip r:embed="rId2"/>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C77A9718-5D95-D853-757E-948FAA63EEA6}"/>
                </a:ext>
              </a:extLst>
            </p:cNvPr>
            <p:cNvPicPr>
              <a:picLocks noChangeAspect="1"/>
            </p:cNvPicPr>
            <p:nvPr/>
          </p:nvPicPr>
          <p:blipFill rotWithShape="1">
            <a:blip r:embed="rId2">
              <a:alphaModFix amt="28000"/>
            </a:blip>
            <a:srcRect l="33025"/>
            <a:stretch/>
          </p:blipFill>
          <p:spPr bwMode="auto">
            <a:xfrm>
              <a:off x="9847943" y="356770"/>
              <a:ext cx="2300463"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8">
            <a:extLst>
              <a:ext uri="{FF2B5EF4-FFF2-40B4-BE49-F238E27FC236}">
                <a16:creationId xmlns:a16="http://schemas.microsoft.com/office/drawing/2014/main" id="{F981FB66-8A81-16E9-2BF2-F9A49E3D3219}"/>
              </a:ext>
            </a:extLst>
          </p:cNvPr>
          <p:cNvPicPr>
            <a:picLocks noChangeAspect="1"/>
          </p:cNvPicPr>
          <p:nvPr/>
        </p:nvPicPr>
        <p:blipFill rotWithShape="1">
          <a:blip r:embed="rId3"/>
          <a:srcRect b="9827"/>
          <a:stretch/>
        </p:blipFill>
        <p:spPr>
          <a:xfrm>
            <a:off x="2678693" y="5543551"/>
            <a:ext cx="19026614" cy="5977890"/>
          </a:xfrm>
          <a:prstGeom prst="rect">
            <a:avLst/>
          </a:prstGeom>
        </p:spPr>
      </p:pic>
      <p:sp>
        <p:nvSpPr>
          <p:cNvPr id="11" name="TextBox 10">
            <a:extLst>
              <a:ext uri="{FF2B5EF4-FFF2-40B4-BE49-F238E27FC236}">
                <a16:creationId xmlns:a16="http://schemas.microsoft.com/office/drawing/2014/main" id="{55C69DA7-4A76-34D0-E097-B32764283F4E}"/>
              </a:ext>
            </a:extLst>
          </p:cNvPr>
          <p:cNvSpPr txBox="1"/>
          <p:nvPr/>
        </p:nvSpPr>
        <p:spPr>
          <a:xfrm>
            <a:off x="2270519"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
        <p:nvSpPr>
          <p:cNvPr id="12" name="TextBox 11">
            <a:extLst>
              <a:ext uri="{FF2B5EF4-FFF2-40B4-BE49-F238E27FC236}">
                <a16:creationId xmlns:a16="http://schemas.microsoft.com/office/drawing/2014/main" id="{EB277CB4-BDB2-B774-40C9-4072CE08DDEC}"/>
              </a:ext>
            </a:extLst>
          </p:cNvPr>
          <p:cNvSpPr txBox="1"/>
          <p:nvPr/>
        </p:nvSpPr>
        <p:spPr>
          <a:xfrm>
            <a:off x="9752759"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
        <p:nvSpPr>
          <p:cNvPr id="13" name="TextBox 12">
            <a:extLst>
              <a:ext uri="{FF2B5EF4-FFF2-40B4-BE49-F238E27FC236}">
                <a16:creationId xmlns:a16="http://schemas.microsoft.com/office/drawing/2014/main" id="{5C3DFCBB-73E2-3715-9BCA-592EE6055060}"/>
              </a:ext>
            </a:extLst>
          </p:cNvPr>
          <p:cNvSpPr txBox="1"/>
          <p:nvPr/>
        </p:nvSpPr>
        <p:spPr>
          <a:xfrm>
            <a:off x="19995933"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
        <p:nvSpPr>
          <p:cNvPr id="14" name="TextBox 13">
            <a:extLst>
              <a:ext uri="{FF2B5EF4-FFF2-40B4-BE49-F238E27FC236}">
                <a16:creationId xmlns:a16="http://schemas.microsoft.com/office/drawing/2014/main" id="{CD1D1098-D472-9931-9ACE-60DC7063A4C5}"/>
              </a:ext>
            </a:extLst>
          </p:cNvPr>
          <p:cNvSpPr txBox="1"/>
          <p:nvPr/>
        </p:nvSpPr>
        <p:spPr>
          <a:xfrm>
            <a:off x="12661094"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
        <p:nvSpPr>
          <p:cNvPr id="16" name="Rectangle 15">
            <a:extLst>
              <a:ext uri="{FF2B5EF4-FFF2-40B4-BE49-F238E27FC236}">
                <a16:creationId xmlns:a16="http://schemas.microsoft.com/office/drawing/2014/main" id="{2FCBF219-32FD-22D7-5D74-8A1FBFE3048D}"/>
              </a:ext>
            </a:extLst>
          </p:cNvPr>
          <p:cNvSpPr/>
          <p:nvPr/>
        </p:nvSpPr>
        <p:spPr>
          <a:xfrm>
            <a:off x="13213080" y="6309360"/>
            <a:ext cx="9555480" cy="630936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4083944237"/>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Normalization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Normalize the measurement outcome</a:t>
            </a:r>
          </a:p>
          <a:p>
            <a:pPr lvl="1"/>
            <a:r>
              <a:rPr lang="en-US" dirty="0"/>
              <a:t>Along the </a:t>
            </a:r>
            <a:r>
              <a:rPr lang="en-US" b="1" dirty="0"/>
              <a:t>batch</a:t>
            </a:r>
            <a:r>
              <a:rPr lang="en-US" dirty="0"/>
              <a:t> dimension</a:t>
            </a:r>
          </a:p>
          <a:p>
            <a:r>
              <a:rPr lang="en-US" dirty="0"/>
              <a:t>Measurement outcome distribution of 50 quantum circuits:</a:t>
            </a:r>
          </a:p>
          <a:p>
            <a:endParaRPr lang="en-US" dirty="0"/>
          </a:p>
        </p:txBody>
      </p:sp>
      <p:grpSp>
        <p:nvGrpSpPr>
          <p:cNvPr id="4" name="Group 3">
            <a:extLst>
              <a:ext uri="{FF2B5EF4-FFF2-40B4-BE49-F238E27FC236}">
                <a16:creationId xmlns:a16="http://schemas.microsoft.com/office/drawing/2014/main" id="{52D9FDE0-81C5-2720-2967-EDA2513437EF}"/>
              </a:ext>
            </a:extLst>
          </p:cNvPr>
          <p:cNvGrpSpPr/>
          <p:nvPr/>
        </p:nvGrpSpPr>
        <p:grpSpPr>
          <a:xfrm>
            <a:off x="19488150" y="715320"/>
            <a:ext cx="4858586" cy="884880"/>
            <a:chOff x="8713574" y="352252"/>
            <a:chExt cx="3434832" cy="625576"/>
          </a:xfrm>
        </p:grpSpPr>
        <p:pic>
          <p:nvPicPr>
            <p:cNvPr id="5" name="Content Placeholder 15">
              <a:extLst>
                <a:ext uri="{FF2B5EF4-FFF2-40B4-BE49-F238E27FC236}">
                  <a16:creationId xmlns:a16="http://schemas.microsoft.com/office/drawing/2014/main" id="{47A3FC4D-309D-2AA5-3DC8-73E17A3CEC06}"/>
                </a:ext>
              </a:extLst>
            </p:cNvPr>
            <p:cNvPicPr>
              <a:picLocks noChangeAspect="1"/>
            </p:cNvPicPr>
            <p:nvPr/>
          </p:nvPicPr>
          <p:blipFill rotWithShape="1">
            <a:blip r:embed="rId2"/>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C77A9718-5D95-D853-757E-948FAA63EEA6}"/>
                </a:ext>
              </a:extLst>
            </p:cNvPr>
            <p:cNvPicPr>
              <a:picLocks noChangeAspect="1"/>
            </p:cNvPicPr>
            <p:nvPr/>
          </p:nvPicPr>
          <p:blipFill rotWithShape="1">
            <a:blip r:embed="rId2">
              <a:alphaModFix amt="28000"/>
            </a:blip>
            <a:srcRect l="33025"/>
            <a:stretch/>
          </p:blipFill>
          <p:spPr bwMode="auto">
            <a:xfrm>
              <a:off x="9847943" y="356770"/>
              <a:ext cx="2300463"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8">
            <a:extLst>
              <a:ext uri="{FF2B5EF4-FFF2-40B4-BE49-F238E27FC236}">
                <a16:creationId xmlns:a16="http://schemas.microsoft.com/office/drawing/2014/main" id="{F981FB66-8A81-16E9-2BF2-F9A49E3D3219}"/>
              </a:ext>
            </a:extLst>
          </p:cNvPr>
          <p:cNvPicPr>
            <a:picLocks noChangeAspect="1"/>
          </p:cNvPicPr>
          <p:nvPr/>
        </p:nvPicPr>
        <p:blipFill rotWithShape="1">
          <a:blip r:embed="rId3"/>
          <a:srcRect b="9827"/>
          <a:stretch/>
        </p:blipFill>
        <p:spPr>
          <a:xfrm>
            <a:off x="2678693" y="5543551"/>
            <a:ext cx="19026614" cy="5977890"/>
          </a:xfrm>
          <a:prstGeom prst="rect">
            <a:avLst/>
          </a:prstGeom>
        </p:spPr>
      </p:pic>
      <p:sp>
        <p:nvSpPr>
          <p:cNvPr id="11" name="TextBox 10">
            <a:extLst>
              <a:ext uri="{FF2B5EF4-FFF2-40B4-BE49-F238E27FC236}">
                <a16:creationId xmlns:a16="http://schemas.microsoft.com/office/drawing/2014/main" id="{55C69DA7-4A76-34D0-E097-B32764283F4E}"/>
              </a:ext>
            </a:extLst>
          </p:cNvPr>
          <p:cNvSpPr txBox="1"/>
          <p:nvPr/>
        </p:nvSpPr>
        <p:spPr>
          <a:xfrm>
            <a:off x="2270519"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
        <p:nvSpPr>
          <p:cNvPr id="12" name="TextBox 11">
            <a:extLst>
              <a:ext uri="{FF2B5EF4-FFF2-40B4-BE49-F238E27FC236}">
                <a16:creationId xmlns:a16="http://schemas.microsoft.com/office/drawing/2014/main" id="{EB277CB4-BDB2-B774-40C9-4072CE08DDEC}"/>
              </a:ext>
            </a:extLst>
          </p:cNvPr>
          <p:cNvSpPr txBox="1"/>
          <p:nvPr/>
        </p:nvSpPr>
        <p:spPr>
          <a:xfrm>
            <a:off x="9752759"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
        <p:nvSpPr>
          <p:cNvPr id="13" name="TextBox 12">
            <a:extLst>
              <a:ext uri="{FF2B5EF4-FFF2-40B4-BE49-F238E27FC236}">
                <a16:creationId xmlns:a16="http://schemas.microsoft.com/office/drawing/2014/main" id="{5C3DFCBB-73E2-3715-9BCA-592EE6055060}"/>
              </a:ext>
            </a:extLst>
          </p:cNvPr>
          <p:cNvSpPr txBox="1"/>
          <p:nvPr/>
        </p:nvSpPr>
        <p:spPr>
          <a:xfrm>
            <a:off x="19995933"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
        <p:nvSpPr>
          <p:cNvPr id="14" name="TextBox 13">
            <a:extLst>
              <a:ext uri="{FF2B5EF4-FFF2-40B4-BE49-F238E27FC236}">
                <a16:creationId xmlns:a16="http://schemas.microsoft.com/office/drawing/2014/main" id="{CD1D1098-D472-9931-9ACE-60DC7063A4C5}"/>
              </a:ext>
            </a:extLst>
          </p:cNvPr>
          <p:cNvSpPr txBox="1"/>
          <p:nvPr/>
        </p:nvSpPr>
        <p:spPr>
          <a:xfrm>
            <a:off x="12661094"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Tree>
    <p:extLst>
      <p:ext uri="{BB962C8B-B14F-4D97-AF65-F5344CB8AC3E}">
        <p14:creationId xmlns:p14="http://schemas.microsoft.com/office/powerpoint/2010/main" val="199571624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Quantum Gates"/>
          <p:cNvSpPr txBox="1">
            <a:spLocks noGrp="1"/>
          </p:cNvSpPr>
          <p:nvPr>
            <p:ph type="title"/>
          </p:nvPr>
        </p:nvSpPr>
        <p:spPr>
          <a:prstGeom prst="rect">
            <a:avLst/>
          </a:prstGeom>
        </p:spPr>
        <p:txBody>
          <a:bodyPr/>
          <a:lstStyle/>
          <a:p>
            <a:r>
              <a:t>Quantum Gates</a:t>
            </a:r>
          </a:p>
        </p:txBody>
      </p:sp>
      <p:sp>
        <p:nvSpPr>
          <p:cNvPr id="163" name="2-qubit gates:…"/>
          <p:cNvSpPr txBox="1">
            <a:spLocks noGrp="1"/>
          </p:cNvSpPr>
          <p:nvPr>
            <p:ph type="body" idx="1"/>
          </p:nvPr>
        </p:nvSpPr>
        <p:spPr>
          <a:prstGeom prst="rect">
            <a:avLst/>
          </a:prstGeom>
        </p:spPr>
        <p:txBody>
          <a:bodyPr/>
          <a:lstStyle/>
          <a:p>
            <a:r>
              <a:t>2-qubit gates:</a:t>
            </a:r>
          </a:p>
          <a:p>
            <a:pPr lvl="1"/>
            <a:r>
              <a:t>Controlled Not (CNOT) gate:</a:t>
            </a:r>
          </a:p>
          <a:p>
            <a:pPr lvl="2"/>
            <a:endParaRPr/>
          </a:p>
          <a:p>
            <a:pPr lvl="2"/>
            <a:endParaRPr/>
          </a:p>
          <a:p>
            <a:pPr lvl="2"/>
            <a:endParaRPr/>
          </a:p>
          <a:p>
            <a:pPr lvl="2"/>
            <a:endParaRPr/>
          </a:p>
          <a:p>
            <a:pPr lvl="1"/>
            <a:r>
              <a:t>Controlled Rotation X (CRX) gate</a:t>
            </a:r>
          </a:p>
        </p:txBody>
      </p:sp>
      <p:sp>
        <p:nvSpPr>
          <p:cNvPr id="1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pic>
        <p:nvPicPr>
          <p:cNvPr id="165" name="Image" descr="Image"/>
          <p:cNvPicPr>
            <a:picLocks noChangeAspect="1"/>
          </p:cNvPicPr>
          <p:nvPr/>
        </p:nvPicPr>
        <p:blipFill>
          <a:blip r:embed="rId2"/>
          <a:stretch>
            <a:fillRect/>
          </a:stretch>
        </p:blipFill>
        <p:spPr>
          <a:xfrm>
            <a:off x="2741088" y="8713785"/>
            <a:ext cx="9334501" cy="2857501"/>
          </a:xfrm>
          <a:prstGeom prst="rect">
            <a:avLst/>
          </a:prstGeom>
          <a:ln w="12700">
            <a:miter lim="400000"/>
          </a:ln>
        </p:spPr>
      </p:pic>
      <p:grpSp>
        <p:nvGrpSpPr>
          <p:cNvPr id="169" name="Group"/>
          <p:cNvGrpSpPr/>
          <p:nvPr/>
        </p:nvGrpSpPr>
        <p:grpSpPr>
          <a:xfrm>
            <a:off x="3990492" y="4848457"/>
            <a:ext cx="5770656" cy="2134167"/>
            <a:chOff x="0" y="0"/>
            <a:chExt cx="5770654" cy="2134165"/>
          </a:xfrm>
        </p:grpSpPr>
        <p:pic>
          <p:nvPicPr>
            <p:cNvPr id="166" name="Image" descr="Image"/>
            <p:cNvPicPr>
              <a:picLocks noChangeAspect="1"/>
            </p:cNvPicPr>
            <p:nvPr/>
          </p:nvPicPr>
          <p:blipFill>
            <a:blip r:embed="rId3"/>
            <a:stretch>
              <a:fillRect/>
            </a:stretch>
          </p:blipFill>
          <p:spPr>
            <a:xfrm>
              <a:off x="1471616" y="0"/>
              <a:ext cx="4299039" cy="2134166"/>
            </a:xfrm>
            <a:prstGeom prst="rect">
              <a:avLst/>
            </a:prstGeom>
            <a:ln w="12700" cap="flat">
              <a:noFill/>
              <a:miter lim="400000"/>
            </a:ln>
            <a:effectLst/>
          </p:spPr>
        </p:pic>
        <p:sp>
          <p:nvSpPr>
            <p:cNvPr id="167" name="Control"/>
            <p:cNvSpPr txBox="1"/>
            <p:nvPr/>
          </p:nvSpPr>
          <p:spPr>
            <a:xfrm>
              <a:off x="0" y="23594"/>
              <a:ext cx="1751165" cy="6564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lvl="1" indent="0" algn="l" defTabSz="914400">
                <a:lnSpc>
                  <a:spcPct val="120000"/>
                </a:lnSpc>
                <a:spcBef>
                  <a:spcPts val="1400"/>
                </a:spcBef>
                <a:defRPr sz="4000" spc="0">
                  <a:latin typeface="+mn-lt"/>
                  <a:ea typeface="+mn-ea"/>
                  <a:cs typeface="+mn-cs"/>
                  <a:sym typeface="Arial"/>
                </a:defRPr>
              </a:pPr>
              <a:r>
                <a:t>Control</a:t>
              </a:r>
            </a:p>
          </p:txBody>
        </p:sp>
        <p:sp>
          <p:nvSpPr>
            <p:cNvPr id="168" name="Target"/>
            <p:cNvSpPr txBox="1"/>
            <p:nvPr/>
          </p:nvSpPr>
          <p:spPr>
            <a:xfrm>
              <a:off x="0" y="1203419"/>
              <a:ext cx="1525548" cy="6564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lvl="1" indent="0" algn="l" defTabSz="914400">
                <a:lnSpc>
                  <a:spcPct val="120000"/>
                </a:lnSpc>
                <a:spcBef>
                  <a:spcPts val="1400"/>
                </a:spcBef>
                <a:defRPr sz="4000" spc="0">
                  <a:latin typeface="+mn-lt"/>
                  <a:ea typeface="+mn-ea"/>
                  <a:cs typeface="+mn-cs"/>
                  <a:sym typeface="Arial"/>
                </a:defRPr>
              </a:pPr>
              <a:r>
                <a:t>Target</a:t>
              </a:r>
            </a:p>
          </p:txBody>
        </p:sp>
      </p:grpSp>
      <p:grpSp>
        <p:nvGrpSpPr>
          <p:cNvPr id="181" name="Group"/>
          <p:cNvGrpSpPr/>
          <p:nvPr/>
        </p:nvGrpSpPr>
        <p:grpSpPr>
          <a:xfrm>
            <a:off x="13373338" y="3320724"/>
            <a:ext cx="6096001" cy="3905756"/>
            <a:chOff x="0" y="0"/>
            <a:chExt cx="6096000" cy="3905755"/>
          </a:xfrm>
        </p:grpSpPr>
        <p:pic>
          <p:nvPicPr>
            <p:cNvPr id="170" name="Image" descr="Image"/>
            <p:cNvPicPr>
              <a:picLocks noChangeAspect="1"/>
            </p:cNvPicPr>
            <p:nvPr/>
          </p:nvPicPr>
          <p:blipFill>
            <a:blip r:embed="rId4"/>
            <a:stretch>
              <a:fillRect/>
            </a:stretch>
          </p:blipFill>
          <p:spPr>
            <a:xfrm>
              <a:off x="0" y="1022855"/>
              <a:ext cx="6096000" cy="2882901"/>
            </a:xfrm>
            <a:prstGeom prst="rect">
              <a:avLst/>
            </a:prstGeom>
            <a:ln w="12700" cap="flat">
              <a:noFill/>
              <a:miter lim="400000"/>
            </a:ln>
            <a:effectLst/>
          </p:spPr>
        </p:pic>
        <p:sp>
          <p:nvSpPr>
            <p:cNvPr id="171" name="00"/>
            <p:cNvSpPr txBox="1"/>
            <p:nvPr/>
          </p:nvSpPr>
          <p:spPr>
            <a:xfrm>
              <a:off x="2815629" y="540351"/>
              <a:ext cx="566342" cy="5582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defTabSz="825500">
                <a:defRPr sz="3200" b="1">
                  <a:solidFill>
                    <a:schemeClr val="accent2"/>
                  </a:solidFill>
                  <a:latin typeface="+mn-lt"/>
                  <a:ea typeface="+mn-ea"/>
                  <a:cs typeface="+mn-cs"/>
                  <a:sym typeface="Arial"/>
                </a:defRPr>
              </a:lvl1pPr>
            </a:lstStyle>
            <a:p>
              <a:r>
                <a:t>00</a:t>
              </a:r>
            </a:p>
          </p:txBody>
        </p:sp>
        <p:sp>
          <p:nvSpPr>
            <p:cNvPr id="172" name="01"/>
            <p:cNvSpPr txBox="1"/>
            <p:nvPr/>
          </p:nvSpPr>
          <p:spPr>
            <a:xfrm>
              <a:off x="3631900" y="540351"/>
              <a:ext cx="566342" cy="5582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defTabSz="825500">
                <a:defRPr sz="3200" b="1">
                  <a:solidFill>
                    <a:schemeClr val="accent2"/>
                  </a:solidFill>
                  <a:latin typeface="+mn-lt"/>
                  <a:ea typeface="+mn-ea"/>
                  <a:cs typeface="+mn-cs"/>
                  <a:sym typeface="Arial"/>
                </a:defRPr>
              </a:lvl1pPr>
            </a:lstStyle>
            <a:p>
              <a:r>
                <a:t>01</a:t>
              </a:r>
            </a:p>
          </p:txBody>
        </p:sp>
        <p:sp>
          <p:nvSpPr>
            <p:cNvPr id="173" name="10"/>
            <p:cNvSpPr txBox="1"/>
            <p:nvPr/>
          </p:nvSpPr>
          <p:spPr>
            <a:xfrm>
              <a:off x="4448171" y="540351"/>
              <a:ext cx="566342" cy="5582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defTabSz="825500">
                <a:defRPr sz="3200" b="1">
                  <a:solidFill>
                    <a:schemeClr val="accent2"/>
                  </a:solidFill>
                  <a:latin typeface="+mn-lt"/>
                  <a:ea typeface="+mn-ea"/>
                  <a:cs typeface="+mn-cs"/>
                  <a:sym typeface="Arial"/>
                </a:defRPr>
              </a:lvl1pPr>
            </a:lstStyle>
            <a:p>
              <a:r>
                <a:t>10</a:t>
              </a:r>
            </a:p>
          </p:txBody>
        </p:sp>
        <p:sp>
          <p:nvSpPr>
            <p:cNvPr id="174" name="11"/>
            <p:cNvSpPr txBox="1"/>
            <p:nvPr/>
          </p:nvSpPr>
          <p:spPr>
            <a:xfrm>
              <a:off x="5275654" y="540351"/>
              <a:ext cx="543918" cy="5582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defTabSz="825500">
                <a:defRPr sz="3200" b="1">
                  <a:solidFill>
                    <a:schemeClr val="accent2"/>
                  </a:solidFill>
                  <a:latin typeface="+mn-lt"/>
                  <a:ea typeface="+mn-ea"/>
                  <a:cs typeface="+mn-cs"/>
                  <a:sym typeface="Arial"/>
                </a:defRPr>
              </a:lvl1pPr>
            </a:lstStyle>
            <a:p>
              <a:r>
                <a:t>11</a:t>
              </a:r>
            </a:p>
          </p:txBody>
        </p:sp>
        <p:sp>
          <p:nvSpPr>
            <p:cNvPr id="175" name="Output"/>
            <p:cNvSpPr txBox="1"/>
            <p:nvPr/>
          </p:nvSpPr>
          <p:spPr>
            <a:xfrm>
              <a:off x="3605903" y="0"/>
              <a:ext cx="1445817" cy="5582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defTabSz="825500">
                <a:defRPr sz="3200" b="1">
                  <a:solidFill>
                    <a:schemeClr val="accent2"/>
                  </a:solidFill>
                  <a:latin typeface="+mn-lt"/>
                  <a:ea typeface="+mn-ea"/>
                  <a:cs typeface="+mn-cs"/>
                  <a:sym typeface="Arial"/>
                </a:defRPr>
              </a:lvl1pPr>
            </a:lstStyle>
            <a:p>
              <a:r>
                <a:t>Output</a:t>
              </a:r>
            </a:p>
          </p:txBody>
        </p:sp>
        <p:sp>
          <p:nvSpPr>
            <p:cNvPr id="176" name="00"/>
            <p:cNvSpPr txBox="1"/>
            <p:nvPr/>
          </p:nvSpPr>
          <p:spPr>
            <a:xfrm>
              <a:off x="2089443" y="1173021"/>
              <a:ext cx="566341" cy="5582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defTabSz="825500">
                <a:defRPr sz="3200" b="1">
                  <a:solidFill>
                    <a:schemeClr val="accent4">
                      <a:hueOff val="-858837"/>
                      <a:lumOff val="-9791"/>
                    </a:schemeClr>
                  </a:solidFill>
                  <a:latin typeface="+mn-lt"/>
                  <a:ea typeface="+mn-ea"/>
                  <a:cs typeface="+mn-cs"/>
                  <a:sym typeface="Arial"/>
                </a:defRPr>
              </a:lvl1pPr>
            </a:lstStyle>
            <a:p>
              <a:r>
                <a:t>00</a:t>
              </a:r>
            </a:p>
          </p:txBody>
        </p:sp>
        <p:sp>
          <p:nvSpPr>
            <p:cNvPr id="177" name="01"/>
            <p:cNvSpPr txBox="1"/>
            <p:nvPr/>
          </p:nvSpPr>
          <p:spPr>
            <a:xfrm>
              <a:off x="2089443" y="1832040"/>
              <a:ext cx="566341" cy="5582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defTabSz="825500">
                <a:defRPr sz="3200" b="1">
                  <a:solidFill>
                    <a:schemeClr val="accent4">
                      <a:hueOff val="-858837"/>
                      <a:lumOff val="-9791"/>
                    </a:schemeClr>
                  </a:solidFill>
                  <a:latin typeface="+mn-lt"/>
                  <a:ea typeface="+mn-ea"/>
                  <a:cs typeface="+mn-cs"/>
                  <a:sym typeface="Arial"/>
                </a:defRPr>
              </a:lvl1pPr>
            </a:lstStyle>
            <a:p>
              <a:r>
                <a:t>01</a:t>
              </a:r>
            </a:p>
          </p:txBody>
        </p:sp>
        <p:sp>
          <p:nvSpPr>
            <p:cNvPr id="178" name="10"/>
            <p:cNvSpPr txBox="1"/>
            <p:nvPr/>
          </p:nvSpPr>
          <p:spPr>
            <a:xfrm>
              <a:off x="2089443" y="2491059"/>
              <a:ext cx="566341" cy="5582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defTabSz="825500">
                <a:defRPr sz="3200" b="1">
                  <a:solidFill>
                    <a:schemeClr val="accent4">
                      <a:hueOff val="-858837"/>
                      <a:lumOff val="-9791"/>
                    </a:schemeClr>
                  </a:solidFill>
                  <a:latin typeface="+mn-lt"/>
                  <a:ea typeface="+mn-ea"/>
                  <a:cs typeface="+mn-cs"/>
                  <a:sym typeface="Arial"/>
                </a:defRPr>
              </a:lvl1pPr>
            </a:lstStyle>
            <a:p>
              <a:r>
                <a:t>10</a:t>
              </a:r>
            </a:p>
          </p:txBody>
        </p:sp>
        <p:sp>
          <p:nvSpPr>
            <p:cNvPr id="179" name="11"/>
            <p:cNvSpPr txBox="1"/>
            <p:nvPr/>
          </p:nvSpPr>
          <p:spPr>
            <a:xfrm>
              <a:off x="2089443" y="3150077"/>
              <a:ext cx="543918" cy="5582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defTabSz="825500">
                <a:defRPr sz="3200" b="1">
                  <a:solidFill>
                    <a:schemeClr val="accent4">
                      <a:hueOff val="-858837"/>
                      <a:lumOff val="-9791"/>
                    </a:schemeClr>
                  </a:solidFill>
                  <a:latin typeface="+mn-lt"/>
                  <a:ea typeface="+mn-ea"/>
                  <a:cs typeface="+mn-cs"/>
                  <a:sym typeface="Arial"/>
                </a:defRPr>
              </a:lvl1pPr>
            </a:lstStyle>
            <a:p>
              <a:r>
                <a:t>11</a:t>
              </a:r>
            </a:p>
          </p:txBody>
        </p:sp>
        <p:sp>
          <p:nvSpPr>
            <p:cNvPr id="180" name="Input"/>
            <p:cNvSpPr txBox="1"/>
            <p:nvPr/>
          </p:nvSpPr>
          <p:spPr>
            <a:xfrm>
              <a:off x="1433486" y="540351"/>
              <a:ext cx="1107282" cy="5582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defTabSz="825500">
                <a:defRPr sz="3200" b="1">
                  <a:solidFill>
                    <a:schemeClr val="accent4">
                      <a:hueOff val="-858837"/>
                      <a:lumOff val="-9791"/>
                    </a:schemeClr>
                  </a:solidFill>
                  <a:latin typeface="+mn-lt"/>
                  <a:ea typeface="+mn-ea"/>
                  <a:cs typeface="+mn-cs"/>
                  <a:sym typeface="Arial"/>
                </a:defRPr>
              </a:lvl1pPr>
            </a:lstStyle>
            <a:p>
              <a:r>
                <a:t>Input</a:t>
              </a:r>
            </a:p>
          </p:txBody>
        </p:sp>
      </p:grpSp>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Noise Injection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Inject noise during training on classical simulator</a:t>
            </a:r>
          </a:p>
          <a:p>
            <a:pPr lvl="1"/>
            <a:r>
              <a:rPr lang="en-US" dirty="0"/>
              <a:t>Pauli error</a:t>
            </a:r>
          </a:p>
          <a:p>
            <a:pPr lvl="1"/>
            <a:r>
              <a:rPr lang="en-US" dirty="0"/>
              <a:t>Readout error</a:t>
            </a:r>
          </a:p>
          <a:p>
            <a:endParaRPr lang="en-US" dirty="0"/>
          </a:p>
        </p:txBody>
      </p:sp>
      <p:grpSp>
        <p:nvGrpSpPr>
          <p:cNvPr id="4" name="Group 3">
            <a:extLst>
              <a:ext uri="{FF2B5EF4-FFF2-40B4-BE49-F238E27FC236}">
                <a16:creationId xmlns:a16="http://schemas.microsoft.com/office/drawing/2014/main" id="{3A841157-E2AA-0A62-BBD6-F4FBF06ED597}"/>
              </a:ext>
            </a:extLst>
          </p:cNvPr>
          <p:cNvGrpSpPr/>
          <p:nvPr/>
        </p:nvGrpSpPr>
        <p:grpSpPr>
          <a:xfrm>
            <a:off x="15910560" y="242400"/>
            <a:ext cx="8336280" cy="1510117"/>
            <a:chOff x="8713574" y="351090"/>
            <a:chExt cx="3434832" cy="622220"/>
          </a:xfrm>
        </p:grpSpPr>
        <p:pic>
          <p:nvPicPr>
            <p:cNvPr id="5" name="Content Placeholder 15">
              <a:extLst>
                <a:ext uri="{FF2B5EF4-FFF2-40B4-BE49-F238E27FC236}">
                  <a16:creationId xmlns:a16="http://schemas.microsoft.com/office/drawing/2014/main" id="{BF81742F-EFE8-97A6-C640-557E07ED1F86}"/>
                </a:ext>
              </a:extLst>
            </p:cNvPr>
            <p:cNvPicPr>
              <a:picLocks noChangeAspect="1"/>
            </p:cNvPicPr>
            <p:nvPr/>
          </p:nvPicPr>
          <p:blipFill rotWithShape="1">
            <a:blip r:embed="rId2">
              <a:alphaModFix amt="28000"/>
            </a:blip>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42610209-7300-E5CD-9DBA-1FC6523D32E1}"/>
                </a:ext>
              </a:extLst>
            </p:cNvPr>
            <p:cNvPicPr>
              <a:picLocks noChangeAspect="1"/>
            </p:cNvPicPr>
            <p:nvPr/>
          </p:nvPicPr>
          <p:blipFill rotWithShape="1">
            <a:blip r:embed="rId2">
              <a:alphaModFix amt="28000"/>
            </a:blip>
            <a:srcRect l="66975"/>
            <a:stretch/>
          </p:blipFill>
          <p:spPr bwMode="auto">
            <a:xfrm>
              <a:off x="11014037" y="351090"/>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15">
              <a:extLst>
                <a:ext uri="{FF2B5EF4-FFF2-40B4-BE49-F238E27FC236}">
                  <a16:creationId xmlns:a16="http://schemas.microsoft.com/office/drawing/2014/main" id="{A1FEEEBB-175B-6EBC-3F34-A5BA345E8821}"/>
                </a:ext>
              </a:extLst>
            </p:cNvPr>
            <p:cNvPicPr>
              <a:picLocks noChangeAspect="1"/>
            </p:cNvPicPr>
            <p:nvPr/>
          </p:nvPicPr>
          <p:blipFill rotWithShape="1">
            <a:blip r:embed="rId2">
              <a:alphaModFix/>
            </a:blip>
            <a:srcRect l="33026" r="33025"/>
            <a:stretch/>
          </p:blipFill>
          <p:spPr bwMode="auto">
            <a:xfrm>
              <a:off x="9847944" y="352252"/>
              <a:ext cx="1166094"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2104865B-0BDF-24EB-290F-A0A604035FAA}"/>
              </a:ext>
            </a:extLst>
          </p:cNvPr>
          <p:cNvPicPr>
            <a:picLocks noChangeAspect="1"/>
          </p:cNvPicPr>
          <p:nvPr/>
        </p:nvPicPr>
        <p:blipFill>
          <a:blip r:embed="rId3"/>
          <a:stretch>
            <a:fillRect/>
          </a:stretch>
        </p:blipFill>
        <p:spPr>
          <a:xfrm>
            <a:off x="795780" y="6017943"/>
            <a:ext cx="8938492" cy="4804775"/>
          </a:xfrm>
          <a:prstGeom prst="rect">
            <a:avLst/>
          </a:prstGeom>
        </p:spPr>
      </p:pic>
    </p:spTree>
    <p:extLst>
      <p:ext uri="{BB962C8B-B14F-4D97-AF65-F5344CB8AC3E}">
        <p14:creationId xmlns:p14="http://schemas.microsoft.com/office/powerpoint/2010/main" val="345238913"/>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Noise Injection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Inject noise during training on classical simulator</a:t>
            </a:r>
          </a:p>
          <a:p>
            <a:pPr lvl="1"/>
            <a:r>
              <a:rPr lang="en-US" dirty="0"/>
              <a:t>Pauli error</a:t>
            </a:r>
          </a:p>
          <a:p>
            <a:pPr lvl="1"/>
            <a:r>
              <a:rPr lang="en-US" dirty="0"/>
              <a:t>Readout error</a:t>
            </a:r>
          </a:p>
          <a:p>
            <a:endParaRPr lang="en-US" dirty="0"/>
          </a:p>
        </p:txBody>
      </p:sp>
      <p:grpSp>
        <p:nvGrpSpPr>
          <p:cNvPr id="4" name="Group 3">
            <a:extLst>
              <a:ext uri="{FF2B5EF4-FFF2-40B4-BE49-F238E27FC236}">
                <a16:creationId xmlns:a16="http://schemas.microsoft.com/office/drawing/2014/main" id="{3A841157-E2AA-0A62-BBD6-F4FBF06ED597}"/>
              </a:ext>
            </a:extLst>
          </p:cNvPr>
          <p:cNvGrpSpPr/>
          <p:nvPr/>
        </p:nvGrpSpPr>
        <p:grpSpPr>
          <a:xfrm>
            <a:off x="15910560" y="242400"/>
            <a:ext cx="8336280" cy="1510117"/>
            <a:chOff x="8713574" y="351090"/>
            <a:chExt cx="3434832" cy="622220"/>
          </a:xfrm>
        </p:grpSpPr>
        <p:pic>
          <p:nvPicPr>
            <p:cNvPr id="5" name="Content Placeholder 15">
              <a:extLst>
                <a:ext uri="{FF2B5EF4-FFF2-40B4-BE49-F238E27FC236}">
                  <a16:creationId xmlns:a16="http://schemas.microsoft.com/office/drawing/2014/main" id="{BF81742F-EFE8-97A6-C640-557E07ED1F86}"/>
                </a:ext>
              </a:extLst>
            </p:cNvPr>
            <p:cNvPicPr>
              <a:picLocks noChangeAspect="1"/>
            </p:cNvPicPr>
            <p:nvPr/>
          </p:nvPicPr>
          <p:blipFill rotWithShape="1">
            <a:blip r:embed="rId2">
              <a:alphaModFix amt="28000"/>
            </a:blip>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42610209-7300-E5CD-9DBA-1FC6523D32E1}"/>
                </a:ext>
              </a:extLst>
            </p:cNvPr>
            <p:cNvPicPr>
              <a:picLocks noChangeAspect="1"/>
            </p:cNvPicPr>
            <p:nvPr/>
          </p:nvPicPr>
          <p:blipFill rotWithShape="1">
            <a:blip r:embed="rId2">
              <a:alphaModFix amt="28000"/>
            </a:blip>
            <a:srcRect l="66975"/>
            <a:stretch/>
          </p:blipFill>
          <p:spPr bwMode="auto">
            <a:xfrm>
              <a:off x="11014037" y="351090"/>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15">
              <a:extLst>
                <a:ext uri="{FF2B5EF4-FFF2-40B4-BE49-F238E27FC236}">
                  <a16:creationId xmlns:a16="http://schemas.microsoft.com/office/drawing/2014/main" id="{A1FEEEBB-175B-6EBC-3F34-A5BA345E8821}"/>
                </a:ext>
              </a:extLst>
            </p:cNvPr>
            <p:cNvPicPr>
              <a:picLocks noChangeAspect="1"/>
            </p:cNvPicPr>
            <p:nvPr/>
          </p:nvPicPr>
          <p:blipFill rotWithShape="1">
            <a:blip r:embed="rId2">
              <a:alphaModFix/>
            </a:blip>
            <a:srcRect l="33026" r="33025"/>
            <a:stretch/>
          </p:blipFill>
          <p:spPr bwMode="auto">
            <a:xfrm>
              <a:off x="9847944" y="352252"/>
              <a:ext cx="1166094"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2104865B-0BDF-24EB-290F-A0A604035FAA}"/>
              </a:ext>
            </a:extLst>
          </p:cNvPr>
          <p:cNvPicPr>
            <a:picLocks noChangeAspect="1"/>
          </p:cNvPicPr>
          <p:nvPr/>
        </p:nvPicPr>
        <p:blipFill>
          <a:blip r:embed="rId3"/>
          <a:stretch>
            <a:fillRect/>
          </a:stretch>
        </p:blipFill>
        <p:spPr>
          <a:xfrm>
            <a:off x="795780" y="6017943"/>
            <a:ext cx="8938492" cy="4804775"/>
          </a:xfrm>
          <a:prstGeom prst="rect">
            <a:avLst/>
          </a:prstGeom>
        </p:spPr>
      </p:pic>
      <p:pic>
        <p:nvPicPr>
          <p:cNvPr id="9" name="Picture 8">
            <a:extLst>
              <a:ext uri="{FF2B5EF4-FFF2-40B4-BE49-F238E27FC236}">
                <a16:creationId xmlns:a16="http://schemas.microsoft.com/office/drawing/2014/main" id="{66063DB8-DD78-BE24-6836-6D4295BEAB4B}"/>
              </a:ext>
            </a:extLst>
          </p:cNvPr>
          <p:cNvPicPr>
            <a:picLocks noChangeAspect="1"/>
          </p:cNvPicPr>
          <p:nvPr/>
        </p:nvPicPr>
        <p:blipFill>
          <a:blip r:embed="rId4"/>
          <a:stretch>
            <a:fillRect/>
          </a:stretch>
        </p:blipFill>
        <p:spPr>
          <a:xfrm>
            <a:off x="8819272" y="6724646"/>
            <a:ext cx="3372128" cy="4098072"/>
          </a:xfrm>
          <a:prstGeom prst="rect">
            <a:avLst/>
          </a:prstGeom>
        </p:spPr>
      </p:pic>
      <p:sp>
        <p:nvSpPr>
          <p:cNvPr id="10" name="Rectangle 9">
            <a:extLst>
              <a:ext uri="{FF2B5EF4-FFF2-40B4-BE49-F238E27FC236}">
                <a16:creationId xmlns:a16="http://schemas.microsoft.com/office/drawing/2014/main" id="{F5767134-BB6A-85F4-F9C6-644A0178EF30}"/>
              </a:ext>
            </a:extLst>
          </p:cNvPr>
          <p:cNvSpPr/>
          <p:nvPr/>
        </p:nvSpPr>
        <p:spPr>
          <a:xfrm>
            <a:off x="3026419" y="11152594"/>
            <a:ext cx="18329962" cy="763094"/>
          </a:xfrm>
          <a:prstGeom prst="rect">
            <a:avLst/>
          </a:prstGeom>
        </p:spPr>
        <p:txBody>
          <a:bodyPr wrap="square">
            <a:spAutoFit/>
          </a:bodyPr>
          <a:lstStyle/>
          <a:p>
            <a:r>
              <a:rPr lang="en-US" dirty="0"/>
              <a:t>Pauli error: SX gate: {X: 0.00096, Y: 0.00096, Z: 0.00096, None: 0.99712}</a:t>
            </a:r>
          </a:p>
        </p:txBody>
      </p:sp>
      <p:sp>
        <p:nvSpPr>
          <p:cNvPr id="11" name="Rectangle 10">
            <a:extLst>
              <a:ext uri="{FF2B5EF4-FFF2-40B4-BE49-F238E27FC236}">
                <a16:creationId xmlns:a16="http://schemas.microsoft.com/office/drawing/2014/main" id="{1BFE05F7-F757-3763-46C4-68557ABCB53F}"/>
              </a:ext>
            </a:extLst>
          </p:cNvPr>
          <p:cNvSpPr/>
          <p:nvPr/>
        </p:nvSpPr>
        <p:spPr>
          <a:xfrm>
            <a:off x="9038475" y="11820330"/>
            <a:ext cx="4544307" cy="1501758"/>
          </a:xfrm>
          <a:prstGeom prst="rect">
            <a:avLst/>
          </a:prstGeom>
        </p:spPr>
        <p:txBody>
          <a:bodyPr wrap="square">
            <a:spAutoFit/>
          </a:bodyPr>
          <a:lstStyle/>
          <a:p>
            <a:r>
              <a:rPr lang="en-US" dirty="0"/>
              <a:t>0.984, 0.016</a:t>
            </a:r>
          </a:p>
          <a:p>
            <a:r>
              <a:rPr lang="en-US" dirty="0"/>
              <a:t>0.022, 0.978</a:t>
            </a:r>
          </a:p>
        </p:txBody>
      </p:sp>
      <p:sp>
        <p:nvSpPr>
          <p:cNvPr id="12" name="Rectangle 11">
            <a:extLst>
              <a:ext uri="{FF2B5EF4-FFF2-40B4-BE49-F238E27FC236}">
                <a16:creationId xmlns:a16="http://schemas.microsoft.com/office/drawing/2014/main" id="{65C1DBD4-8314-1A8D-E955-F56DF25E49EC}"/>
              </a:ext>
            </a:extLst>
          </p:cNvPr>
          <p:cNvSpPr/>
          <p:nvPr/>
        </p:nvSpPr>
        <p:spPr>
          <a:xfrm>
            <a:off x="3593139" y="12189662"/>
            <a:ext cx="6141133" cy="763093"/>
          </a:xfrm>
          <a:prstGeom prst="rect">
            <a:avLst/>
          </a:prstGeom>
        </p:spPr>
        <p:txBody>
          <a:bodyPr wrap="square">
            <a:spAutoFit/>
          </a:bodyPr>
          <a:lstStyle/>
          <a:p>
            <a:r>
              <a:rPr lang="en-US" dirty="0"/>
              <a:t>Readout Error Matrix:</a:t>
            </a:r>
          </a:p>
        </p:txBody>
      </p:sp>
    </p:spTree>
    <p:extLst>
      <p:ext uri="{BB962C8B-B14F-4D97-AF65-F5344CB8AC3E}">
        <p14:creationId xmlns:p14="http://schemas.microsoft.com/office/powerpoint/2010/main" val="3601879844"/>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Noise Injection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Inject noise during training on classical simulator</a:t>
            </a:r>
          </a:p>
          <a:p>
            <a:pPr lvl="1"/>
            <a:r>
              <a:rPr lang="en-US" dirty="0"/>
              <a:t>Pauli error</a:t>
            </a:r>
          </a:p>
          <a:p>
            <a:pPr lvl="1"/>
            <a:r>
              <a:rPr lang="en-US" dirty="0"/>
              <a:t>Readout error</a:t>
            </a:r>
          </a:p>
          <a:p>
            <a:endParaRPr lang="en-US" dirty="0"/>
          </a:p>
        </p:txBody>
      </p:sp>
      <p:grpSp>
        <p:nvGrpSpPr>
          <p:cNvPr id="4" name="Group 3">
            <a:extLst>
              <a:ext uri="{FF2B5EF4-FFF2-40B4-BE49-F238E27FC236}">
                <a16:creationId xmlns:a16="http://schemas.microsoft.com/office/drawing/2014/main" id="{3A841157-E2AA-0A62-BBD6-F4FBF06ED597}"/>
              </a:ext>
            </a:extLst>
          </p:cNvPr>
          <p:cNvGrpSpPr/>
          <p:nvPr/>
        </p:nvGrpSpPr>
        <p:grpSpPr>
          <a:xfrm>
            <a:off x="15910560" y="242400"/>
            <a:ext cx="8336280" cy="1510117"/>
            <a:chOff x="8713574" y="351090"/>
            <a:chExt cx="3434832" cy="622220"/>
          </a:xfrm>
        </p:grpSpPr>
        <p:pic>
          <p:nvPicPr>
            <p:cNvPr id="5" name="Content Placeholder 15">
              <a:extLst>
                <a:ext uri="{FF2B5EF4-FFF2-40B4-BE49-F238E27FC236}">
                  <a16:creationId xmlns:a16="http://schemas.microsoft.com/office/drawing/2014/main" id="{BF81742F-EFE8-97A6-C640-557E07ED1F86}"/>
                </a:ext>
              </a:extLst>
            </p:cNvPr>
            <p:cNvPicPr>
              <a:picLocks noChangeAspect="1"/>
            </p:cNvPicPr>
            <p:nvPr/>
          </p:nvPicPr>
          <p:blipFill rotWithShape="1">
            <a:blip r:embed="rId2">
              <a:alphaModFix amt="28000"/>
            </a:blip>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42610209-7300-E5CD-9DBA-1FC6523D32E1}"/>
                </a:ext>
              </a:extLst>
            </p:cNvPr>
            <p:cNvPicPr>
              <a:picLocks noChangeAspect="1"/>
            </p:cNvPicPr>
            <p:nvPr/>
          </p:nvPicPr>
          <p:blipFill rotWithShape="1">
            <a:blip r:embed="rId2">
              <a:alphaModFix amt="28000"/>
            </a:blip>
            <a:srcRect l="66975"/>
            <a:stretch/>
          </p:blipFill>
          <p:spPr bwMode="auto">
            <a:xfrm>
              <a:off x="11014037" y="351090"/>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15">
              <a:extLst>
                <a:ext uri="{FF2B5EF4-FFF2-40B4-BE49-F238E27FC236}">
                  <a16:creationId xmlns:a16="http://schemas.microsoft.com/office/drawing/2014/main" id="{A1FEEEBB-175B-6EBC-3F34-A5BA345E8821}"/>
                </a:ext>
              </a:extLst>
            </p:cNvPr>
            <p:cNvPicPr>
              <a:picLocks noChangeAspect="1"/>
            </p:cNvPicPr>
            <p:nvPr/>
          </p:nvPicPr>
          <p:blipFill rotWithShape="1">
            <a:blip r:embed="rId2">
              <a:alphaModFix/>
            </a:blip>
            <a:srcRect l="33026" r="33025"/>
            <a:stretch/>
          </p:blipFill>
          <p:spPr bwMode="auto">
            <a:xfrm>
              <a:off x="9847944" y="352252"/>
              <a:ext cx="1166094"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2104865B-0BDF-24EB-290F-A0A604035FAA}"/>
              </a:ext>
            </a:extLst>
          </p:cNvPr>
          <p:cNvPicPr>
            <a:picLocks noChangeAspect="1"/>
          </p:cNvPicPr>
          <p:nvPr/>
        </p:nvPicPr>
        <p:blipFill>
          <a:blip r:embed="rId3"/>
          <a:stretch>
            <a:fillRect/>
          </a:stretch>
        </p:blipFill>
        <p:spPr>
          <a:xfrm>
            <a:off x="795780" y="6017943"/>
            <a:ext cx="8938492" cy="4804775"/>
          </a:xfrm>
          <a:prstGeom prst="rect">
            <a:avLst/>
          </a:prstGeom>
        </p:spPr>
      </p:pic>
      <p:pic>
        <p:nvPicPr>
          <p:cNvPr id="9" name="Picture 8">
            <a:extLst>
              <a:ext uri="{FF2B5EF4-FFF2-40B4-BE49-F238E27FC236}">
                <a16:creationId xmlns:a16="http://schemas.microsoft.com/office/drawing/2014/main" id="{66063DB8-DD78-BE24-6836-6D4295BEAB4B}"/>
              </a:ext>
            </a:extLst>
          </p:cNvPr>
          <p:cNvPicPr>
            <a:picLocks noChangeAspect="1"/>
          </p:cNvPicPr>
          <p:nvPr/>
        </p:nvPicPr>
        <p:blipFill>
          <a:blip r:embed="rId4"/>
          <a:stretch>
            <a:fillRect/>
          </a:stretch>
        </p:blipFill>
        <p:spPr>
          <a:xfrm>
            <a:off x="8819272" y="6724646"/>
            <a:ext cx="3372128" cy="4098072"/>
          </a:xfrm>
          <a:prstGeom prst="rect">
            <a:avLst/>
          </a:prstGeom>
        </p:spPr>
      </p:pic>
      <p:sp>
        <p:nvSpPr>
          <p:cNvPr id="10" name="Rectangle 9">
            <a:extLst>
              <a:ext uri="{FF2B5EF4-FFF2-40B4-BE49-F238E27FC236}">
                <a16:creationId xmlns:a16="http://schemas.microsoft.com/office/drawing/2014/main" id="{F5767134-BB6A-85F4-F9C6-644A0178EF30}"/>
              </a:ext>
            </a:extLst>
          </p:cNvPr>
          <p:cNvSpPr/>
          <p:nvPr/>
        </p:nvSpPr>
        <p:spPr>
          <a:xfrm>
            <a:off x="3026419" y="11152594"/>
            <a:ext cx="18329962" cy="763094"/>
          </a:xfrm>
          <a:prstGeom prst="rect">
            <a:avLst/>
          </a:prstGeom>
        </p:spPr>
        <p:txBody>
          <a:bodyPr wrap="square">
            <a:spAutoFit/>
          </a:bodyPr>
          <a:lstStyle/>
          <a:p>
            <a:r>
              <a:rPr lang="en-US" dirty="0"/>
              <a:t>Pauli error: SX gate: {X: 0.00096, Y: 0.00096, Z: 0.00096, None: 0.99712}</a:t>
            </a:r>
          </a:p>
        </p:txBody>
      </p:sp>
      <p:sp>
        <p:nvSpPr>
          <p:cNvPr id="11" name="Rectangle 10">
            <a:extLst>
              <a:ext uri="{FF2B5EF4-FFF2-40B4-BE49-F238E27FC236}">
                <a16:creationId xmlns:a16="http://schemas.microsoft.com/office/drawing/2014/main" id="{1BFE05F7-F757-3763-46C4-68557ABCB53F}"/>
              </a:ext>
            </a:extLst>
          </p:cNvPr>
          <p:cNvSpPr/>
          <p:nvPr/>
        </p:nvSpPr>
        <p:spPr>
          <a:xfrm>
            <a:off x="9038475" y="11820330"/>
            <a:ext cx="4544307" cy="1501758"/>
          </a:xfrm>
          <a:prstGeom prst="rect">
            <a:avLst/>
          </a:prstGeom>
        </p:spPr>
        <p:txBody>
          <a:bodyPr wrap="square">
            <a:spAutoFit/>
          </a:bodyPr>
          <a:lstStyle/>
          <a:p>
            <a:r>
              <a:rPr lang="en-US" dirty="0"/>
              <a:t>0.984, 0.016</a:t>
            </a:r>
          </a:p>
          <a:p>
            <a:r>
              <a:rPr lang="en-US" dirty="0"/>
              <a:t>0.022, 0.978</a:t>
            </a:r>
          </a:p>
        </p:txBody>
      </p:sp>
      <p:sp>
        <p:nvSpPr>
          <p:cNvPr id="12" name="Rectangle 11">
            <a:extLst>
              <a:ext uri="{FF2B5EF4-FFF2-40B4-BE49-F238E27FC236}">
                <a16:creationId xmlns:a16="http://schemas.microsoft.com/office/drawing/2014/main" id="{65C1DBD4-8314-1A8D-E955-F56DF25E49EC}"/>
              </a:ext>
            </a:extLst>
          </p:cNvPr>
          <p:cNvSpPr/>
          <p:nvPr/>
        </p:nvSpPr>
        <p:spPr>
          <a:xfrm>
            <a:off x="3593139" y="12189662"/>
            <a:ext cx="6141133" cy="763093"/>
          </a:xfrm>
          <a:prstGeom prst="rect">
            <a:avLst/>
          </a:prstGeom>
        </p:spPr>
        <p:txBody>
          <a:bodyPr wrap="square">
            <a:spAutoFit/>
          </a:bodyPr>
          <a:lstStyle/>
          <a:p>
            <a:r>
              <a:rPr lang="en-US" dirty="0"/>
              <a:t>Readout Error Matrix:</a:t>
            </a:r>
          </a:p>
        </p:txBody>
      </p:sp>
      <p:pic>
        <p:nvPicPr>
          <p:cNvPr id="13" name="Picture 12">
            <a:extLst>
              <a:ext uri="{FF2B5EF4-FFF2-40B4-BE49-F238E27FC236}">
                <a16:creationId xmlns:a16="http://schemas.microsoft.com/office/drawing/2014/main" id="{4EBBC4AE-22EF-42DA-3535-E9593E8CDDC5}"/>
              </a:ext>
            </a:extLst>
          </p:cNvPr>
          <p:cNvPicPr>
            <a:picLocks noChangeAspect="1"/>
          </p:cNvPicPr>
          <p:nvPr/>
        </p:nvPicPr>
        <p:blipFill rotWithShape="1">
          <a:blip r:embed="rId5"/>
          <a:srcRect b="51220"/>
          <a:stretch/>
        </p:blipFill>
        <p:spPr>
          <a:xfrm>
            <a:off x="13582782" y="2479872"/>
            <a:ext cx="8164142" cy="4072990"/>
          </a:xfrm>
          <a:prstGeom prst="rect">
            <a:avLst/>
          </a:prstGeom>
        </p:spPr>
      </p:pic>
    </p:spTree>
    <p:extLst>
      <p:ext uri="{BB962C8B-B14F-4D97-AF65-F5344CB8AC3E}">
        <p14:creationId xmlns:p14="http://schemas.microsoft.com/office/powerpoint/2010/main" val="2889421756"/>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Noise Injection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Inject noise during training on classical simulator</a:t>
            </a:r>
          </a:p>
          <a:p>
            <a:pPr lvl="1"/>
            <a:r>
              <a:rPr lang="en-US" dirty="0"/>
              <a:t>Pauli error</a:t>
            </a:r>
          </a:p>
          <a:p>
            <a:pPr lvl="1"/>
            <a:r>
              <a:rPr lang="en-US" dirty="0"/>
              <a:t>Readout error</a:t>
            </a:r>
          </a:p>
          <a:p>
            <a:endParaRPr lang="en-US" dirty="0"/>
          </a:p>
        </p:txBody>
      </p:sp>
      <p:grpSp>
        <p:nvGrpSpPr>
          <p:cNvPr id="4" name="Group 3">
            <a:extLst>
              <a:ext uri="{FF2B5EF4-FFF2-40B4-BE49-F238E27FC236}">
                <a16:creationId xmlns:a16="http://schemas.microsoft.com/office/drawing/2014/main" id="{3A841157-E2AA-0A62-BBD6-F4FBF06ED597}"/>
              </a:ext>
            </a:extLst>
          </p:cNvPr>
          <p:cNvGrpSpPr/>
          <p:nvPr/>
        </p:nvGrpSpPr>
        <p:grpSpPr>
          <a:xfrm>
            <a:off x="15910560" y="242400"/>
            <a:ext cx="8336280" cy="1510117"/>
            <a:chOff x="8713574" y="351090"/>
            <a:chExt cx="3434832" cy="622220"/>
          </a:xfrm>
        </p:grpSpPr>
        <p:pic>
          <p:nvPicPr>
            <p:cNvPr id="5" name="Content Placeholder 15">
              <a:extLst>
                <a:ext uri="{FF2B5EF4-FFF2-40B4-BE49-F238E27FC236}">
                  <a16:creationId xmlns:a16="http://schemas.microsoft.com/office/drawing/2014/main" id="{BF81742F-EFE8-97A6-C640-557E07ED1F86}"/>
                </a:ext>
              </a:extLst>
            </p:cNvPr>
            <p:cNvPicPr>
              <a:picLocks noChangeAspect="1"/>
            </p:cNvPicPr>
            <p:nvPr/>
          </p:nvPicPr>
          <p:blipFill rotWithShape="1">
            <a:blip r:embed="rId2">
              <a:alphaModFix amt="28000"/>
            </a:blip>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42610209-7300-E5CD-9DBA-1FC6523D32E1}"/>
                </a:ext>
              </a:extLst>
            </p:cNvPr>
            <p:cNvPicPr>
              <a:picLocks noChangeAspect="1"/>
            </p:cNvPicPr>
            <p:nvPr/>
          </p:nvPicPr>
          <p:blipFill rotWithShape="1">
            <a:blip r:embed="rId2">
              <a:alphaModFix amt="28000"/>
            </a:blip>
            <a:srcRect l="66975"/>
            <a:stretch/>
          </p:blipFill>
          <p:spPr bwMode="auto">
            <a:xfrm>
              <a:off x="11014037" y="351090"/>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15">
              <a:extLst>
                <a:ext uri="{FF2B5EF4-FFF2-40B4-BE49-F238E27FC236}">
                  <a16:creationId xmlns:a16="http://schemas.microsoft.com/office/drawing/2014/main" id="{A1FEEEBB-175B-6EBC-3F34-A5BA345E8821}"/>
                </a:ext>
              </a:extLst>
            </p:cNvPr>
            <p:cNvPicPr>
              <a:picLocks noChangeAspect="1"/>
            </p:cNvPicPr>
            <p:nvPr/>
          </p:nvPicPr>
          <p:blipFill rotWithShape="1">
            <a:blip r:embed="rId2">
              <a:alphaModFix/>
            </a:blip>
            <a:srcRect l="33026" r="33025"/>
            <a:stretch/>
          </p:blipFill>
          <p:spPr bwMode="auto">
            <a:xfrm>
              <a:off x="9847944" y="352252"/>
              <a:ext cx="1166094"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2104865B-0BDF-24EB-290F-A0A604035FAA}"/>
              </a:ext>
            </a:extLst>
          </p:cNvPr>
          <p:cNvPicPr>
            <a:picLocks noChangeAspect="1"/>
          </p:cNvPicPr>
          <p:nvPr/>
        </p:nvPicPr>
        <p:blipFill>
          <a:blip r:embed="rId3"/>
          <a:stretch>
            <a:fillRect/>
          </a:stretch>
        </p:blipFill>
        <p:spPr>
          <a:xfrm>
            <a:off x="795780" y="6017943"/>
            <a:ext cx="8938492" cy="4804775"/>
          </a:xfrm>
          <a:prstGeom prst="rect">
            <a:avLst/>
          </a:prstGeom>
        </p:spPr>
      </p:pic>
      <p:pic>
        <p:nvPicPr>
          <p:cNvPr id="9" name="Picture 8">
            <a:extLst>
              <a:ext uri="{FF2B5EF4-FFF2-40B4-BE49-F238E27FC236}">
                <a16:creationId xmlns:a16="http://schemas.microsoft.com/office/drawing/2014/main" id="{66063DB8-DD78-BE24-6836-6D4295BEAB4B}"/>
              </a:ext>
            </a:extLst>
          </p:cNvPr>
          <p:cNvPicPr>
            <a:picLocks noChangeAspect="1"/>
          </p:cNvPicPr>
          <p:nvPr/>
        </p:nvPicPr>
        <p:blipFill>
          <a:blip r:embed="rId4"/>
          <a:stretch>
            <a:fillRect/>
          </a:stretch>
        </p:blipFill>
        <p:spPr>
          <a:xfrm>
            <a:off x="8819272" y="6724646"/>
            <a:ext cx="3372128" cy="4098072"/>
          </a:xfrm>
          <a:prstGeom prst="rect">
            <a:avLst/>
          </a:prstGeom>
        </p:spPr>
      </p:pic>
      <p:sp>
        <p:nvSpPr>
          <p:cNvPr id="10" name="Rectangle 9">
            <a:extLst>
              <a:ext uri="{FF2B5EF4-FFF2-40B4-BE49-F238E27FC236}">
                <a16:creationId xmlns:a16="http://schemas.microsoft.com/office/drawing/2014/main" id="{F5767134-BB6A-85F4-F9C6-644A0178EF30}"/>
              </a:ext>
            </a:extLst>
          </p:cNvPr>
          <p:cNvSpPr/>
          <p:nvPr/>
        </p:nvSpPr>
        <p:spPr>
          <a:xfrm>
            <a:off x="3026419" y="11152594"/>
            <a:ext cx="18329962" cy="763094"/>
          </a:xfrm>
          <a:prstGeom prst="rect">
            <a:avLst/>
          </a:prstGeom>
        </p:spPr>
        <p:txBody>
          <a:bodyPr wrap="square">
            <a:spAutoFit/>
          </a:bodyPr>
          <a:lstStyle/>
          <a:p>
            <a:r>
              <a:rPr lang="en-US" dirty="0"/>
              <a:t>Pauli error: SX gate: {X: 0.00096, Y: 0.00096, Z: 0.00096, None: 0.99712}</a:t>
            </a:r>
          </a:p>
        </p:txBody>
      </p:sp>
      <p:sp>
        <p:nvSpPr>
          <p:cNvPr id="11" name="Rectangle 10">
            <a:extLst>
              <a:ext uri="{FF2B5EF4-FFF2-40B4-BE49-F238E27FC236}">
                <a16:creationId xmlns:a16="http://schemas.microsoft.com/office/drawing/2014/main" id="{1BFE05F7-F757-3763-46C4-68557ABCB53F}"/>
              </a:ext>
            </a:extLst>
          </p:cNvPr>
          <p:cNvSpPr/>
          <p:nvPr/>
        </p:nvSpPr>
        <p:spPr>
          <a:xfrm>
            <a:off x="9038475" y="11820330"/>
            <a:ext cx="4544307" cy="1501758"/>
          </a:xfrm>
          <a:prstGeom prst="rect">
            <a:avLst/>
          </a:prstGeom>
        </p:spPr>
        <p:txBody>
          <a:bodyPr wrap="square">
            <a:spAutoFit/>
          </a:bodyPr>
          <a:lstStyle/>
          <a:p>
            <a:r>
              <a:rPr lang="en-US" dirty="0"/>
              <a:t>0.984, 0.016</a:t>
            </a:r>
          </a:p>
          <a:p>
            <a:r>
              <a:rPr lang="en-US" dirty="0"/>
              <a:t>0.022, 0.978</a:t>
            </a:r>
          </a:p>
        </p:txBody>
      </p:sp>
      <p:sp>
        <p:nvSpPr>
          <p:cNvPr id="12" name="Rectangle 11">
            <a:extLst>
              <a:ext uri="{FF2B5EF4-FFF2-40B4-BE49-F238E27FC236}">
                <a16:creationId xmlns:a16="http://schemas.microsoft.com/office/drawing/2014/main" id="{65C1DBD4-8314-1A8D-E955-F56DF25E49EC}"/>
              </a:ext>
            </a:extLst>
          </p:cNvPr>
          <p:cNvSpPr/>
          <p:nvPr/>
        </p:nvSpPr>
        <p:spPr>
          <a:xfrm>
            <a:off x="3593139" y="12189662"/>
            <a:ext cx="6141133" cy="763093"/>
          </a:xfrm>
          <a:prstGeom prst="rect">
            <a:avLst/>
          </a:prstGeom>
        </p:spPr>
        <p:txBody>
          <a:bodyPr wrap="square">
            <a:spAutoFit/>
          </a:bodyPr>
          <a:lstStyle/>
          <a:p>
            <a:r>
              <a:rPr lang="en-US" dirty="0"/>
              <a:t>Readout Error Matrix:</a:t>
            </a:r>
          </a:p>
        </p:txBody>
      </p:sp>
      <p:pic>
        <p:nvPicPr>
          <p:cNvPr id="13" name="Picture 12">
            <a:extLst>
              <a:ext uri="{FF2B5EF4-FFF2-40B4-BE49-F238E27FC236}">
                <a16:creationId xmlns:a16="http://schemas.microsoft.com/office/drawing/2014/main" id="{4EBBC4AE-22EF-42DA-3535-E9593E8CDDC5}"/>
              </a:ext>
            </a:extLst>
          </p:cNvPr>
          <p:cNvPicPr>
            <a:picLocks noChangeAspect="1"/>
          </p:cNvPicPr>
          <p:nvPr/>
        </p:nvPicPr>
        <p:blipFill rotWithShape="1">
          <a:blip r:embed="rId5"/>
          <a:srcRect b="51220"/>
          <a:stretch/>
        </p:blipFill>
        <p:spPr>
          <a:xfrm>
            <a:off x="13582782" y="2479872"/>
            <a:ext cx="8164142" cy="4072990"/>
          </a:xfrm>
          <a:prstGeom prst="rect">
            <a:avLst/>
          </a:prstGeom>
        </p:spPr>
      </p:pic>
      <p:pic>
        <p:nvPicPr>
          <p:cNvPr id="14" name="Picture 13">
            <a:extLst>
              <a:ext uri="{FF2B5EF4-FFF2-40B4-BE49-F238E27FC236}">
                <a16:creationId xmlns:a16="http://schemas.microsoft.com/office/drawing/2014/main" id="{4AC30B36-C594-83FA-55D6-ABAF2CDB5EB7}"/>
              </a:ext>
            </a:extLst>
          </p:cNvPr>
          <p:cNvPicPr>
            <a:picLocks noChangeAspect="1"/>
          </p:cNvPicPr>
          <p:nvPr/>
        </p:nvPicPr>
        <p:blipFill>
          <a:blip r:embed="rId5"/>
          <a:stretch>
            <a:fillRect/>
          </a:stretch>
        </p:blipFill>
        <p:spPr>
          <a:xfrm>
            <a:off x="13591849" y="2530320"/>
            <a:ext cx="8032611" cy="8215170"/>
          </a:xfrm>
          <a:prstGeom prst="rect">
            <a:avLst/>
          </a:prstGeom>
        </p:spPr>
      </p:pic>
    </p:spTree>
    <p:extLst>
      <p:ext uri="{BB962C8B-B14F-4D97-AF65-F5344CB8AC3E}">
        <p14:creationId xmlns:p14="http://schemas.microsoft.com/office/powerpoint/2010/main" val="3465354633"/>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Quantization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Quantize measurement outcomes</a:t>
            </a:r>
          </a:p>
          <a:p>
            <a:pPr lvl="1"/>
            <a:r>
              <a:rPr lang="en-US" dirty="0"/>
              <a:t>Denoising effect</a:t>
            </a:r>
          </a:p>
          <a:p>
            <a:pPr lvl="1"/>
            <a:r>
              <a:rPr lang="en-US" dirty="0"/>
              <a:t>Small errors will be mitigated</a:t>
            </a:r>
          </a:p>
        </p:txBody>
      </p:sp>
      <p:grpSp>
        <p:nvGrpSpPr>
          <p:cNvPr id="4" name="Group 3">
            <a:extLst>
              <a:ext uri="{FF2B5EF4-FFF2-40B4-BE49-F238E27FC236}">
                <a16:creationId xmlns:a16="http://schemas.microsoft.com/office/drawing/2014/main" id="{7A31FE64-C1E7-38EF-E581-701E967597D8}"/>
              </a:ext>
            </a:extLst>
          </p:cNvPr>
          <p:cNvGrpSpPr/>
          <p:nvPr/>
        </p:nvGrpSpPr>
        <p:grpSpPr>
          <a:xfrm>
            <a:off x="19011051" y="675265"/>
            <a:ext cx="5372949" cy="973310"/>
            <a:chOff x="8713574" y="351090"/>
            <a:chExt cx="3434832" cy="622220"/>
          </a:xfrm>
        </p:grpSpPr>
        <p:pic>
          <p:nvPicPr>
            <p:cNvPr id="5" name="Content Placeholder 15">
              <a:extLst>
                <a:ext uri="{FF2B5EF4-FFF2-40B4-BE49-F238E27FC236}">
                  <a16:creationId xmlns:a16="http://schemas.microsoft.com/office/drawing/2014/main" id="{75B17B34-4370-4E01-87C0-01EAF5DFB16D}"/>
                </a:ext>
              </a:extLst>
            </p:cNvPr>
            <p:cNvPicPr>
              <a:picLocks noChangeAspect="1"/>
            </p:cNvPicPr>
            <p:nvPr/>
          </p:nvPicPr>
          <p:blipFill rotWithShape="1">
            <a:blip r:embed="rId2">
              <a:alphaModFix amt="28000"/>
            </a:blip>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F6E3DF91-7A6C-6D30-6103-64AC2B5DD112}"/>
                </a:ext>
              </a:extLst>
            </p:cNvPr>
            <p:cNvPicPr>
              <a:picLocks noChangeAspect="1"/>
            </p:cNvPicPr>
            <p:nvPr/>
          </p:nvPicPr>
          <p:blipFill rotWithShape="1">
            <a:blip r:embed="rId2">
              <a:alphaModFix/>
            </a:blip>
            <a:srcRect l="66975"/>
            <a:stretch/>
          </p:blipFill>
          <p:spPr bwMode="auto">
            <a:xfrm>
              <a:off x="11014037" y="351090"/>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15">
              <a:extLst>
                <a:ext uri="{FF2B5EF4-FFF2-40B4-BE49-F238E27FC236}">
                  <a16:creationId xmlns:a16="http://schemas.microsoft.com/office/drawing/2014/main" id="{E3DA4058-CB77-EA1E-0AEE-3D065FC99076}"/>
                </a:ext>
              </a:extLst>
            </p:cNvPr>
            <p:cNvPicPr>
              <a:picLocks noChangeAspect="1"/>
            </p:cNvPicPr>
            <p:nvPr/>
          </p:nvPicPr>
          <p:blipFill rotWithShape="1">
            <a:blip r:embed="rId2">
              <a:alphaModFix amt="28000"/>
            </a:blip>
            <a:srcRect l="33026" r="33025"/>
            <a:stretch/>
          </p:blipFill>
          <p:spPr bwMode="auto">
            <a:xfrm>
              <a:off x="9847944" y="352252"/>
              <a:ext cx="1166094"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A7955BD5-9CF5-23C1-D421-2E8BE866A0C0}"/>
              </a:ext>
            </a:extLst>
          </p:cNvPr>
          <p:cNvPicPr>
            <a:picLocks noChangeAspect="1"/>
          </p:cNvPicPr>
          <p:nvPr/>
        </p:nvPicPr>
        <p:blipFill>
          <a:blip r:embed="rId3"/>
          <a:stretch>
            <a:fillRect/>
          </a:stretch>
        </p:blipFill>
        <p:spPr>
          <a:xfrm>
            <a:off x="10775739" y="2540000"/>
            <a:ext cx="10009753" cy="5116096"/>
          </a:xfrm>
          <a:prstGeom prst="rect">
            <a:avLst/>
          </a:prstGeom>
        </p:spPr>
      </p:pic>
    </p:spTree>
    <p:extLst>
      <p:ext uri="{BB962C8B-B14F-4D97-AF65-F5344CB8AC3E}">
        <p14:creationId xmlns:p14="http://schemas.microsoft.com/office/powerpoint/2010/main" val="2561243053"/>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Quantization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a:xfrm>
            <a:off x="1218959" y="2539999"/>
            <a:ext cx="21944882" cy="9078259"/>
          </a:xfrm>
        </p:spPr>
        <p:txBody>
          <a:bodyPr/>
          <a:lstStyle/>
          <a:p>
            <a:r>
              <a:rPr lang="en-US" dirty="0"/>
              <a:t>Quantize measurement outcomes</a:t>
            </a:r>
          </a:p>
          <a:p>
            <a:pPr lvl="1"/>
            <a:r>
              <a:rPr lang="en-US" dirty="0"/>
              <a:t>Denoising effect</a:t>
            </a:r>
          </a:p>
          <a:p>
            <a:pPr lvl="1"/>
            <a:r>
              <a:rPr lang="en-US" dirty="0"/>
              <a:t>Small errors will be mitigated</a:t>
            </a:r>
          </a:p>
          <a:p>
            <a:endParaRPr lang="en-US" dirty="0"/>
          </a:p>
          <a:p>
            <a:endParaRPr lang="en-US" dirty="0"/>
          </a:p>
          <a:p>
            <a:endParaRPr lang="en-US" dirty="0"/>
          </a:p>
          <a:p>
            <a:endParaRPr lang="en-US" dirty="0"/>
          </a:p>
          <a:p>
            <a:r>
              <a:rPr lang="en-US" b="1" dirty="0"/>
              <a:t>Loss</a:t>
            </a:r>
            <a:r>
              <a:rPr lang="en-US" dirty="0"/>
              <a:t> term to encourage</a:t>
            </a:r>
            <a:br>
              <a:rPr lang="en-US" dirty="0"/>
            </a:br>
            <a:r>
              <a:rPr lang="en-US" dirty="0"/>
              <a:t>measurement outcomes to be </a:t>
            </a:r>
            <a:br>
              <a:rPr lang="en-US" dirty="0"/>
            </a:br>
            <a:r>
              <a:rPr lang="en-US" dirty="0"/>
              <a:t>close to </a:t>
            </a:r>
            <a:r>
              <a:rPr lang="en-US" b="1" dirty="0"/>
              <a:t>centroids</a:t>
            </a:r>
          </a:p>
          <a:p>
            <a:endParaRPr lang="en-US" dirty="0"/>
          </a:p>
        </p:txBody>
      </p:sp>
      <p:grpSp>
        <p:nvGrpSpPr>
          <p:cNvPr id="4" name="Group 3">
            <a:extLst>
              <a:ext uri="{FF2B5EF4-FFF2-40B4-BE49-F238E27FC236}">
                <a16:creationId xmlns:a16="http://schemas.microsoft.com/office/drawing/2014/main" id="{7A31FE64-C1E7-38EF-E581-701E967597D8}"/>
              </a:ext>
            </a:extLst>
          </p:cNvPr>
          <p:cNvGrpSpPr/>
          <p:nvPr/>
        </p:nvGrpSpPr>
        <p:grpSpPr>
          <a:xfrm>
            <a:off x="19011051" y="675265"/>
            <a:ext cx="5372949" cy="973310"/>
            <a:chOff x="8713574" y="351090"/>
            <a:chExt cx="3434832" cy="622220"/>
          </a:xfrm>
        </p:grpSpPr>
        <p:pic>
          <p:nvPicPr>
            <p:cNvPr id="5" name="Content Placeholder 15">
              <a:extLst>
                <a:ext uri="{FF2B5EF4-FFF2-40B4-BE49-F238E27FC236}">
                  <a16:creationId xmlns:a16="http://schemas.microsoft.com/office/drawing/2014/main" id="{75B17B34-4370-4E01-87C0-01EAF5DFB16D}"/>
                </a:ext>
              </a:extLst>
            </p:cNvPr>
            <p:cNvPicPr>
              <a:picLocks noChangeAspect="1"/>
            </p:cNvPicPr>
            <p:nvPr/>
          </p:nvPicPr>
          <p:blipFill rotWithShape="1">
            <a:blip r:embed="rId2">
              <a:alphaModFix amt="28000"/>
            </a:blip>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F6E3DF91-7A6C-6D30-6103-64AC2B5DD112}"/>
                </a:ext>
              </a:extLst>
            </p:cNvPr>
            <p:cNvPicPr>
              <a:picLocks noChangeAspect="1"/>
            </p:cNvPicPr>
            <p:nvPr/>
          </p:nvPicPr>
          <p:blipFill rotWithShape="1">
            <a:blip r:embed="rId2">
              <a:alphaModFix/>
            </a:blip>
            <a:srcRect l="66975"/>
            <a:stretch/>
          </p:blipFill>
          <p:spPr bwMode="auto">
            <a:xfrm>
              <a:off x="11014037" y="351090"/>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15">
              <a:extLst>
                <a:ext uri="{FF2B5EF4-FFF2-40B4-BE49-F238E27FC236}">
                  <a16:creationId xmlns:a16="http://schemas.microsoft.com/office/drawing/2014/main" id="{E3DA4058-CB77-EA1E-0AEE-3D065FC99076}"/>
                </a:ext>
              </a:extLst>
            </p:cNvPr>
            <p:cNvPicPr>
              <a:picLocks noChangeAspect="1"/>
            </p:cNvPicPr>
            <p:nvPr/>
          </p:nvPicPr>
          <p:blipFill rotWithShape="1">
            <a:blip r:embed="rId2">
              <a:alphaModFix amt="28000"/>
            </a:blip>
            <a:srcRect l="33026" r="33025"/>
            <a:stretch/>
          </p:blipFill>
          <p:spPr bwMode="auto">
            <a:xfrm>
              <a:off x="9847944" y="352252"/>
              <a:ext cx="1166094"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A7955BD5-9CF5-23C1-D421-2E8BE866A0C0}"/>
              </a:ext>
            </a:extLst>
          </p:cNvPr>
          <p:cNvPicPr>
            <a:picLocks noChangeAspect="1"/>
          </p:cNvPicPr>
          <p:nvPr/>
        </p:nvPicPr>
        <p:blipFill>
          <a:blip r:embed="rId3"/>
          <a:stretch>
            <a:fillRect/>
          </a:stretch>
        </p:blipFill>
        <p:spPr>
          <a:xfrm>
            <a:off x="10775739" y="2540000"/>
            <a:ext cx="10009753" cy="5116096"/>
          </a:xfrm>
          <a:prstGeom prst="rect">
            <a:avLst/>
          </a:prstGeom>
        </p:spPr>
      </p:pic>
      <p:pic>
        <p:nvPicPr>
          <p:cNvPr id="9" name="Picture 8">
            <a:extLst>
              <a:ext uri="{FF2B5EF4-FFF2-40B4-BE49-F238E27FC236}">
                <a16:creationId xmlns:a16="http://schemas.microsoft.com/office/drawing/2014/main" id="{F51E0029-0BF2-B797-3B21-2F54E9B974A3}"/>
              </a:ext>
            </a:extLst>
          </p:cNvPr>
          <p:cNvPicPr>
            <a:picLocks noChangeAspect="1"/>
          </p:cNvPicPr>
          <p:nvPr/>
        </p:nvPicPr>
        <p:blipFill>
          <a:blip r:embed="rId4"/>
          <a:stretch>
            <a:fillRect/>
          </a:stretch>
        </p:blipFill>
        <p:spPr>
          <a:xfrm>
            <a:off x="10775739" y="7516195"/>
            <a:ext cx="6155830" cy="6186006"/>
          </a:xfrm>
          <a:prstGeom prst="rect">
            <a:avLst/>
          </a:prstGeom>
        </p:spPr>
      </p:pic>
    </p:spTree>
    <p:extLst>
      <p:ext uri="{BB962C8B-B14F-4D97-AF65-F5344CB8AC3E}">
        <p14:creationId xmlns:p14="http://schemas.microsoft.com/office/powerpoint/2010/main" val="3239013561"/>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Quantization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Quantization reduces errors and improves SNR</a:t>
            </a:r>
          </a:p>
          <a:p>
            <a:endParaRPr lang="en-US" dirty="0"/>
          </a:p>
        </p:txBody>
      </p:sp>
      <p:grpSp>
        <p:nvGrpSpPr>
          <p:cNvPr id="4" name="Group 3">
            <a:extLst>
              <a:ext uri="{FF2B5EF4-FFF2-40B4-BE49-F238E27FC236}">
                <a16:creationId xmlns:a16="http://schemas.microsoft.com/office/drawing/2014/main" id="{7A31FE64-C1E7-38EF-E581-701E967597D8}"/>
              </a:ext>
            </a:extLst>
          </p:cNvPr>
          <p:cNvGrpSpPr/>
          <p:nvPr/>
        </p:nvGrpSpPr>
        <p:grpSpPr>
          <a:xfrm>
            <a:off x="19011051" y="675265"/>
            <a:ext cx="5372949" cy="973310"/>
            <a:chOff x="8713574" y="351090"/>
            <a:chExt cx="3434832" cy="622220"/>
          </a:xfrm>
        </p:grpSpPr>
        <p:pic>
          <p:nvPicPr>
            <p:cNvPr id="5" name="Content Placeholder 15">
              <a:extLst>
                <a:ext uri="{FF2B5EF4-FFF2-40B4-BE49-F238E27FC236}">
                  <a16:creationId xmlns:a16="http://schemas.microsoft.com/office/drawing/2014/main" id="{75B17B34-4370-4E01-87C0-01EAF5DFB16D}"/>
                </a:ext>
              </a:extLst>
            </p:cNvPr>
            <p:cNvPicPr>
              <a:picLocks noChangeAspect="1"/>
            </p:cNvPicPr>
            <p:nvPr/>
          </p:nvPicPr>
          <p:blipFill rotWithShape="1">
            <a:blip r:embed="rId2">
              <a:alphaModFix amt="28000"/>
            </a:blip>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F6E3DF91-7A6C-6D30-6103-64AC2B5DD112}"/>
                </a:ext>
              </a:extLst>
            </p:cNvPr>
            <p:cNvPicPr>
              <a:picLocks noChangeAspect="1"/>
            </p:cNvPicPr>
            <p:nvPr/>
          </p:nvPicPr>
          <p:blipFill rotWithShape="1">
            <a:blip r:embed="rId2">
              <a:alphaModFix/>
            </a:blip>
            <a:srcRect l="66975"/>
            <a:stretch/>
          </p:blipFill>
          <p:spPr bwMode="auto">
            <a:xfrm>
              <a:off x="11014037" y="351090"/>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15">
              <a:extLst>
                <a:ext uri="{FF2B5EF4-FFF2-40B4-BE49-F238E27FC236}">
                  <a16:creationId xmlns:a16="http://schemas.microsoft.com/office/drawing/2014/main" id="{E3DA4058-CB77-EA1E-0AEE-3D065FC99076}"/>
                </a:ext>
              </a:extLst>
            </p:cNvPr>
            <p:cNvPicPr>
              <a:picLocks noChangeAspect="1"/>
            </p:cNvPicPr>
            <p:nvPr/>
          </p:nvPicPr>
          <p:blipFill rotWithShape="1">
            <a:blip r:embed="rId2">
              <a:alphaModFix amt="28000"/>
            </a:blip>
            <a:srcRect l="33026" r="33025"/>
            <a:stretch/>
          </p:blipFill>
          <p:spPr bwMode="auto">
            <a:xfrm>
              <a:off x="9847944" y="352252"/>
              <a:ext cx="1166094"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614F93BA-3091-E2BB-3E53-B4CD9DC2AD8C}"/>
              </a:ext>
            </a:extLst>
          </p:cNvPr>
          <p:cNvPicPr>
            <a:picLocks noChangeAspect="1"/>
          </p:cNvPicPr>
          <p:nvPr/>
        </p:nvPicPr>
        <p:blipFill>
          <a:blip r:embed="rId3"/>
          <a:stretch>
            <a:fillRect/>
          </a:stretch>
        </p:blipFill>
        <p:spPr>
          <a:xfrm>
            <a:off x="1505202" y="3377718"/>
            <a:ext cx="21104357" cy="9177107"/>
          </a:xfrm>
          <a:prstGeom prst="rect">
            <a:avLst/>
          </a:prstGeom>
        </p:spPr>
      </p:pic>
    </p:spTree>
    <p:extLst>
      <p:ext uri="{BB962C8B-B14F-4D97-AF65-F5344CB8AC3E}">
        <p14:creationId xmlns:p14="http://schemas.microsoft.com/office/powerpoint/2010/main" val="2657261770"/>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Evaluation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Benchmarks</a:t>
            </a:r>
          </a:p>
          <a:p>
            <a:pPr lvl="1"/>
            <a:r>
              <a:rPr lang="en-US" dirty="0"/>
              <a:t>Quantum Machine Learning task: </a:t>
            </a:r>
          </a:p>
          <a:p>
            <a:pPr lvl="2"/>
            <a:r>
              <a:rPr lang="en-US" dirty="0"/>
              <a:t>MNIST 10-class, 4-class, 2-class</a:t>
            </a:r>
          </a:p>
          <a:p>
            <a:pPr lvl="2"/>
            <a:r>
              <a:rPr lang="en-US" dirty="0"/>
              <a:t>Fashion MNIST 10-class, 4-class, 2-class</a:t>
            </a:r>
          </a:p>
          <a:p>
            <a:pPr lvl="2"/>
            <a:r>
              <a:rPr lang="en-US" dirty="0"/>
              <a:t>Vowel 4-class</a:t>
            </a:r>
          </a:p>
          <a:p>
            <a:pPr lvl="2"/>
            <a:r>
              <a:rPr lang="en-US" dirty="0"/>
              <a:t>Cifar-2 class</a:t>
            </a:r>
          </a:p>
          <a:p>
            <a:r>
              <a:rPr lang="en-US" dirty="0"/>
              <a:t>Quantum Devices</a:t>
            </a:r>
          </a:p>
          <a:p>
            <a:pPr lvl="1"/>
            <a:r>
              <a:rPr lang="en-US" dirty="0"/>
              <a:t>IBMQ</a:t>
            </a:r>
          </a:p>
          <a:p>
            <a:pPr lvl="1"/>
            <a:r>
              <a:rPr lang="en-US" dirty="0"/>
              <a:t>#Qubits: 5 to 15</a:t>
            </a:r>
          </a:p>
          <a:p>
            <a:pPr lvl="1"/>
            <a:r>
              <a:rPr lang="en-US" dirty="0"/>
              <a:t>Quantum Volume: 8 to 32</a:t>
            </a:r>
          </a:p>
          <a:p>
            <a:endParaRPr lang="en-US" dirty="0"/>
          </a:p>
        </p:txBody>
      </p:sp>
    </p:spTree>
    <p:extLst>
      <p:ext uri="{BB962C8B-B14F-4D97-AF65-F5344CB8AC3E}">
        <p14:creationId xmlns:p14="http://schemas.microsoft.com/office/powerpoint/2010/main" val="4169662919"/>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Consistent Improvements on Various </a:t>
            </a:r>
            <a:br>
              <a:rPr lang="en-US" dirty="0"/>
            </a:br>
            <a:r>
              <a:rPr lang="en-US" dirty="0"/>
              <a:t>Benchmarks</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a:xfrm>
            <a:off x="1218959" y="2540000"/>
            <a:ext cx="21944882" cy="2516521"/>
          </a:xfrm>
        </p:spPr>
        <p:txBody>
          <a:bodyPr/>
          <a:lstStyle/>
          <a:p>
            <a:r>
              <a:rPr lang="en-US" dirty="0"/>
              <a:t>On IBMQ </a:t>
            </a:r>
            <a:r>
              <a:rPr lang="en-US" dirty="0" err="1"/>
              <a:t>santiago</a:t>
            </a:r>
            <a:endParaRPr lang="en-US" dirty="0"/>
          </a:p>
        </p:txBody>
      </p:sp>
      <p:graphicFrame>
        <p:nvGraphicFramePr>
          <p:cNvPr id="6" name="Table 4">
            <a:extLst>
              <a:ext uri="{FF2B5EF4-FFF2-40B4-BE49-F238E27FC236}">
                <a16:creationId xmlns:a16="http://schemas.microsoft.com/office/drawing/2014/main" id="{82F5F247-D7FE-49C4-AACE-0CF23038E6B0}"/>
              </a:ext>
            </a:extLst>
          </p:cNvPr>
          <p:cNvGraphicFramePr>
            <a:graphicFrameLocks noGrp="1"/>
          </p:cNvGraphicFramePr>
          <p:nvPr>
            <p:extLst>
              <p:ext uri="{D42A27DB-BD31-4B8C-83A1-F6EECF244321}">
                <p14:modId xmlns:p14="http://schemas.microsoft.com/office/powerpoint/2010/main" val="795286279"/>
              </p:ext>
            </p:extLst>
          </p:nvPr>
        </p:nvGraphicFramePr>
        <p:xfrm>
          <a:off x="905313" y="4631816"/>
          <a:ext cx="22572174" cy="7447539"/>
        </p:xfrm>
        <a:graphic>
          <a:graphicData uri="http://schemas.openxmlformats.org/drawingml/2006/table">
            <a:tbl>
              <a:tblPr firstRow="1" bandRow="1">
                <a:tableStyleId>{5C22544A-7EE6-4342-B048-85BDC9FD1C3A}</a:tableStyleId>
              </a:tblPr>
              <a:tblGrid>
                <a:gridCol w="5093820">
                  <a:extLst>
                    <a:ext uri="{9D8B030D-6E8A-4147-A177-3AD203B41FA5}">
                      <a16:colId xmlns:a16="http://schemas.microsoft.com/office/drawing/2014/main" val="650385498"/>
                    </a:ext>
                  </a:extLst>
                </a:gridCol>
                <a:gridCol w="2913059">
                  <a:extLst>
                    <a:ext uri="{9D8B030D-6E8A-4147-A177-3AD203B41FA5}">
                      <a16:colId xmlns:a16="http://schemas.microsoft.com/office/drawing/2014/main" val="3688960864"/>
                    </a:ext>
                  </a:extLst>
                </a:gridCol>
                <a:gridCol w="2913059">
                  <a:extLst>
                    <a:ext uri="{9D8B030D-6E8A-4147-A177-3AD203B41FA5}">
                      <a16:colId xmlns:a16="http://schemas.microsoft.com/office/drawing/2014/main" val="4223233933"/>
                    </a:ext>
                  </a:extLst>
                </a:gridCol>
                <a:gridCol w="2913059">
                  <a:extLst>
                    <a:ext uri="{9D8B030D-6E8A-4147-A177-3AD203B41FA5}">
                      <a16:colId xmlns:a16="http://schemas.microsoft.com/office/drawing/2014/main" val="3096584122"/>
                    </a:ext>
                  </a:extLst>
                </a:gridCol>
                <a:gridCol w="2913059">
                  <a:extLst>
                    <a:ext uri="{9D8B030D-6E8A-4147-A177-3AD203B41FA5}">
                      <a16:colId xmlns:a16="http://schemas.microsoft.com/office/drawing/2014/main" val="3305213895"/>
                    </a:ext>
                  </a:extLst>
                </a:gridCol>
                <a:gridCol w="2913059">
                  <a:extLst>
                    <a:ext uri="{9D8B030D-6E8A-4147-A177-3AD203B41FA5}">
                      <a16:colId xmlns:a16="http://schemas.microsoft.com/office/drawing/2014/main" val="2206560507"/>
                    </a:ext>
                  </a:extLst>
                </a:gridCol>
                <a:gridCol w="2913059">
                  <a:extLst>
                    <a:ext uri="{9D8B030D-6E8A-4147-A177-3AD203B41FA5}">
                      <a16:colId xmlns:a16="http://schemas.microsoft.com/office/drawing/2014/main" val="4293047972"/>
                    </a:ext>
                  </a:extLst>
                </a:gridCol>
              </a:tblGrid>
              <a:tr h="1780168">
                <a:tc>
                  <a:txBody>
                    <a:bodyPr/>
                    <a:lstStyle/>
                    <a:p>
                      <a:r>
                        <a:rPr lang="en-US" sz="5400" dirty="0"/>
                        <a:t>Method</a:t>
                      </a:r>
                    </a:p>
                  </a:txBody>
                  <a:tcPr/>
                </a:tc>
                <a:tc>
                  <a:txBody>
                    <a:bodyPr/>
                    <a:lstStyle/>
                    <a:p>
                      <a:r>
                        <a:rPr lang="en-US" sz="5400" dirty="0"/>
                        <a:t>MNIST-4</a:t>
                      </a:r>
                    </a:p>
                  </a:txBody>
                  <a:tcPr/>
                </a:tc>
                <a:tc>
                  <a:txBody>
                    <a:bodyPr/>
                    <a:lstStyle/>
                    <a:p>
                      <a:r>
                        <a:rPr lang="en-US" sz="5400" dirty="0"/>
                        <a:t>FMNIST-4</a:t>
                      </a:r>
                    </a:p>
                  </a:txBody>
                  <a:tcPr/>
                </a:tc>
                <a:tc>
                  <a:txBody>
                    <a:bodyPr/>
                    <a:lstStyle/>
                    <a:p>
                      <a:r>
                        <a:rPr lang="en-US" sz="5400" dirty="0"/>
                        <a:t>Vowel-4</a:t>
                      </a:r>
                    </a:p>
                  </a:txBody>
                  <a:tcPr/>
                </a:tc>
                <a:tc>
                  <a:txBody>
                    <a:bodyPr/>
                    <a:lstStyle/>
                    <a:p>
                      <a:r>
                        <a:rPr lang="en-US" sz="5400" dirty="0"/>
                        <a:t>MNIST-2</a:t>
                      </a:r>
                    </a:p>
                  </a:txBody>
                  <a:tcPr/>
                </a:tc>
                <a:tc>
                  <a:txBody>
                    <a:bodyPr/>
                    <a:lstStyle/>
                    <a:p>
                      <a:r>
                        <a:rPr lang="en-US" sz="5400" dirty="0"/>
                        <a:t>FMNIST-2</a:t>
                      </a:r>
                    </a:p>
                  </a:txBody>
                  <a:tcPr/>
                </a:tc>
                <a:tc>
                  <a:txBody>
                    <a:bodyPr/>
                    <a:lstStyle/>
                    <a:p>
                      <a:r>
                        <a:rPr lang="en-US" sz="5400" dirty="0"/>
                        <a:t>Cifar-2</a:t>
                      </a:r>
                    </a:p>
                  </a:txBody>
                  <a:tcPr/>
                </a:tc>
                <a:extLst>
                  <a:ext uri="{0D108BD9-81ED-4DB2-BD59-A6C34878D82A}">
                    <a16:rowId xmlns:a16="http://schemas.microsoft.com/office/drawing/2014/main" val="650565203"/>
                  </a:ext>
                </a:extLst>
              </a:tr>
              <a:tr h="1367950">
                <a:tc>
                  <a:txBody>
                    <a:bodyPr/>
                    <a:lstStyle/>
                    <a:p>
                      <a:r>
                        <a:rPr lang="en-US" sz="5400" dirty="0"/>
                        <a:t>Baseline</a:t>
                      </a:r>
                    </a:p>
                  </a:txBody>
                  <a:tcPr/>
                </a:tc>
                <a:tc>
                  <a:txBody>
                    <a:bodyPr/>
                    <a:lstStyle/>
                    <a:p>
                      <a:r>
                        <a:rPr lang="en-US" sz="5400" dirty="0"/>
                        <a:t>0.30</a:t>
                      </a:r>
                    </a:p>
                  </a:txBody>
                  <a:tcPr/>
                </a:tc>
                <a:tc>
                  <a:txBody>
                    <a:bodyPr/>
                    <a:lstStyle/>
                    <a:p>
                      <a:r>
                        <a:rPr lang="en-US" sz="5400" dirty="0"/>
                        <a:t>0.32</a:t>
                      </a:r>
                    </a:p>
                  </a:txBody>
                  <a:tcPr/>
                </a:tc>
                <a:tc>
                  <a:txBody>
                    <a:bodyPr/>
                    <a:lstStyle/>
                    <a:p>
                      <a:r>
                        <a:rPr lang="en-US" sz="5400" dirty="0"/>
                        <a:t>0.28</a:t>
                      </a:r>
                    </a:p>
                  </a:txBody>
                  <a:tcPr/>
                </a:tc>
                <a:tc>
                  <a:txBody>
                    <a:bodyPr/>
                    <a:lstStyle/>
                    <a:p>
                      <a:r>
                        <a:rPr lang="en-US" sz="5400" dirty="0"/>
                        <a:t>0.84</a:t>
                      </a:r>
                    </a:p>
                  </a:txBody>
                  <a:tcPr/>
                </a:tc>
                <a:tc>
                  <a:txBody>
                    <a:bodyPr/>
                    <a:lstStyle/>
                    <a:p>
                      <a:r>
                        <a:rPr lang="en-US" sz="5400" dirty="0"/>
                        <a:t>0.78</a:t>
                      </a:r>
                    </a:p>
                  </a:txBody>
                  <a:tcPr/>
                </a:tc>
                <a:tc>
                  <a:txBody>
                    <a:bodyPr/>
                    <a:lstStyle/>
                    <a:p>
                      <a:r>
                        <a:rPr lang="en-US" altLang="zh-CN" sz="5400" dirty="0"/>
                        <a:t>0.51</a:t>
                      </a:r>
                      <a:endParaRPr lang="en-US" sz="5400" dirty="0"/>
                    </a:p>
                  </a:txBody>
                  <a:tcPr/>
                </a:tc>
                <a:extLst>
                  <a:ext uri="{0D108BD9-81ED-4DB2-BD59-A6C34878D82A}">
                    <a16:rowId xmlns:a16="http://schemas.microsoft.com/office/drawing/2014/main" val="1767886234"/>
                  </a:ext>
                </a:extLst>
              </a:tr>
              <a:tr h="1367950">
                <a:tc>
                  <a:txBody>
                    <a:bodyPr/>
                    <a:lstStyle/>
                    <a:p>
                      <a:r>
                        <a:rPr lang="en-US" sz="5400" dirty="0"/>
                        <a:t>+ Normalization</a:t>
                      </a:r>
                    </a:p>
                  </a:txBody>
                  <a:tcPr/>
                </a:tc>
                <a:tc>
                  <a:txBody>
                    <a:bodyPr/>
                    <a:lstStyle/>
                    <a:p>
                      <a:r>
                        <a:rPr lang="en-US" sz="5400" dirty="0"/>
                        <a:t>0.41</a:t>
                      </a:r>
                    </a:p>
                  </a:txBody>
                  <a:tcPr/>
                </a:tc>
                <a:tc>
                  <a:txBody>
                    <a:bodyPr/>
                    <a:lstStyle/>
                    <a:p>
                      <a:r>
                        <a:rPr lang="en-US" sz="5400" dirty="0"/>
                        <a:t>0.61</a:t>
                      </a:r>
                    </a:p>
                  </a:txBody>
                  <a:tcPr/>
                </a:tc>
                <a:tc>
                  <a:txBody>
                    <a:bodyPr/>
                    <a:lstStyle/>
                    <a:p>
                      <a:r>
                        <a:rPr lang="en-US" sz="5400" dirty="0"/>
                        <a:t>0.29</a:t>
                      </a:r>
                    </a:p>
                  </a:txBody>
                  <a:tcPr/>
                </a:tc>
                <a:tc>
                  <a:txBody>
                    <a:bodyPr/>
                    <a:lstStyle/>
                    <a:p>
                      <a:r>
                        <a:rPr lang="en-US" sz="5400" dirty="0"/>
                        <a:t>0.87</a:t>
                      </a:r>
                    </a:p>
                  </a:txBody>
                  <a:tcPr/>
                </a:tc>
                <a:tc>
                  <a:txBody>
                    <a:bodyPr/>
                    <a:lstStyle/>
                    <a:p>
                      <a:r>
                        <a:rPr lang="en-US" sz="5400" dirty="0"/>
                        <a:t>0.68</a:t>
                      </a:r>
                    </a:p>
                  </a:txBody>
                  <a:tcPr/>
                </a:tc>
                <a:tc>
                  <a:txBody>
                    <a:bodyPr/>
                    <a:lstStyle/>
                    <a:p>
                      <a:r>
                        <a:rPr lang="en-US" altLang="zh-CN" sz="5400" dirty="0"/>
                        <a:t>0.56</a:t>
                      </a:r>
                      <a:endParaRPr lang="en-US" sz="5400" dirty="0"/>
                    </a:p>
                  </a:txBody>
                  <a:tcPr/>
                </a:tc>
                <a:extLst>
                  <a:ext uri="{0D108BD9-81ED-4DB2-BD59-A6C34878D82A}">
                    <a16:rowId xmlns:a16="http://schemas.microsoft.com/office/drawing/2014/main" val="4246564319"/>
                  </a:ext>
                </a:extLst>
              </a:tr>
              <a:tr h="1367950">
                <a:tc>
                  <a:txBody>
                    <a:bodyPr/>
                    <a:lstStyle/>
                    <a:p>
                      <a:r>
                        <a:rPr lang="en-US" sz="5400" dirty="0"/>
                        <a:t>+Noise Injection</a:t>
                      </a:r>
                    </a:p>
                  </a:txBody>
                  <a:tcPr/>
                </a:tc>
                <a:tc>
                  <a:txBody>
                    <a:bodyPr/>
                    <a:lstStyle/>
                    <a:p>
                      <a:r>
                        <a:rPr lang="en-US" sz="5400" dirty="0"/>
                        <a:t>0.61</a:t>
                      </a:r>
                    </a:p>
                  </a:txBody>
                  <a:tcPr/>
                </a:tc>
                <a:tc>
                  <a:txBody>
                    <a:bodyPr/>
                    <a:lstStyle/>
                    <a:p>
                      <a:r>
                        <a:rPr lang="en-US" sz="5400" dirty="0"/>
                        <a:t>0.70</a:t>
                      </a:r>
                    </a:p>
                  </a:txBody>
                  <a:tcPr/>
                </a:tc>
                <a:tc>
                  <a:txBody>
                    <a:bodyPr/>
                    <a:lstStyle/>
                    <a:p>
                      <a:r>
                        <a:rPr lang="en-US" sz="5400" dirty="0"/>
                        <a:t>0.44</a:t>
                      </a:r>
                    </a:p>
                  </a:txBody>
                  <a:tcPr/>
                </a:tc>
                <a:tc>
                  <a:txBody>
                    <a:bodyPr/>
                    <a:lstStyle/>
                    <a:p>
                      <a:r>
                        <a:rPr lang="en-US" sz="5400" dirty="0"/>
                        <a:t>0.93</a:t>
                      </a:r>
                    </a:p>
                  </a:txBody>
                  <a:tcPr/>
                </a:tc>
                <a:tc>
                  <a:txBody>
                    <a:bodyPr/>
                    <a:lstStyle/>
                    <a:p>
                      <a:r>
                        <a:rPr lang="en-US" sz="5400" dirty="0"/>
                        <a:t>0.86</a:t>
                      </a:r>
                    </a:p>
                  </a:txBody>
                  <a:tcPr/>
                </a:tc>
                <a:tc>
                  <a:txBody>
                    <a:bodyPr/>
                    <a:lstStyle/>
                    <a:p>
                      <a:r>
                        <a:rPr lang="en-US" altLang="zh-CN" sz="5400" dirty="0"/>
                        <a:t>0.57</a:t>
                      </a:r>
                      <a:endParaRPr lang="en-US" sz="5400" dirty="0"/>
                    </a:p>
                  </a:txBody>
                  <a:tcPr/>
                </a:tc>
                <a:extLst>
                  <a:ext uri="{0D108BD9-81ED-4DB2-BD59-A6C34878D82A}">
                    <a16:rowId xmlns:a16="http://schemas.microsoft.com/office/drawing/2014/main" val="1554369961"/>
                  </a:ext>
                </a:extLst>
              </a:tr>
              <a:tr h="1367950">
                <a:tc>
                  <a:txBody>
                    <a:bodyPr/>
                    <a:lstStyle/>
                    <a:p>
                      <a:r>
                        <a:rPr lang="en-US" sz="5400" dirty="0"/>
                        <a:t>+ Quantization</a:t>
                      </a:r>
                    </a:p>
                  </a:txBody>
                  <a:tcPr/>
                </a:tc>
                <a:tc>
                  <a:txBody>
                    <a:bodyPr/>
                    <a:lstStyle/>
                    <a:p>
                      <a:r>
                        <a:rPr lang="en-US" sz="5400" b="1" dirty="0"/>
                        <a:t>0.68</a:t>
                      </a:r>
                    </a:p>
                  </a:txBody>
                  <a:tcPr/>
                </a:tc>
                <a:tc>
                  <a:txBody>
                    <a:bodyPr/>
                    <a:lstStyle/>
                    <a:p>
                      <a:r>
                        <a:rPr lang="en-US" sz="5400" b="1" dirty="0"/>
                        <a:t>0.75</a:t>
                      </a:r>
                    </a:p>
                  </a:txBody>
                  <a:tcPr/>
                </a:tc>
                <a:tc>
                  <a:txBody>
                    <a:bodyPr/>
                    <a:lstStyle/>
                    <a:p>
                      <a:r>
                        <a:rPr lang="en-US" sz="5400" b="1" dirty="0"/>
                        <a:t>0.48</a:t>
                      </a:r>
                    </a:p>
                  </a:txBody>
                  <a:tcPr/>
                </a:tc>
                <a:tc>
                  <a:txBody>
                    <a:bodyPr/>
                    <a:lstStyle/>
                    <a:p>
                      <a:r>
                        <a:rPr lang="en-US" sz="5400" b="1" dirty="0"/>
                        <a:t>0.94</a:t>
                      </a:r>
                    </a:p>
                  </a:txBody>
                  <a:tcPr/>
                </a:tc>
                <a:tc>
                  <a:txBody>
                    <a:bodyPr/>
                    <a:lstStyle/>
                    <a:p>
                      <a:r>
                        <a:rPr lang="en-US" sz="5400" b="1" dirty="0"/>
                        <a:t>0.88</a:t>
                      </a:r>
                    </a:p>
                  </a:txBody>
                  <a:tcPr/>
                </a:tc>
                <a:tc>
                  <a:txBody>
                    <a:bodyPr/>
                    <a:lstStyle/>
                    <a:p>
                      <a:r>
                        <a:rPr lang="en-US" altLang="zh-CN" sz="5400" b="1" dirty="0"/>
                        <a:t>0.59</a:t>
                      </a:r>
                      <a:endParaRPr lang="en-US" sz="5400" b="1" dirty="0"/>
                    </a:p>
                  </a:txBody>
                  <a:tcPr/>
                </a:tc>
                <a:extLst>
                  <a:ext uri="{0D108BD9-81ED-4DB2-BD59-A6C34878D82A}">
                    <a16:rowId xmlns:a16="http://schemas.microsoft.com/office/drawing/2014/main" val="588746680"/>
                  </a:ext>
                </a:extLst>
              </a:tr>
            </a:tbl>
          </a:graphicData>
        </a:graphic>
      </p:graphicFrame>
    </p:spTree>
    <p:extLst>
      <p:ext uri="{BB962C8B-B14F-4D97-AF65-F5344CB8AC3E}">
        <p14:creationId xmlns:p14="http://schemas.microsoft.com/office/powerpoint/2010/main" val="2363480592"/>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Visualization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err="1"/>
              <a:t>QuantumNAT</a:t>
            </a:r>
            <a:r>
              <a:rPr lang="en-US" dirty="0"/>
              <a:t> stretches the </a:t>
            </a:r>
            <a:br>
              <a:rPr lang="en-US" dirty="0"/>
            </a:br>
            <a:r>
              <a:rPr lang="en-US" dirty="0"/>
              <a:t>distribution of features</a:t>
            </a:r>
          </a:p>
          <a:p>
            <a:pPr lvl="1"/>
            <a:r>
              <a:rPr lang="en-US" dirty="0"/>
              <a:t>MNIST-2 classification task</a:t>
            </a:r>
          </a:p>
          <a:p>
            <a:endParaRPr lang="en-US" dirty="0"/>
          </a:p>
        </p:txBody>
      </p:sp>
      <p:pic>
        <p:nvPicPr>
          <p:cNvPr id="6" name="Picture 5">
            <a:extLst>
              <a:ext uri="{FF2B5EF4-FFF2-40B4-BE49-F238E27FC236}">
                <a16:creationId xmlns:a16="http://schemas.microsoft.com/office/drawing/2014/main" id="{D06FF3AF-9240-671B-C1D1-AC7BFDCCD508}"/>
              </a:ext>
            </a:extLst>
          </p:cNvPr>
          <p:cNvPicPr>
            <a:picLocks noChangeAspect="1"/>
          </p:cNvPicPr>
          <p:nvPr/>
        </p:nvPicPr>
        <p:blipFill>
          <a:blip r:embed="rId2"/>
          <a:stretch>
            <a:fillRect/>
          </a:stretch>
        </p:blipFill>
        <p:spPr>
          <a:xfrm>
            <a:off x="11796877" y="1556321"/>
            <a:ext cx="10740393" cy="10603358"/>
          </a:xfrm>
          <a:prstGeom prst="rect">
            <a:avLst/>
          </a:prstGeom>
        </p:spPr>
      </p:pic>
    </p:spTree>
    <p:extLst>
      <p:ext uri="{BB962C8B-B14F-4D97-AF65-F5344CB8AC3E}">
        <p14:creationId xmlns:p14="http://schemas.microsoft.com/office/powerpoint/2010/main" val="58455436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t>Quantum Gates</a:t>
            </a:r>
          </a:p>
        </p:txBody>
      </p:sp>
      <p:sp>
        <p:nvSpPr>
          <p:cNvPr id="184" name="Applying a gate to qubits is performing matrix-vector multiplication between the gate matrix and statevector…"/>
          <p:cNvSpPr txBox="1">
            <a:spLocks noGrp="1"/>
          </p:cNvSpPr>
          <p:nvPr>
            <p:ph type="body" idx="1"/>
          </p:nvPr>
        </p:nvSpPr>
        <p:spPr>
          <a:prstGeom prst="rect">
            <a:avLst/>
          </a:prstGeom>
        </p:spPr>
        <p:txBody>
          <a:bodyPr/>
          <a:lstStyle/>
          <a:p>
            <a:r>
              <a:t>Applying a gate to qubits is performing matrix-vector multiplication between the gate matrix and statevector</a:t>
            </a:r>
          </a:p>
          <a:p>
            <a:pPr lvl="1"/>
            <a:r>
              <a:t>Apply an X gate to classical state 0, we get 1</a:t>
            </a:r>
          </a:p>
          <a:p>
            <a:pPr lvl="1"/>
            <a:endParaRPr/>
          </a:p>
          <a:p>
            <a:pPr lvl="1"/>
            <a:endParaRPr/>
          </a:p>
          <a:p>
            <a:pPr lvl="1"/>
            <a:endParaRPr/>
          </a:p>
          <a:p>
            <a:pPr lvl="1"/>
            <a:r>
              <a:t>Apply an CNOT gate to state 10, we get 11</a:t>
            </a:r>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pic>
        <p:nvPicPr>
          <p:cNvPr id="186" name="Image" descr="Image"/>
          <p:cNvPicPr>
            <a:picLocks noChangeAspect="1"/>
          </p:cNvPicPr>
          <p:nvPr/>
        </p:nvPicPr>
        <p:blipFill>
          <a:blip r:embed="rId2"/>
          <a:stretch>
            <a:fillRect/>
          </a:stretch>
        </p:blipFill>
        <p:spPr>
          <a:xfrm>
            <a:off x="8452412" y="5023646"/>
            <a:ext cx="6553201" cy="1625601"/>
          </a:xfrm>
          <a:prstGeom prst="rect">
            <a:avLst/>
          </a:prstGeom>
          <a:ln w="12700">
            <a:miter lim="400000"/>
          </a:ln>
        </p:spPr>
      </p:pic>
      <p:pic>
        <p:nvPicPr>
          <p:cNvPr id="187" name="Image" descr="Image"/>
          <p:cNvPicPr>
            <a:picLocks noChangeAspect="1"/>
          </p:cNvPicPr>
          <p:nvPr/>
        </p:nvPicPr>
        <p:blipFill>
          <a:blip r:embed="rId3"/>
          <a:stretch>
            <a:fillRect/>
          </a:stretch>
        </p:blipFill>
        <p:spPr>
          <a:xfrm>
            <a:off x="6934200" y="8746931"/>
            <a:ext cx="10388600" cy="2959101"/>
          </a:xfrm>
          <a:prstGeom prst="rect">
            <a:avLst/>
          </a:prstGeom>
          <a:ln w="12700">
            <a:miter lim="400000"/>
          </a:ln>
        </p:spPr>
      </p:pic>
    </p:spTree>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76BB7-18E9-D06A-FD46-C23E85CA7748}"/>
              </a:ext>
            </a:extLst>
          </p:cNvPr>
          <p:cNvSpPr>
            <a:spLocks noGrp="1"/>
          </p:cNvSpPr>
          <p:nvPr>
            <p:ph type="title"/>
          </p:nvPr>
        </p:nvSpPr>
        <p:spPr/>
        <p:txBody>
          <a:bodyPr/>
          <a:lstStyle/>
          <a:p>
            <a:r>
              <a:rPr lang="en-US" dirty="0"/>
              <a:t>Noise Model in TQ</a:t>
            </a:r>
          </a:p>
        </p:txBody>
      </p:sp>
      <p:sp>
        <p:nvSpPr>
          <p:cNvPr id="3" name="Text Placeholder 2">
            <a:extLst>
              <a:ext uri="{FF2B5EF4-FFF2-40B4-BE49-F238E27FC236}">
                <a16:creationId xmlns:a16="http://schemas.microsoft.com/office/drawing/2014/main" id="{B8078BDD-E451-36A3-28B5-46B9E94063EC}"/>
              </a:ext>
            </a:extLst>
          </p:cNvPr>
          <p:cNvSpPr>
            <a:spLocks noGrp="1"/>
          </p:cNvSpPr>
          <p:nvPr>
            <p:ph type="body" idx="1"/>
          </p:nvPr>
        </p:nvSpPr>
        <p:spPr/>
        <p:txBody>
          <a:bodyPr/>
          <a:lstStyle/>
          <a:p>
            <a:r>
              <a:rPr lang="en-US" dirty="0" err="1">
                <a:latin typeface="Courier" pitchFamily="2" charset="0"/>
              </a:rPr>
              <a:t>noise_model_tq</a:t>
            </a:r>
            <a:r>
              <a:rPr lang="en-US" dirty="0">
                <a:latin typeface="Courier" pitchFamily="2" charset="0"/>
              </a:rPr>
              <a:t> = </a:t>
            </a:r>
            <a:r>
              <a:rPr lang="en-US" dirty="0" err="1">
                <a:latin typeface="Courier" pitchFamily="2" charset="0"/>
              </a:rPr>
              <a:t>tq.NoiseModelTQ</a:t>
            </a:r>
            <a:r>
              <a:rPr lang="en-US" dirty="0">
                <a:latin typeface="Courier" pitchFamily="2" charset="0"/>
              </a:rPr>
              <a:t>(</a:t>
            </a:r>
          </a:p>
          <a:p>
            <a:r>
              <a:rPr lang="en-US" dirty="0">
                <a:latin typeface="Courier" pitchFamily="2" charset="0"/>
              </a:rPr>
              <a:t>        </a:t>
            </a:r>
            <a:r>
              <a:rPr lang="en-US" dirty="0" err="1">
                <a:latin typeface="Courier" pitchFamily="2" charset="0"/>
              </a:rPr>
              <a:t>noise_model_name</a:t>
            </a:r>
            <a:r>
              <a:rPr lang="en-US" dirty="0">
                <a:latin typeface="Courier" pitchFamily="2" charset="0"/>
              </a:rPr>
              <a:t>='</a:t>
            </a:r>
            <a:r>
              <a:rPr lang="en-US" dirty="0" err="1">
                <a:latin typeface="Courier" pitchFamily="2" charset="0"/>
              </a:rPr>
              <a:t>ibmq_quito</a:t>
            </a:r>
            <a:r>
              <a:rPr lang="en-US" dirty="0">
                <a:latin typeface="Courier" pitchFamily="2" charset="0"/>
              </a:rPr>
              <a:t>’,</a:t>
            </a:r>
          </a:p>
          <a:p>
            <a:r>
              <a:rPr lang="en-US" dirty="0">
                <a:latin typeface="Courier" pitchFamily="2" charset="0"/>
              </a:rPr>
              <a:t>        factor=10,</a:t>
            </a:r>
          </a:p>
          <a:p>
            <a:r>
              <a:rPr lang="en-US" dirty="0">
                <a:latin typeface="Courier" pitchFamily="2" charset="0"/>
              </a:rPr>
              <a:t>        </a:t>
            </a:r>
            <a:r>
              <a:rPr lang="en-US" dirty="0" err="1">
                <a:latin typeface="Courier" pitchFamily="2" charset="0"/>
              </a:rPr>
              <a:t>add_thermal</a:t>
            </a:r>
            <a:r>
              <a:rPr lang="en-US" dirty="0">
                <a:latin typeface="Courier" pitchFamily="2" charset="0"/>
              </a:rPr>
              <a:t>=True</a:t>
            </a:r>
          </a:p>
          <a:p>
            <a:r>
              <a:rPr lang="en-US" dirty="0">
                <a:latin typeface="Courier" pitchFamily="2" charset="0"/>
              </a:rPr>
              <a:t>    )</a:t>
            </a:r>
          </a:p>
        </p:txBody>
      </p:sp>
    </p:spTree>
    <p:extLst>
      <p:ext uri="{BB962C8B-B14F-4D97-AF65-F5344CB8AC3E}">
        <p14:creationId xmlns:p14="http://schemas.microsoft.com/office/powerpoint/2010/main" val="206533976"/>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Gate</a:t>
            </a:r>
            <a:r>
              <a:rPr lang="en-US" dirty="0"/>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a:t>
            </a:r>
            <a:r>
              <a:rPr lang="en-US" b="0" dirty="0">
                <a:solidFill>
                  <a:srgbClr val="000000">
                    <a:alpha val="20000"/>
                  </a:srgbClr>
                </a:solidFill>
              </a:rPr>
              <a:t>Use Examples</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alphaModFix amt="20000"/>
          </a:blip>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alphaModFix amt="20000"/>
          </a:blip>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effectLst/>
                <a:uFillTx/>
                <a:latin typeface="+mn-lt"/>
                <a:ea typeface="+mn-ea"/>
                <a:cs typeface="+mn-cs"/>
                <a:sym typeface="Arial"/>
              </a:rPr>
              <a:t>3.3 QOC:</a:t>
            </a:r>
            <a:r>
              <a:rPr lang="en-US" sz="3500" b="0" dirty="0"/>
              <a:t> On-Chip Training</a:t>
            </a:r>
            <a:endParaRPr kumimoji="0" lang="en-US" sz="3500" b="0" i="0" u="none" strike="noStrike" cap="none" spc="0" normalizeH="0" baseline="0" dirty="0">
              <a:ln>
                <a:noFill/>
              </a:ln>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1.4</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 QNN</a:t>
            </a:r>
            <a:r>
              <a:rPr kumimoji="0" lang="zh-CN" altLang="en-US"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alphaModFix amt="20000"/>
          </a:blip>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alphaModFix amt="20000"/>
          </a:blip>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470168108"/>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9C80-E190-9B48-7636-B049AD666560}"/>
              </a:ext>
            </a:extLst>
          </p:cNvPr>
          <p:cNvSpPr>
            <a:spLocks noGrp="1"/>
          </p:cNvSpPr>
          <p:nvPr>
            <p:ph type="title"/>
          </p:nvPr>
        </p:nvSpPr>
        <p:spPr/>
        <p:txBody>
          <a:bodyPr/>
          <a:lstStyle/>
          <a:p>
            <a:r>
              <a:rPr lang="en-US" dirty="0"/>
              <a:t>QOC for High Scalability</a:t>
            </a:r>
          </a:p>
        </p:txBody>
      </p:sp>
      <p:sp>
        <p:nvSpPr>
          <p:cNvPr id="3" name="Text Placeholder 2">
            <a:extLst>
              <a:ext uri="{FF2B5EF4-FFF2-40B4-BE49-F238E27FC236}">
                <a16:creationId xmlns:a16="http://schemas.microsoft.com/office/drawing/2014/main" id="{2E8B2E1F-4ADC-03AD-372D-B2F2AE09BF75}"/>
              </a:ext>
            </a:extLst>
          </p:cNvPr>
          <p:cNvSpPr>
            <a:spLocks noGrp="1"/>
          </p:cNvSpPr>
          <p:nvPr>
            <p:ph type="body" idx="1"/>
          </p:nvPr>
        </p:nvSpPr>
        <p:spPr/>
        <p:txBody>
          <a:bodyPr/>
          <a:lstStyle/>
          <a:p>
            <a:r>
              <a:rPr lang="en-US" dirty="0"/>
              <a:t>How to further improve the scalability of PQC training?</a:t>
            </a:r>
          </a:p>
          <a:p>
            <a:r>
              <a:rPr lang="en-US" dirty="0"/>
              <a:t>Train the parameters directly on real quantum machine</a:t>
            </a:r>
          </a:p>
        </p:txBody>
      </p:sp>
      <p:pic>
        <p:nvPicPr>
          <p:cNvPr id="4" name="Picture 3">
            <a:extLst>
              <a:ext uri="{FF2B5EF4-FFF2-40B4-BE49-F238E27FC236}">
                <a16:creationId xmlns:a16="http://schemas.microsoft.com/office/drawing/2014/main" id="{A5C059E5-C20E-E221-B328-D1A6C74C0ACC}"/>
              </a:ext>
            </a:extLst>
          </p:cNvPr>
          <p:cNvPicPr>
            <a:picLocks noChangeAspect="1"/>
          </p:cNvPicPr>
          <p:nvPr/>
        </p:nvPicPr>
        <p:blipFill>
          <a:blip r:embed="rId2"/>
          <a:stretch>
            <a:fillRect/>
          </a:stretch>
        </p:blipFill>
        <p:spPr>
          <a:xfrm>
            <a:off x="2781299" y="6044474"/>
            <a:ext cx="17123086" cy="3747226"/>
          </a:xfrm>
          <a:prstGeom prst="rect">
            <a:avLst/>
          </a:prstGeom>
        </p:spPr>
      </p:pic>
    </p:spTree>
    <p:extLst>
      <p:ext uri="{BB962C8B-B14F-4D97-AF65-F5344CB8AC3E}">
        <p14:creationId xmlns:p14="http://schemas.microsoft.com/office/powerpoint/2010/main" val="2317755931"/>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altLang="en-US" dirty="0"/>
              <a:t>Challenge of On-chip Training: noise</a:t>
            </a:r>
            <a:endParaRPr lang="en-US" dirty="0"/>
          </a:p>
        </p:txBody>
      </p:sp>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t>Noise </a:t>
            </a:r>
            <a:r>
              <a:rPr lang="en-US" altLang="zh-CN" b="1" dirty="0"/>
              <a:t>reduces reliability </a:t>
            </a:r>
            <a:r>
              <a:rPr lang="en-US" altLang="zh-CN" dirty="0"/>
              <a:t>of on-chip computed gradients</a:t>
            </a:r>
          </a:p>
          <a:p>
            <a:endParaRPr lang="en-US" dirty="0"/>
          </a:p>
        </p:txBody>
      </p:sp>
      <p:pic>
        <p:nvPicPr>
          <p:cNvPr id="4" name="图形 3">
            <a:extLst>
              <a:ext uri="{FF2B5EF4-FFF2-40B4-BE49-F238E27FC236}">
                <a16:creationId xmlns:a16="http://schemas.microsoft.com/office/drawing/2014/main" id="{AFCED7E5-D8F0-ADF7-45FE-6DF8A134A8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01729" y="3928650"/>
            <a:ext cx="11179341" cy="8006167"/>
          </a:xfrm>
          <a:prstGeom prst="rect">
            <a:avLst/>
          </a:prstGeom>
        </p:spPr>
      </p:pic>
    </p:spTree>
    <p:extLst>
      <p:ext uri="{BB962C8B-B14F-4D97-AF65-F5344CB8AC3E}">
        <p14:creationId xmlns:p14="http://schemas.microsoft.com/office/powerpoint/2010/main" val="806522346"/>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altLang="en-US" dirty="0"/>
              <a:t>Challenge of On-chip Training: noise</a:t>
            </a:r>
            <a:endParaRPr lang="en-US" dirty="0"/>
          </a:p>
        </p:txBody>
      </p:sp>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t>Noise </a:t>
            </a:r>
            <a:r>
              <a:rPr lang="en-US" altLang="zh-CN" b="1" dirty="0"/>
              <a:t>reduces reliability </a:t>
            </a:r>
            <a:r>
              <a:rPr lang="en-US" altLang="zh-CN" dirty="0"/>
              <a:t>of on-chip computed gradients</a:t>
            </a:r>
          </a:p>
          <a:p>
            <a:r>
              <a:rPr lang="en-US" altLang="zh-CN" b="1" dirty="0"/>
              <a:t>Small</a:t>
            </a:r>
            <a:r>
              <a:rPr lang="en-US" altLang="zh-CN" dirty="0"/>
              <a:t> magnitude gradients have </a:t>
            </a:r>
            <a:r>
              <a:rPr lang="en-US" altLang="zh-CN" b="1" dirty="0"/>
              <a:t>large</a:t>
            </a:r>
            <a:r>
              <a:rPr lang="en-US" altLang="zh-CN" dirty="0"/>
              <a:t> relative errors</a:t>
            </a:r>
            <a:endParaRPr lang="zh-CN" altLang="en-US" dirty="0"/>
          </a:p>
          <a:p>
            <a:endParaRPr lang="en-US" dirty="0"/>
          </a:p>
        </p:txBody>
      </p:sp>
      <p:pic>
        <p:nvPicPr>
          <p:cNvPr id="5" name="Picture 4">
            <a:extLst>
              <a:ext uri="{FF2B5EF4-FFF2-40B4-BE49-F238E27FC236}">
                <a16:creationId xmlns:a16="http://schemas.microsoft.com/office/drawing/2014/main" id="{8CCFE32F-3BFA-78F8-171F-C7595DCC5661}"/>
              </a:ext>
            </a:extLst>
          </p:cNvPr>
          <p:cNvPicPr>
            <a:picLocks noChangeAspect="1"/>
          </p:cNvPicPr>
          <p:nvPr/>
        </p:nvPicPr>
        <p:blipFill>
          <a:blip r:embed="rId2"/>
          <a:stretch>
            <a:fillRect/>
          </a:stretch>
        </p:blipFill>
        <p:spPr>
          <a:xfrm>
            <a:off x="6304494" y="4275716"/>
            <a:ext cx="11775012" cy="8106784"/>
          </a:xfrm>
          <a:prstGeom prst="rect">
            <a:avLst/>
          </a:prstGeom>
        </p:spPr>
      </p:pic>
    </p:spTree>
    <p:extLst>
      <p:ext uri="{BB962C8B-B14F-4D97-AF65-F5344CB8AC3E}">
        <p14:creationId xmlns:p14="http://schemas.microsoft.com/office/powerpoint/2010/main" val="195450595"/>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Parameter Shift Rules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t>Calculate the gradient of </a:t>
                </a:r>
                <a14:m>
                  <m:oMath xmlns:m="http://schemas.openxmlformats.org/officeDocument/2006/math">
                    <m:r>
                      <a:rPr lang="en-US" altLang="zh-CN" b="0" i="1" smtClean="0">
                        <a:latin typeface="Cambria Math" panose="02040503050406030204" pitchFamily="18" charset="0"/>
                      </a:rPr>
                      <m:t>𝜃</m:t>
                    </m:r>
                  </m:oMath>
                </a14:m>
                <a:r>
                  <a:rPr lang="zh-CN" altLang="en-US" dirty="0"/>
                  <a:t> </a:t>
                </a:r>
                <a:r>
                  <a:rPr lang="en-US" altLang="zh-CN" dirty="0" err="1"/>
                  <a:t>w.r.t.</a:t>
                </a:r>
                <a:r>
                  <a:rPr lang="en-US" altLang="zh-CN" dirty="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oMath>
                </a14:m>
                <a:endParaRPr lang="zh-CN" altLang="en-US" dirty="0"/>
              </a:p>
              <a:p>
                <a:endParaRPr lang="en-US" dirty="0"/>
              </a:p>
            </p:txBody>
          </p:sp>
        </mc:Choice>
        <mc:Fallback xmlns="">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t="-1914"/>
                </a:stretch>
              </a:blipFill>
            </p:spPr>
            <p:txBody>
              <a:bodyPr/>
              <a:lstStyle/>
              <a:p>
                <a:r>
                  <a:rPr lang="en-US">
                    <a:noFill/>
                  </a:rPr>
                  <a:t> </a:t>
                </a:r>
              </a:p>
            </p:txBody>
          </p:sp>
        </mc:Fallback>
      </mc:AlternateContent>
      <p:pic>
        <p:nvPicPr>
          <p:cNvPr id="4" name="图形 4">
            <a:extLst>
              <a:ext uri="{FF2B5EF4-FFF2-40B4-BE49-F238E27FC236}">
                <a16:creationId xmlns:a16="http://schemas.microsoft.com/office/drawing/2014/main" id="{15EB1E05-4827-547F-07DF-489E2F2909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8959" y="4556100"/>
            <a:ext cx="16140407" cy="5464200"/>
          </a:xfrm>
          <a:prstGeom prst="rect">
            <a:avLst/>
          </a:prstGeom>
        </p:spPr>
      </p:pic>
    </p:spTree>
    <p:extLst>
      <p:ext uri="{BB962C8B-B14F-4D97-AF65-F5344CB8AC3E}">
        <p14:creationId xmlns:p14="http://schemas.microsoft.com/office/powerpoint/2010/main" val="2250957841"/>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Parameter Shift Rules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t>Calculate the gradient of </a:t>
                </a:r>
                <a14:m>
                  <m:oMath xmlns:m="http://schemas.openxmlformats.org/officeDocument/2006/math">
                    <m:r>
                      <a:rPr lang="en-US" altLang="zh-CN" b="0" i="1" smtClean="0">
                        <a:latin typeface="Cambria Math" panose="02040503050406030204" pitchFamily="18" charset="0"/>
                      </a:rPr>
                      <m:t>𝜃</m:t>
                    </m:r>
                  </m:oMath>
                </a14:m>
                <a:r>
                  <a:rPr lang="zh-CN" altLang="en-US" dirty="0"/>
                  <a:t> </a:t>
                </a:r>
                <a:r>
                  <a:rPr lang="en-US" altLang="zh-CN" dirty="0" err="1"/>
                  <a:t>w.r.t.</a:t>
                </a:r>
                <a:r>
                  <a:rPr lang="en-US" altLang="zh-CN" dirty="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oMath>
                </a14:m>
                <a:endParaRPr lang="zh-CN" altLang="en-US" dirty="0"/>
              </a:p>
              <a:p>
                <a:endParaRPr lang="en-US" dirty="0"/>
              </a:p>
            </p:txBody>
          </p:sp>
        </mc:Choice>
        <mc:Fallback xmlns="">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t="-1914"/>
                </a:stretch>
              </a:blipFill>
            </p:spPr>
            <p:txBody>
              <a:bodyPr/>
              <a:lstStyle/>
              <a:p>
                <a:r>
                  <a:rPr lang="en-US">
                    <a:noFill/>
                  </a:rPr>
                  <a:t> </a:t>
                </a:r>
              </a:p>
            </p:txBody>
          </p:sp>
        </mc:Fallback>
      </mc:AlternateContent>
    </p:spTree>
    <p:extLst>
      <p:ext uri="{BB962C8B-B14F-4D97-AF65-F5344CB8AC3E}">
        <p14:creationId xmlns:p14="http://schemas.microsoft.com/office/powerpoint/2010/main" val="120519954"/>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Parameter Shift Rules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t>Shift </a:t>
                </a:r>
                <a14:m>
                  <m:oMath xmlns:m="http://schemas.openxmlformats.org/officeDocument/2006/math">
                    <m:r>
                      <a:rPr lang="en-US" altLang="zh-CN" i="1">
                        <a:latin typeface="Cambria Math" panose="02040503050406030204" pitchFamily="18" charset="0"/>
                      </a:rPr>
                      <m:t>𝜃</m:t>
                    </m:r>
                  </m:oMath>
                </a14:m>
                <a:r>
                  <a:rPr lang="zh-CN" altLang="en-US" dirty="0"/>
                  <a:t> </a:t>
                </a:r>
                <a:r>
                  <a:rPr lang="en-US" altLang="zh-CN" dirty="0"/>
                  <a:t>twice</a:t>
                </a:r>
                <a:endParaRPr lang="zh-CN" altLang="en-US" dirty="0"/>
              </a:p>
              <a:p>
                <a:endParaRPr lang="en-US" dirty="0"/>
              </a:p>
            </p:txBody>
          </p:sp>
        </mc:Choice>
        <mc:Fallback xmlns="">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t="-1914"/>
                </a:stretch>
              </a:blipFill>
            </p:spPr>
            <p:txBody>
              <a:bodyPr/>
              <a:lstStyle/>
              <a:p>
                <a:r>
                  <a:rPr lang="en-US">
                    <a:noFill/>
                  </a:rPr>
                  <a:t> </a:t>
                </a:r>
              </a:p>
            </p:txBody>
          </p:sp>
        </mc:Fallback>
      </mc:AlternateContent>
      <p:pic>
        <p:nvPicPr>
          <p:cNvPr id="5" name="图形 5">
            <a:extLst>
              <a:ext uri="{FF2B5EF4-FFF2-40B4-BE49-F238E27FC236}">
                <a16:creationId xmlns:a16="http://schemas.microsoft.com/office/drawing/2014/main" id="{6C16301B-8737-52A3-AB92-C970FCDB2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8959" y="3856077"/>
            <a:ext cx="10211041" cy="6839023"/>
          </a:xfrm>
          <a:prstGeom prst="rect">
            <a:avLst/>
          </a:prstGeom>
        </p:spPr>
      </p:pic>
      <mc:AlternateContent xmlns:mc="http://schemas.openxmlformats.org/markup-compatibility/2006" xmlns:a14="http://schemas.microsoft.com/office/drawing/2010/main">
        <mc:Choice Requires="a14">
          <p:sp>
            <p:nvSpPr>
              <p:cNvPr id="6" name="文本框 6">
                <a:extLst>
                  <a:ext uri="{FF2B5EF4-FFF2-40B4-BE49-F238E27FC236}">
                    <a16:creationId xmlns:a16="http://schemas.microsoft.com/office/drawing/2014/main" id="{43422980-80CE-7730-D3E1-1E6FAD9290CD}"/>
                  </a:ext>
                </a:extLst>
              </p:cNvPr>
              <p:cNvSpPr txBox="1"/>
              <p:nvPr/>
            </p:nvSpPr>
            <p:spPr>
              <a:xfrm>
                <a:off x="12952800" y="5981991"/>
                <a:ext cx="10211041" cy="17520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num>
                        <m:den>
                          <m:r>
                            <a:rPr lang="en-US" altLang="zh-CN" b="0" i="1" smtClean="0">
                              <a:latin typeface="Cambria Math" panose="02040503050406030204" pitchFamily="18" charset="0"/>
                            </a:rPr>
                            <m:t>𝜕𝜃</m:t>
                          </m:r>
                        </m:den>
                      </m:f>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e>
                          </m:d>
                        </m:e>
                      </m:d>
                    </m:oMath>
                  </m:oMathPara>
                </a14:m>
                <a:endParaRPr lang="en-US" altLang="zh-CN" dirty="0"/>
              </a:p>
            </p:txBody>
          </p:sp>
        </mc:Choice>
        <mc:Fallback xmlns="">
          <p:sp>
            <p:nvSpPr>
              <p:cNvPr id="6" name="文本框 6">
                <a:extLst>
                  <a:ext uri="{FF2B5EF4-FFF2-40B4-BE49-F238E27FC236}">
                    <a16:creationId xmlns:a16="http://schemas.microsoft.com/office/drawing/2014/main" id="{43422980-80CE-7730-D3E1-1E6FAD9290CD}"/>
                  </a:ext>
                </a:extLst>
              </p:cNvPr>
              <p:cNvSpPr txBox="1">
                <a:spLocks noRot="1" noChangeAspect="1" noMove="1" noResize="1" noEditPoints="1" noAdjustHandles="1" noChangeArrowheads="1" noChangeShapeType="1" noTextEdit="1"/>
              </p:cNvSpPr>
              <p:nvPr/>
            </p:nvSpPr>
            <p:spPr>
              <a:xfrm>
                <a:off x="12952800" y="5981991"/>
                <a:ext cx="10211041" cy="175201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3485239"/>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Parameter Shift Rules</a:t>
            </a:r>
          </a:p>
        </p:txBody>
      </p:sp>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t>This formula is valid to all rotation gates</a:t>
            </a:r>
          </a:p>
          <a:p>
            <a:pPr lvl="1"/>
            <a:r>
              <a:rPr lang="en-US" altLang="zh-CN" dirty="0"/>
              <a:t>RZ, RY, RX, RXX, RZZ</a:t>
            </a:r>
          </a:p>
          <a:p>
            <a:r>
              <a:rPr lang="en-US" altLang="zh-CN" dirty="0"/>
              <a:t>One gradient requires two runs on real quantum machine</a:t>
            </a:r>
            <a:endParaRPr lang="zh-CN" altLang="en-US" dirty="0"/>
          </a:p>
          <a:p>
            <a:endParaRPr lang="en-US" dirty="0"/>
          </a:p>
        </p:txBody>
      </p:sp>
      <mc:AlternateContent xmlns:mc="http://schemas.openxmlformats.org/markup-compatibility/2006" xmlns:a14="http://schemas.microsoft.com/office/drawing/2010/main">
        <mc:Choice Requires="a14">
          <p:sp>
            <p:nvSpPr>
              <p:cNvPr id="5" name="文本框 6">
                <a:extLst>
                  <a:ext uri="{FF2B5EF4-FFF2-40B4-BE49-F238E27FC236}">
                    <a16:creationId xmlns:a16="http://schemas.microsoft.com/office/drawing/2014/main" id="{8B347394-2D89-5FEE-FE7A-518586233D55}"/>
                  </a:ext>
                </a:extLst>
              </p:cNvPr>
              <p:cNvSpPr txBox="1"/>
              <p:nvPr/>
            </p:nvSpPr>
            <p:spPr>
              <a:xfrm>
                <a:off x="7085879" y="6517460"/>
                <a:ext cx="10211041" cy="17520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num>
                        <m:den>
                          <m:r>
                            <a:rPr lang="en-US" altLang="zh-CN" b="0" i="1" smtClean="0">
                              <a:latin typeface="Cambria Math" panose="02040503050406030204" pitchFamily="18" charset="0"/>
                            </a:rPr>
                            <m:t>𝜕𝜃</m:t>
                          </m:r>
                        </m:den>
                      </m:f>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e>
                          </m:d>
                        </m:e>
                      </m:d>
                    </m:oMath>
                  </m:oMathPara>
                </a14:m>
                <a:endParaRPr lang="en-US" altLang="zh-CN" dirty="0"/>
              </a:p>
            </p:txBody>
          </p:sp>
        </mc:Choice>
        <mc:Fallback xmlns="">
          <p:sp>
            <p:nvSpPr>
              <p:cNvPr id="5" name="文本框 6">
                <a:extLst>
                  <a:ext uri="{FF2B5EF4-FFF2-40B4-BE49-F238E27FC236}">
                    <a16:creationId xmlns:a16="http://schemas.microsoft.com/office/drawing/2014/main" id="{8B347394-2D89-5FEE-FE7A-518586233D55}"/>
                  </a:ext>
                </a:extLst>
              </p:cNvPr>
              <p:cNvSpPr txBox="1">
                <a:spLocks noRot="1" noChangeAspect="1" noMove="1" noResize="1" noEditPoints="1" noAdjustHandles="1" noChangeArrowheads="1" noChangeShapeType="1" noTextEdit="1"/>
              </p:cNvSpPr>
              <p:nvPr/>
            </p:nvSpPr>
            <p:spPr>
              <a:xfrm>
                <a:off x="7085879" y="6517460"/>
                <a:ext cx="10211041" cy="175201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52022776"/>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Calculate Gradients of PQC</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sz="4000" dirty="0">
                    <a:latin typeface="Arial" panose="020B0604020202020204" pitchFamily="34" charset="0"/>
                    <a:cs typeface="Arial" panose="020B0604020202020204" pitchFamily="34" charset="0"/>
                  </a:rPr>
                  <a:t>Step 1: Run on </a:t>
                </a:r>
                <a:r>
                  <a:rPr lang="en-US" altLang="zh-CN" dirty="0">
                    <a:latin typeface="Arial" panose="020B0604020202020204" pitchFamily="34" charset="0"/>
                    <a:cs typeface="Arial" panose="020B0604020202020204" pitchFamily="34" charset="0"/>
                  </a:rPr>
                  <a:t>QC </a:t>
                </a:r>
                <a:r>
                  <a:rPr lang="en-US" altLang="zh-CN" sz="4000" dirty="0">
                    <a:latin typeface="Arial" panose="020B0604020202020204" pitchFamily="34" charset="0"/>
                    <a:cs typeface="Arial" panose="020B0604020202020204" pitchFamily="34" charset="0"/>
                  </a:rPr>
                  <a:t>without shift to obtain </a:t>
                </a:r>
                <a14:m>
                  <m:oMath xmlns:m="http://schemas.openxmlformats.org/officeDocument/2006/math">
                    <m:r>
                      <a:rPr lang="en-US" altLang="zh-CN" i="1">
                        <a:latin typeface="Cambria Math" panose="02040503050406030204" pitchFamily="18" charset="0"/>
                      </a:rPr>
                      <m:t>𝑓</m:t>
                    </m:r>
                  </m:oMath>
                </a14:m>
                <a:endParaRPr lang="en-US" altLang="zh-CN" sz="4000" dirty="0">
                  <a:latin typeface="Arial" panose="020B0604020202020204" pitchFamily="34" charset="0"/>
                  <a:cs typeface="Arial" panose="020B0604020202020204" pitchFamily="34" charset="0"/>
                </a:endParaRPr>
              </a:p>
              <a:p>
                <a:endParaRPr lang="en-US" dirty="0"/>
              </a:p>
            </p:txBody>
          </p:sp>
        </mc:Choice>
        <mc:Fallback xmlns="">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t="-1914"/>
                </a:stretch>
              </a:blipFill>
            </p:spPr>
            <p:txBody>
              <a:bodyPr/>
              <a:lstStyle/>
              <a:p>
                <a:r>
                  <a:rPr lang="en-US">
                    <a:noFill/>
                  </a:rPr>
                  <a:t> </a:t>
                </a:r>
              </a:p>
            </p:txBody>
          </p:sp>
        </mc:Fallback>
      </mc:AlternateContent>
      <p:pic>
        <p:nvPicPr>
          <p:cNvPr id="4" name="图形 4">
            <a:extLst>
              <a:ext uri="{FF2B5EF4-FFF2-40B4-BE49-F238E27FC236}">
                <a16:creationId xmlns:a16="http://schemas.microsoft.com/office/drawing/2014/main" id="{0E89C23A-358F-42D0-BE1C-B61AB74C1A0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06" t="1193" r="38271" b="64826"/>
          <a:stretch/>
        </p:blipFill>
        <p:spPr>
          <a:xfrm>
            <a:off x="4632960" y="3765368"/>
            <a:ext cx="9496815" cy="4281352"/>
          </a:xfrm>
          <a:prstGeom prst="rect">
            <a:avLst/>
          </a:prstGeom>
        </p:spPr>
      </p:pic>
    </p:spTree>
    <p:extLst>
      <p:ext uri="{BB962C8B-B14F-4D97-AF65-F5344CB8AC3E}">
        <p14:creationId xmlns:p14="http://schemas.microsoft.com/office/powerpoint/2010/main" val="89660440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Gate</a:t>
            </a:r>
            <a:r>
              <a:rPr lang="en-US" dirty="0">
                <a:solidFill>
                  <a:srgbClr val="000000">
                    <a:alpha val="20000"/>
                  </a:srgbClr>
                </a:solidFill>
              </a:rPr>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a:t>
            </a:r>
            <a:r>
              <a:rPr lang="en-US" b="0" dirty="0">
                <a:solidFill>
                  <a:srgbClr val="000000">
                    <a:alpha val="20000"/>
                  </a:srgbClr>
                </a:solidFill>
              </a:rPr>
              <a:t>Use Examples</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alphaModFix/>
          </a:blip>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alphaModFix amt="20000"/>
          </a:blip>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1.4</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 QNN</a:t>
            </a:r>
            <a:r>
              <a:rPr kumimoji="0" lang="zh-CN" altLang="en-US"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alphaModFix amt="20000"/>
          </a:blip>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alphaModFix amt="20000"/>
          </a:blip>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535377672"/>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Calculate Gradients of PQC</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en-US" dirty="0">
                    <a:latin typeface="Arial" panose="020B0604020202020204" pitchFamily="34" charset="0"/>
                    <a:cs typeface="Arial" panose="020B0604020202020204" pitchFamily="34" charset="0"/>
                  </a:rPr>
                  <a:t>Step 2: Further forward to get </a:t>
                </a:r>
                <a14:m>
                  <m:oMath xmlns:m="http://schemas.openxmlformats.org/officeDocument/2006/math">
                    <m:r>
                      <a:rPr lang="en-US" altLang="zh-CN" i="1" dirty="0">
                        <a:latin typeface="Cambria Math" panose="02040503050406030204" pitchFamily="18" charset="0"/>
                      </a:rPr>
                      <m:t>𝐿𝑜𝑠𝑠</m:t>
                    </m:r>
                  </m:oMath>
                </a14:m>
                <a:r>
                  <a:rPr lang="en-US" altLang="en-US" dirty="0">
                    <a:latin typeface="Arial" panose="020B0604020202020204" pitchFamily="34" charset="0"/>
                    <a:cs typeface="Arial" panose="020B0604020202020204" pitchFamily="34" charset="0"/>
                  </a:rPr>
                  <a:t> </a:t>
                </a:r>
              </a:p>
              <a:p>
                <a:endParaRPr lang="en-US" dirty="0"/>
              </a:p>
            </p:txBody>
          </p:sp>
        </mc:Choice>
        <mc:Fallback xmlns="">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t="-1914"/>
                </a:stretch>
              </a:blipFill>
            </p:spPr>
            <p:txBody>
              <a:bodyPr/>
              <a:lstStyle/>
              <a:p>
                <a:r>
                  <a:rPr lang="en-US">
                    <a:noFill/>
                  </a:rPr>
                  <a:t> </a:t>
                </a:r>
              </a:p>
            </p:txBody>
          </p:sp>
        </mc:Fallback>
      </mc:AlternateContent>
      <p:pic>
        <p:nvPicPr>
          <p:cNvPr id="5" name="图形 3">
            <a:extLst>
              <a:ext uri="{FF2B5EF4-FFF2-40B4-BE49-F238E27FC236}">
                <a16:creationId xmlns:a16="http://schemas.microsoft.com/office/drawing/2014/main" id="{D074C916-8CD6-1D39-0C5C-4A0E9DED75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81806" y="4120118"/>
            <a:ext cx="5066314" cy="8801096"/>
          </a:xfrm>
          <a:prstGeom prst="rect">
            <a:avLst/>
          </a:prstGeom>
        </p:spPr>
      </p:pic>
    </p:spTree>
    <p:extLst>
      <p:ext uri="{BB962C8B-B14F-4D97-AF65-F5344CB8AC3E}">
        <p14:creationId xmlns:p14="http://schemas.microsoft.com/office/powerpoint/2010/main" val="3777354632"/>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Calculate Gradients of PQC</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Step 3: B</a:t>
                </a:r>
                <a:r>
                  <a:rPr lang="en-US" altLang="en-US" dirty="0">
                    <a:latin typeface="Arial" panose="020B0604020202020204" pitchFamily="34" charset="0"/>
                    <a:cs typeface="Arial" panose="020B0604020202020204" pitchFamily="34" charset="0"/>
                  </a:rPr>
                  <a:t>ackpropagation to calculate </a:t>
                </a:r>
                <a14:m>
                  <m:oMath xmlns:m="http://schemas.openxmlformats.org/officeDocument/2006/math">
                    <m:f>
                      <m:fPr>
                        <m:ctrlPr>
                          <a:rPr lang="en-US" altLang="en-US" i="1">
                            <a:latin typeface="Cambria Math" panose="02040503050406030204" pitchFamily="18" charset="0"/>
                          </a:rPr>
                        </m:ctrlPr>
                      </m:fPr>
                      <m:num>
                        <m:r>
                          <a:rPr lang="en-US" altLang="en-US">
                            <a:latin typeface="Cambria Math" panose="02040503050406030204" pitchFamily="18" charset="0"/>
                          </a:rPr>
                          <m:t>𝜕</m:t>
                        </m:r>
                        <m:r>
                          <a:rPr lang="en-US" altLang="en-US" i="1">
                            <a:latin typeface="Cambria Math" panose="02040503050406030204" pitchFamily="18" charset="0"/>
                          </a:rPr>
                          <m:t>𝐿𝑜𝑠𝑠</m:t>
                        </m:r>
                      </m:num>
                      <m:den>
                        <m:r>
                          <a:rPr lang="en-US" altLang="en-US" i="1">
                            <a:latin typeface="Cambria Math" panose="02040503050406030204" pitchFamily="18" charset="0"/>
                          </a:rPr>
                          <m:t>𝜕</m:t>
                        </m:r>
                        <m:r>
                          <a:rPr lang="en-US" altLang="en-US" i="1">
                            <a:latin typeface="Cambria Math" panose="02040503050406030204" pitchFamily="18" charset="0"/>
                          </a:rPr>
                          <m:t>𝑓</m:t>
                        </m:r>
                        <m:d>
                          <m:dPr>
                            <m:ctrlPr>
                              <a:rPr lang="en-US" altLang="en-US" i="1">
                                <a:latin typeface="Cambria Math" panose="02040503050406030204" pitchFamily="18" charset="0"/>
                              </a:rPr>
                            </m:ctrlPr>
                          </m:dPr>
                          <m:e>
                            <m:r>
                              <a:rPr lang="en-US" altLang="en-US" i="1">
                                <a:latin typeface="Cambria Math" panose="02040503050406030204" pitchFamily="18" charset="0"/>
                              </a:rPr>
                              <m:t>𝜃</m:t>
                            </m:r>
                          </m:e>
                        </m:d>
                      </m:den>
                    </m:f>
                  </m:oMath>
                </a14:m>
                <a:endParaRPr lang="en-US" altLang="en-US" dirty="0">
                  <a:latin typeface="Arial" panose="020B0604020202020204" pitchFamily="34" charset="0"/>
                  <a:cs typeface="Arial" panose="020B0604020202020204" pitchFamily="34" charset="0"/>
                </a:endParaRPr>
              </a:p>
              <a:p>
                <a:endParaRPr lang="en-US" dirty="0"/>
              </a:p>
            </p:txBody>
          </p:sp>
        </mc:Choice>
        <mc:Fallback xmlns="">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a:stretch>
              </a:blipFill>
            </p:spPr>
            <p:txBody>
              <a:bodyPr/>
              <a:lstStyle/>
              <a:p>
                <a:r>
                  <a:rPr lang="en-US">
                    <a:noFill/>
                  </a:rPr>
                  <a:t> </a:t>
                </a:r>
              </a:p>
            </p:txBody>
          </p:sp>
        </mc:Fallback>
      </mc:AlternateContent>
      <p:pic>
        <p:nvPicPr>
          <p:cNvPr id="5" name="图形 3">
            <a:extLst>
              <a:ext uri="{FF2B5EF4-FFF2-40B4-BE49-F238E27FC236}">
                <a16:creationId xmlns:a16="http://schemas.microsoft.com/office/drawing/2014/main" id="{D074C916-8CD6-1D39-0C5C-4A0E9DED75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81806" y="4120118"/>
            <a:ext cx="5066314" cy="8801096"/>
          </a:xfrm>
          <a:prstGeom prst="rect">
            <a:avLst/>
          </a:prstGeom>
        </p:spPr>
      </p:pic>
      <p:pic>
        <p:nvPicPr>
          <p:cNvPr id="4" name="图形 5">
            <a:extLst>
              <a:ext uri="{FF2B5EF4-FFF2-40B4-BE49-F238E27FC236}">
                <a16:creationId xmlns:a16="http://schemas.microsoft.com/office/drawing/2014/main" id="{650AC829-3DD1-EB20-8F64-6F3EBAC86E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03898" y="4107775"/>
            <a:ext cx="5044221" cy="8762715"/>
          </a:xfrm>
          <a:prstGeom prst="rect">
            <a:avLst/>
          </a:prstGeom>
        </p:spPr>
      </p:pic>
    </p:spTree>
    <p:extLst>
      <p:ext uri="{BB962C8B-B14F-4D97-AF65-F5344CB8AC3E}">
        <p14:creationId xmlns:p14="http://schemas.microsoft.com/office/powerpoint/2010/main" val="1665380013"/>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Calculate Gradients of PQC</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Step 4: Shift twice and run on QC to calculate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𝑖</m:t>
                            </m:r>
                          </m:sub>
                        </m:sSub>
                      </m:den>
                    </m:f>
                  </m:oMath>
                </a14:m>
                <a:endParaRPr lang="en-US" altLang="zh-CN"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mc:Choice>
        <mc:Fallback xmlns="">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a:stretch>
              </a:blipFill>
            </p:spPr>
            <p:txBody>
              <a:bodyPr/>
              <a:lstStyle/>
              <a:p>
                <a:r>
                  <a:rPr lang="en-US">
                    <a:noFill/>
                  </a:rPr>
                  <a:t> </a:t>
                </a:r>
              </a:p>
            </p:txBody>
          </p:sp>
        </mc:Fallback>
      </mc:AlternateContent>
      <p:pic>
        <p:nvPicPr>
          <p:cNvPr id="6" name="图形 4">
            <a:extLst>
              <a:ext uri="{FF2B5EF4-FFF2-40B4-BE49-F238E27FC236}">
                <a16:creationId xmlns:a16="http://schemas.microsoft.com/office/drawing/2014/main" id="{9D23DE57-1A27-711E-469B-9995EE9A294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6805" b="11475"/>
          <a:stretch/>
        </p:blipFill>
        <p:spPr>
          <a:xfrm>
            <a:off x="5835765" y="4278118"/>
            <a:ext cx="8505030" cy="9424083"/>
          </a:xfrm>
          <a:prstGeom prst="rect">
            <a:avLst/>
          </a:prstGeom>
        </p:spPr>
      </p:pic>
    </p:spTree>
    <p:extLst>
      <p:ext uri="{BB962C8B-B14F-4D97-AF65-F5344CB8AC3E}">
        <p14:creationId xmlns:p14="http://schemas.microsoft.com/office/powerpoint/2010/main" val="322241740"/>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Calculate Gradients of PQC</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Step 5: By Chain Rule:     </a:t>
                </a:r>
                <a14:m>
                  <m:oMath xmlns:m="http://schemas.openxmlformats.org/officeDocument/2006/math">
                    <m:f>
                      <m:fPr>
                        <m:ctrlPr>
                          <a:rPr lang="en-US" altLang="en-US" i="1">
                            <a:latin typeface="Cambria Math" panose="02040503050406030204" pitchFamily="18" charset="0"/>
                          </a:rPr>
                        </m:ctrlPr>
                      </m:fPr>
                      <m:num>
                        <m:r>
                          <a:rPr lang="en-US" altLang="en-US" i="1">
                            <a:latin typeface="Cambria Math" panose="02040503050406030204" pitchFamily="18" charset="0"/>
                          </a:rPr>
                          <m:t>𝜕</m:t>
                        </m:r>
                        <m:r>
                          <a:rPr lang="en-US" altLang="en-US" i="1">
                            <a:latin typeface="Cambria Math" panose="02040503050406030204" pitchFamily="18" charset="0"/>
                          </a:rPr>
                          <m:t>𝐿𝑜𝑠𝑠</m:t>
                        </m:r>
                      </m:num>
                      <m:den>
                        <m:r>
                          <a:rPr lang="en-US" altLang="en-US" i="1">
                            <a:latin typeface="Cambria Math" panose="02040503050406030204" pitchFamily="18" charset="0"/>
                          </a:rPr>
                          <m:t>𝜕</m:t>
                        </m:r>
                        <m:r>
                          <a:rPr lang="en-US" altLang="en-US" i="1">
                            <a:latin typeface="Cambria Math" panose="02040503050406030204" pitchFamily="18" charset="0"/>
                          </a:rPr>
                          <m:t>𝑓</m:t>
                        </m:r>
                        <m:d>
                          <m:dPr>
                            <m:ctrlPr>
                              <a:rPr lang="en-US" altLang="en-US" i="1">
                                <a:latin typeface="Cambria Math" panose="02040503050406030204" pitchFamily="18" charset="0"/>
                              </a:rPr>
                            </m:ctrlPr>
                          </m:dPr>
                          <m:e>
                            <m:r>
                              <a:rPr lang="en-US" altLang="en-US" i="1">
                                <a:latin typeface="Cambria Math" panose="02040503050406030204" pitchFamily="18" charset="0"/>
                              </a:rPr>
                              <m:t>𝜃</m:t>
                            </m:r>
                          </m:e>
                        </m:d>
                      </m:den>
                    </m:f>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𝑖</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𝐿𝑜𝑠𝑠</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𝑖</m:t>
                            </m:r>
                          </m:sub>
                        </m:sSub>
                      </m:den>
                    </m:f>
                  </m:oMath>
                </a14:m>
                <a:r>
                  <a:rPr lang="en-US" altLang="zh-CN" dirty="0">
                    <a:latin typeface="Arial" panose="020B0604020202020204" pitchFamily="34" charset="0"/>
                    <a:cs typeface="Arial" panose="020B0604020202020204" pitchFamily="34" charset="0"/>
                  </a:rPr>
                  <a:t>, sum over 4 passes (4 qubits)</a:t>
                </a:r>
              </a:p>
              <a:p>
                <a:r>
                  <a:rPr lang="en-US" altLang="zh-CN" dirty="0">
                    <a:latin typeface="Arial" panose="020B0604020202020204" pitchFamily="34" charset="0"/>
                    <a:cs typeface="Arial" panose="020B0604020202020204" pitchFamily="34" charset="0"/>
                  </a:rPr>
                  <a:t>Only </a:t>
                </a:r>
                <a:r>
                  <a:rPr lang="en-US" altLang="zh-CN" b="1" dirty="0">
                    <a:latin typeface="Arial" panose="020B0604020202020204" pitchFamily="34" charset="0"/>
                    <a:cs typeface="Arial" panose="020B0604020202020204" pitchFamily="34" charset="0"/>
                  </a:rPr>
                  <a:t>forward</a:t>
                </a:r>
                <a:r>
                  <a:rPr lang="en-US" altLang="zh-CN" dirty="0">
                    <a:latin typeface="Arial" panose="020B0604020202020204" pitchFamily="34" charset="0"/>
                    <a:cs typeface="Arial" panose="020B0604020202020204" pitchFamily="34" charset="0"/>
                  </a:rPr>
                  <a:t> on quantum device</a:t>
                </a:r>
              </a:p>
              <a:p>
                <a:endParaRPr lang="en-US" dirty="0">
                  <a:latin typeface="Arial" panose="020B0604020202020204" pitchFamily="34" charset="0"/>
                  <a:cs typeface="Arial" panose="020B0604020202020204" pitchFamily="34" charset="0"/>
                </a:endParaRPr>
              </a:p>
            </p:txBody>
          </p:sp>
        </mc:Choice>
        <mc:Fallback xmlns="">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a:stretch>
              </a:blipFill>
            </p:spPr>
            <p:txBody>
              <a:bodyPr/>
              <a:lstStyle/>
              <a:p>
                <a:r>
                  <a:rPr lang="en-US">
                    <a:noFill/>
                  </a:rPr>
                  <a:t> </a:t>
                </a:r>
              </a:p>
            </p:txBody>
          </p:sp>
        </mc:Fallback>
      </mc:AlternateContent>
      <p:pic>
        <p:nvPicPr>
          <p:cNvPr id="4" name="图形 4">
            <a:extLst>
              <a:ext uri="{FF2B5EF4-FFF2-40B4-BE49-F238E27FC236}">
                <a16:creationId xmlns:a16="http://schemas.microsoft.com/office/drawing/2014/main" id="{D42DA746-C3A0-5E58-9F8C-587981CD7F1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1475"/>
          <a:stretch/>
        </p:blipFill>
        <p:spPr>
          <a:xfrm>
            <a:off x="5917496" y="4915705"/>
            <a:ext cx="12547808" cy="8786496"/>
          </a:xfrm>
          <a:prstGeom prst="rect">
            <a:avLst/>
          </a:prstGeom>
        </p:spPr>
      </p:pic>
    </p:spTree>
    <p:extLst>
      <p:ext uri="{BB962C8B-B14F-4D97-AF65-F5344CB8AC3E}">
        <p14:creationId xmlns:p14="http://schemas.microsoft.com/office/powerpoint/2010/main" val="2881307826"/>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altLang="en-US" dirty="0"/>
              <a:t>Probabilistic </a:t>
            </a:r>
            <a:r>
              <a:rPr lang="en-US" altLang="zh-CN" dirty="0"/>
              <a:t>G</a:t>
            </a:r>
            <a:r>
              <a:rPr lang="en-US" altLang="en-US" dirty="0"/>
              <a:t>radient </a:t>
            </a:r>
            <a:r>
              <a:rPr lang="en-US" altLang="zh-CN" dirty="0"/>
              <a:t>P</a:t>
            </a:r>
            <a:r>
              <a:rPr lang="en-US" altLang="en-US" dirty="0"/>
              <a:t>runing</a:t>
            </a:r>
            <a:endParaRPr lang="en-US" dirty="0"/>
          </a:p>
        </p:txBody>
      </p:sp>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b="1" dirty="0">
                <a:latin typeface="+mj-lt"/>
              </a:rPr>
              <a:t>Small</a:t>
            </a:r>
            <a:r>
              <a:rPr lang="en-US" altLang="zh-CN" dirty="0">
                <a:latin typeface="+mj-lt"/>
              </a:rPr>
              <a:t> magnitude gradients have </a:t>
            </a:r>
            <a:r>
              <a:rPr lang="en-US" altLang="zh-CN" b="1" dirty="0">
                <a:latin typeface="+mj-lt"/>
              </a:rPr>
              <a:t>large</a:t>
            </a:r>
            <a:r>
              <a:rPr lang="en-US" altLang="zh-CN" dirty="0">
                <a:latin typeface="+mj-lt"/>
              </a:rPr>
              <a:t> relative errors</a:t>
            </a:r>
            <a:endParaRPr lang="zh-CN" altLang="en-US" dirty="0">
              <a:latin typeface="+mj-lt"/>
            </a:endParaRPr>
          </a:p>
          <a:p>
            <a:endParaRPr lang="en-US" dirty="0"/>
          </a:p>
        </p:txBody>
      </p:sp>
      <p:pic>
        <p:nvPicPr>
          <p:cNvPr id="4" name="Picture 3">
            <a:extLst>
              <a:ext uri="{FF2B5EF4-FFF2-40B4-BE49-F238E27FC236}">
                <a16:creationId xmlns:a16="http://schemas.microsoft.com/office/drawing/2014/main" id="{82150B18-08E7-B80E-A24E-0285B30F4DCC}"/>
              </a:ext>
            </a:extLst>
          </p:cNvPr>
          <p:cNvPicPr>
            <a:picLocks noChangeAspect="1"/>
          </p:cNvPicPr>
          <p:nvPr/>
        </p:nvPicPr>
        <p:blipFill>
          <a:blip r:embed="rId2"/>
          <a:stretch>
            <a:fillRect/>
          </a:stretch>
        </p:blipFill>
        <p:spPr>
          <a:xfrm>
            <a:off x="6207015" y="3699439"/>
            <a:ext cx="11968769" cy="8941375"/>
          </a:xfrm>
          <a:prstGeom prst="rect">
            <a:avLst/>
          </a:prstGeom>
        </p:spPr>
      </p:pic>
    </p:spTree>
    <p:extLst>
      <p:ext uri="{BB962C8B-B14F-4D97-AF65-F5344CB8AC3E}">
        <p14:creationId xmlns:p14="http://schemas.microsoft.com/office/powerpoint/2010/main" val="1431360855"/>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en-US" dirty="0"/>
              <a:t>Probabilistic </a:t>
            </a:r>
            <a:r>
              <a:rPr lang="en-US" altLang="zh-CN" dirty="0"/>
              <a:t>G</a:t>
            </a:r>
            <a:r>
              <a:rPr lang="en-US" altLang="en-US" dirty="0"/>
              <a:t>radient </a:t>
            </a:r>
            <a:r>
              <a:rPr lang="en-US" altLang="zh-CN" dirty="0"/>
              <a:t>P</a:t>
            </a:r>
            <a:r>
              <a:rPr lang="en-US" altLang="en-US" dirty="0"/>
              <a:t>runing</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p:txBody>
          <a:bodyPr/>
          <a:lstStyle/>
          <a:p>
            <a:endParaRPr lang="en-US"/>
          </a:p>
        </p:txBody>
      </p:sp>
      <p:pic>
        <p:nvPicPr>
          <p:cNvPr id="4" name="内容占位符 7">
            <a:extLst>
              <a:ext uri="{FF2B5EF4-FFF2-40B4-BE49-F238E27FC236}">
                <a16:creationId xmlns:a16="http://schemas.microsoft.com/office/drawing/2014/main" id="{F89B75FC-F047-551D-09E7-70CB724803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0348" y="4077211"/>
            <a:ext cx="24043652" cy="5561578"/>
          </a:xfrm>
          <a:prstGeom prst="rect">
            <a:avLst/>
          </a:prstGeom>
        </p:spPr>
      </p:pic>
    </p:spTree>
    <p:extLst>
      <p:ext uri="{BB962C8B-B14F-4D97-AF65-F5344CB8AC3E}">
        <p14:creationId xmlns:p14="http://schemas.microsoft.com/office/powerpoint/2010/main" val="3987491645"/>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zh-CN" dirty="0"/>
              <a:t>Accumulation Window</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p:txBody>
          <a:bodyPr/>
          <a:lstStyle/>
          <a:p>
            <a:r>
              <a:rPr lang="en-US" altLang="zh-CN" sz="4000" dirty="0"/>
              <a:t>Keep a record of accumulated gradient magnitude</a:t>
            </a:r>
            <a:endParaRPr lang="zh-CN" altLang="en-US" sz="4000" dirty="0"/>
          </a:p>
          <a:p>
            <a:endParaRPr lang="en-US" dirty="0"/>
          </a:p>
        </p:txBody>
      </p:sp>
      <p:pic>
        <p:nvPicPr>
          <p:cNvPr id="6" name="图形 5">
            <a:extLst>
              <a:ext uri="{FF2B5EF4-FFF2-40B4-BE49-F238E27FC236}">
                <a16:creationId xmlns:a16="http://schemas.microsoft.com/office/drawing/2014/main" id="{AB167426-9B0E-FE8C-3D17-801F012974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4111" y="3358240"/>
            <a:ext cx="22901170" cy="9031880"/>
          </a:xfrm>
          <a:prstGeom prst="rect">
            <a:avLst/>
          </a:prstGeom>
        </p:spPr>
      </p:pic>
    </p:spTree>
    <p:extLst>
      <p:ext uri="{BB962C8B-B14F-4D97-AF65-F5344CB8AC3E}">
        <p14:creationId xmlns:p14="http://schemas.microsoft.com/office/powerpoint/2010/main" val="2527229417"/>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zh-CN" dirty="0"/>
              <a:t>Accumulation Window</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p:txBody>
          <a:bodyPr/>
          <a:lstStyle/>
          <a:p>
            <a:r>
              <a:rPr lang="en-US" altLang="zh-CN" sz="4000" dirty="0"/>
              <a:t>Normalize the accumulated gradient magnitude </a:t>
            </a:r>
            <a:r>
              <a:rPr lang="en-US" altLang="zh-CN" dirty="0"/>
              <a:t>to a</a:t>
            </a:r>
            <a:r>
              <a:rPr lang="en-US" altLang="zh-CN" sz="4000" dirty="0"/>
              <a:t> probability distribution</a:t>
            </a:r>
          </a:p>
          <a:p>
            <a:endParaRPr lang="en-US" dirty="0"/>
          </a:p>
        </p:txBody>
      </p:sp>
      <p:pic>
        <p:nvPicPr>
          <p:cNvPr id="4" name="图形 5">
            <a:extLst>
              <a:ext uri="{FF2B5EF4-FFF2-40B4-BE49-F238E27FC236}">
                <a16:creationId xmlns:a16="http://schemas.microsoft.com/office/drawing/2014/main" id="{B17FA2C4-F96C-4918-4B35-96F59C763A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089" y="3715702"/>
            <a:ext cx="21647012" cy="8537258"/>
          </a:xfrm>
          <a:prstGeom prst="rect">
            <a:avLst/>
          </a:prstGeom>
        </p:spPr>
      </p:pic>
    </p:spTree>
    <p:extLst>
      <p:ext uri="{BB962C8B-B14F-4D97-AF65-F5344CB8AC3E}">
        <p14:creationId xmlns:p14="http://schemas.microsoft.com/office/powerpoint/2010/main" val="1316688900"/>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zh-CN" dirty="0"/>
              <a:t>Accumulation Window</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p:txBody>
          <a:bodyPr/>
          <a:lstStyle/>
          <a:p>
            <a:r>
              <a:rPr lang="en-US" altLang="zh-CN" sz="4000" dirty="0"/>
              <a:t>Prune the calculation of some gradients according to the probability distribution</a:t>
            </a:r>
          </a:p>
          <a:p>
            <a:endParaRPr lang="en-US" dirty="0"/>
          </a:p>
        </p:txBody>
      </p:sp>
      <p:pic>
        <p:nvPicPr>
          <p:cNvPr id="5" name="图形 8">
            <a:extLst>
              <a:ext uri="{FF2B5EF4-FFF2-40B4-BE49-F238E27FC236}">
                <a16:creationId xmlns:a16="http://schemas.microsoft.com/office/drawing/2014/main" id="{4454B27D-0B5B-0D46-23EE-31047EA916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22040" y="4306683"/>
            <a:ext cx="5394960" cy="7552947"/>
          </a:xfrm>
          <a:prstGeom prst="rect">
            <a:avLst/>
          </a:prstGeom>
        </p:spPr>
      </p:pic>
    </p:spTree>
    <p:extLst>
      <p:ext uri="{BB962C8B-B14F-4D97-AF65-F5344CB8AC3E}">
        <p14:creationId xmlns:p14="http://schemas.microsoft.com/office/powerpoint/2010/main" val="1170314552"/>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zh-CN" dirty="0"/>
              <a:t>Evaluation</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a:xfrm>
            <a:off x="1218959" y="2540000"/>
            <a:ext cx="21944882" cy="9758680"/>
          </a:xfrm>
        </p:spPr>
        <p:txBody>
          <a:bodyPr/>
          <a:lstStyle/>
          <a:p>
            <a:r>
              <a:rPr lang="en-US" dirty="0"/>
              <a:t>Benchmarks</a:t>
            </a:r>
          </a:p>
          <a:p>
            <a:pPr lvl="1"/>
            <a:r>
              <a:rPr lang="en-US" dirty="0"/>
              <a:t>Quantum Machine Learning task: MNIST 4-class, 2-class, Fashion MNIST 4-class, 2-class, Vowel 4-class</a:t>
            </a:r>
          </a:p>
          <a:p>
            <a:pPr lvl="1"/>
            <a:r>
              <a:rPr lang="en-US" dirty="0"/>
              <a:t>Variational Quantum </a:t>
            </a:r>
            <a:r>
              <a:rPr lang="en-US" dirty="0" err="1"/>
              <a:t>Eigensolver</a:t>
            </a:r>
            <a:r>
              <a:rPr lang="en-US" dirty="0"/>
              <a:t> task: H2 molecule</a:t>
            </a:r>
          </a:p>
          <a:p>
            <a:r>
              <a:rPr lang="en-US" dirty="0"/>
              <a:t>Quantum Devices</a:t>
            </a:r>
          </a:p>
          <a:p>
            <a:pPr lvl="1"/>
            <a:r>
              <a:rPr lang="en-US" dirty="0"/>
              <a:t>IBMQ</a:t>
            </a:r>
          </a:p>
          <a:p>
            <a:pPr lvl="1"/>
            <a:r>
              <a:rPr lang="en-US" dirty="0"/>
              <a:t>#Qubits: 5 to 7</a:t>
            </a:r>
          </a:p>
          <a:p>
            <a:pPr lvl="1"/>
            <a:r>
              <a:rPr lang="en-US" dirty="0"/>
              <a:t>Quantum Volume: 8 to 32</a:t>
            </a:r>
          </a:p>
          <a:p>
            <a:r>
              <a:rPr lang="en-US" dirty="0"/>
              <a:t>Circuit architecture</a:t>
            </a:r>
          </a:p>
          <a:p>
            <a:pPr lvl="1"/>
            <a:r>
              <a:rPr lang="en-US" altLang="zh-CN" dirty="0"/>
              <a:t>RZZ+RY, RXYZ+CZ, RZX+RXX</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74222851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TQ for </a:t>
            </a:r>
            <a:r>
              <a:rPr lang="en-US" dirty="0" err="1"/>
              <a:t>Statevector</a:t>
            </a:r>
            <a:r>
              <a:rPr lang="en-US" dirty="0"/>
              <a:t> simulation</a:t>
            </a:r>
            <a:endParaRPr dirty="0"/>
          </a:p>
        </p:txBody>
      </p:sp>
      <p:sp>
        <p:nvSpPr>
          <p:cNvPr id="184" name="Applying a gate to qubits is performing matrix-vector multiplication between the gate matrix and statevector…"/>
          <p:cNvSpPr txBox="1">
            <a:spLocks noGrp="1"/>
          </p:cNvSpPr>
          <p:nvPr>
            <p:ph type="body" idx="1"/>
          </p:nvPr>
        </p:nvSpPr>
        <p:spPr>
          <a:prstGeom prst="rect">
            <a:avLst/>
          </a:prstGeom>
        </p:spPr>
        <p:txBody>
          <a:bodyPr/>
          <a:lstStyle/>
          <a:p>
            <a:r>
              <a:rPr lang="en-US" dirty="0"/>
              <a:t>P</a:t>
            </a:r>
            <a:r>
              <a:rPr dirty="0"/>
              <a:t>erforming matrix-vector multiplication between the gate matrix and </a:t>
            </a:r>
            <a:r>
              <a:rPr dirty="0" err="1"/>
              <a:t>statevector</a:t>
            </a:r>
            <a:endParaRPr dirty="0"/>
          </a:p>
          <a:p>
            <a:pPr lvl="1"/>
            <a:r>
              <a:rPr lang="en-US" dirty="0"/>
              <a:t>The </a:t>
            </a:r>
            <a:r>
              <a:rPr lang="en-US" dirty="0" err="1"/>
              <a:t>tq.QuantumDevice</a:t>
            </a:r>
            <a:r>
              <a:rPr lang="en-US" dirty="0"/>
              <a:t> stores the </a:t>
            </a:r>
            <a:r>
              <a:rPr lang="en-US" dirty="0" err="1"/>
              <a:t>statevectors</a:t>
            </a:r>
            <a:endParaRPr lang="en-US" dirty="0"/>
          </a:p>
          <a:p>
            <a:pPr lvl="2"/>
            <a:r>
              <a:rPr lang="en-US" dirty="0" err="1">
                <a:latin typeface="Courier" pitchFamily="2" charset="0"/>
              </a:rPr>
              <a:t>q_dev</a:t>
            </a:r>
            <a:r>
              <a:rPr lang="en-US" dirty="0">
                <a:latin typeface="Courier" pitchFamily="2" charset="0"/>
              </a:rPr>
              <a:t> = </a:t>
            </a:r>
            <a:r>
              <a:rPr lang="en-US" dirty="0" err="1">
                <a:latin typeface="Courier" pitchFamily="2" charset="0"/>
              </a:rPr>
              <a:t>tq.QuantumDevice</a:t>
            </a:r>
            <a:r>
              <a:rPr lang="en-US" dirty="0">
                <a:latin typeface="Courier" pitchFamily="2" charset="0"/>
              </a:rPr>
              <a:t>(</a:t>
            </a:r>
            <a:r>
              <a:rPr lang="en-US" dirty="0" err="1">
                <a:latin typeface="Courier" pitchFamily="2" charset="0"/>
              </a:rPr>
              <a:t>n_wires</a:t>
            </a:r>
            <a:r>
              <a:rPr lang="en-US" dirty="0">
                <a:latin typeface="Courier" pitchFamily="2" charset="0"/>
              </a:rPr>
              <a:t>=5)</a:t>
            </a:r>
          </a:p>
          <a:p>
            <a:pPr lvl="1"/>
            <a:r>
              <a:rPr lang="en-US" dirty="0"/>
              <a:t>Two ways of applying quantum gates: method 1: </a:t>
            </a:r>
          </a:p>
          <a:p>
            <a:pPr lvl="2"/>
            <a:r>
              <a:rPr lang="en-US" dirty="0">
                <a:latin typeface="Courier" pitchFamily="2" charset="0"/>
              </a:rPr>
              <a:t>import </a:t>
            </a:r>
            <a:r>
              <a:rPr lang="en-US" dirty="0" err="1">
                <a:latin typeface="Courier" pitchFamily="2" charset="0"/>
              </a:rPr>
              <a:t>torchquantum.functional</a:t>
            </a:r>
            <a:r>
              <a:rPr lang="en-US" dirty="0">
                <a:latin typeface="Courier" pitchFamily="2" charset="0"/>
              </a:rPr>
              <a:t> as </a:t>
            </a:r>
            <a:r>
              <a:rPr lang="en-US" dirty="0" err="1">
                <a:latin typeface="Courier" pitchFamily="2" charset="0"/>
              </a:rPr>
              <a:t>tqf</a:t>
            </a:r>
            <a:endParaRPr lang="en-US" dirty="0">
              <a:latin typeface="Courier" pitchFamily="2" charset="0"/>
            </a:endParaRPr>
          </a:p>
          <a:p>
            <a:pPr lvl="2"/>
            <a:r>
              <a:rPr lang="en-US" dirty="0" err="1">
                <a:latin typeface="Courier" pitchFamily="2" charset="0"/>
              </a:rPr>
              <a:t>tqf.h</a:t>
            </a:r>
            <a:r>
              <a:rPr lang="en-US" dirty="0">
                <a:latin typeface="Courier" pitchFamily="2" charset="0"/>
              </a:rPr>
              <a:t>(</a:t>
            </a:r>
            <a:r>
              <a:rPr lang="en-US" dirty="0" err="1">
                <a:latin typeface="Courier" pitchFamily="2" charset="0"/>
              </a:rPr>
              <a:t>q_dev</a:t>
            </a:r>
            <a:r>
              <a:rPr lang="en-US" dirty="0">
                <a:latin typeface="Courier" pitchFamily="2" charset="0"/>
              </a:rPr>
              <a:t>, wires=1)</a:t>
            </a:r>
          </a:p>
          <a:p>
            <a:pPr marL="609600" lvl="1" indent="0">
              <a:buNone/>
            </a:pPr>
            <a:endParaRPr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Tree>
    <p:extLst>
      <p:ext uri="{BB962C8B-B14F-4D97-AF65-F5344CB8AC3E}">
        <p14:creationId xmlns:p14="http://schemas.microsoft.com/office/powerpoint/2010/main" val="432395042"/>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dirty="0"/>
              <a:t>QNN results</a:t>
            </a:r>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a:xfrm>
            <a:off x="1218959" y="2540000"/>
            <a:ext cx="21944882" cy="9758680"/>
          </a:xfrm>
        </p:spPr>
        <p:txBody>
          <a:bodyPr/>
          <a:lstStyle/>
          <a:p>
            <a:r>
              <a:rPr lang="en-US" dirty="0"/>
              <a:t>QOC achieved similar results to classical simulation</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07EA7CE6-0944-B66A-1D3C-7E9850BF6560}"/>
              </a:ext>
            </a:extLst>
          </p:cNvPr>
          <p:cNvPicPr>
            <a:picLocks noChangeAspect="1"/>
          </p:cNvPicPr>
          <p:nvPr/>
        </p:nvPicPr>
        <p:blipFill>
          <a:blip r:embed="rId2"/>
          <a:stretch>
            <a:fillRect/>
          </a:stretch>
        </p:blipFill>
        <p:spPr>
          <a:xfrm>
            <a:off x="493838" y="4075343"/>
            <a:ext cx="23396324" cy="6531697"/>
          </a:xfrm>
          <a:prstGeom prst="rect">
            <a:avLst/>
          </a:prstGeom>
        </p:spPr>
      </p:pic>
    </p:spTree>
    <p:extLst>
      <p:ext uri="{BB962C8B-B14F-4D97-AF65-F5344CB8AC3E}">
        <p14:creationId xmlns:p14="http://schemas.microsoft.com/office/powerpoint/2010/main" val="3027604777"/>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en-US" dirty="0"/>
              <a:t>QNN Training Curves</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a:xfrm>
            <a:off x="1218959" y="2540000"/>
            <a:ext cx="21944882" cy="9758680"/>
          </a:xfrm>
        </p:spPr>
        <p:txBody>
          <a:bodyPr/>
          <a:lstStyle/>
          <a:p>
            <a:r>
              <a:rPr lang="en-US" altLang="en-US" dirty="0"/>
              <a:t>Classical Train: Train on classical simulator and test on real QC</a:t>
            </a:r>
          </a:p>
          <a:p>
            <a:r>
              <a:rPr lang="en-US" altLang="en-US" dirty="0"/>
              <a:t>QC Train: Train and test the model on real QC</a:t>
            </a:r>
          </a:p>
          <a:p>
            <a:r>
              <a:rPr lang="en-US" altLang="en-US" dirty="0"/>
              <a:t>QC Train-PGP (</a:t>
            </a:r>
            <a:r>
              <a:rPr lang="en-US" altLang="en-US" b="1" dirty="0"/>
              <a:t>QOC</a:t>
            </a:r>
            <a:r>
              <a:rPr lang="en-US" altLang="en-US" dirty="0"/>
              <a:t>): Train and test on real QC with gradient pruning</a:t>
            </a:r>
          </a:p>
          <a:p>
            <a:endParaRPr lang="en-US" alt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EB820608-5F67-41A5-C564-7B078AE5AAB6}"/>
              </a:ext>
            </a:extLst>
          </p:cNvPr>
          <p:cNvPicPr>
            <a:picLocks noChangeAspect="1"/>
          </p:cNvPicPr>
          <p:nvPr/>
        </p:nvPicPr>
        <p:blipFill>
          <a:blip r:embed="rId2"/>
          <a:stretch>
            <a:fillRect/>
          </a:stretch>
        </p:blipFill>
        <p:spPr>
          <a:xfrm>
            <a:off x="6913013" y="5305877"/>
            <a:ext cx="10557974" cy="7973243"/>
          </a:xfrm>
          <a:prstGeom prst="rect">
            <a:avLst/>
          </a:prstGeom>
        </p:spPr>
      </p:pic>
    </p:spTree>
    <p:extLst>
      <p:ext uri="{BB962C8B-B14F-4D97-AF65-F5344CB8AC3E}">
        <p14:creationId xmlns:p14="http://schemas.microsoft.com/office/powerpoint/2010/main" val="26343380"/>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en-US" dirty="0"/>
              <a:t>QNN Training Curves</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a:xfrm>
            <a:off x="1218959" y="2540000"/>
            <a:ext cx="21944882" cy="9758680"/>
          </a:xfrm>
        </p:spPr>
        <p:txBody>
          <a:bodyPr/>
          <a:lstStyle/>
          <a:p>
            <a:r>
              <a:rPr lang="en-US" altLang="en-US" dirty="0"/>
              <a:t>Gradient pruning can brings </a:t>
            </a:r>
            <a:r>
              <a:rPr lang="en-US" altLang="en-US" b="1" dirty="0"/>
              <a:t>2%~4% </a:t>
            </a:r>
            <a:r>
              <a:rPr lang="en-US" altLang="en-US" dirty="0"/>
              <a:t>accuracy improvements</a:t>
            </a:r>
          </a:p>
          <a:p>
            <a:r>
              <a:rPr lang="en-US" altLang="en-US" dirty="0"/>
              <a:t>Pruning </a:t>
            </a:r>
            <a:r>
              <a:rPr lang="en-US" altLang="en-US" b="1" dirty="0"/>
              <a:t>accelerates convergence </a:t>
            </a:r>
            <a:r>
              <a:rPr lang="en-US" altLang="en-US" dirty="0"/>
              <a:t>with</a:t>
            </a:r>
            <a:r>
              <a:rPr lang="zh-CN" altLang="en-US" b="1" dirty="0"/>
              <a:t> </a:t>
            </a:r>
            <a:r>
              <a:rPr lang="en-US" altLang="en-US" b="1" dirty="0"/>
              <a:t>2x</a:t>
            </a:r>
            <a:r>
              <a:rPr lang="en-US" altLang="en-US" dirty="0"/>
              <a:t> training </a:t>
            </a:r>
            <a:r>
              <a:rPr lang="en-US" altLang="zh-CN" dirty="0"/>
              <a:t>time reduction</a:t>
            </a:r>
            <a:endParaRPr lang="en-US" altLang="en-US" b="1" dirty="0"/>
          </a:p>
        </p:txBody>
      </p:sp>
      <p:pic>
        <p:nvPicPr>
          <p:cNvPr id="7" name="Picture 6">
            <a:extLst>
              <a:ext uri="{FF2B5EF4-FFF2-40B4-BE49-F238E27FC236}">
                <a16:creationId xmlns:a16="http://schemas.microsoft.com/office/drawing/2014/main" id="{EB820608-5F67-41A5-C564-7B078AE5AAB6}"/>
              </a:ext>
            </a:extLst>
          </p:cNvPr>
          <p:cNvPicPr>
            <a:picLocks noChangeAspect="1"/>
          </p:cNvPicPr>
          <p:nvPr/>
        </p:nvPicPr>
        <p:blipFill>
          <a:blip r:embed="rId2"/>
          <a:stretch>
            <a:fillRect/>
          </a:stretch>
        </p:blipFill>
        <p:spPr>
          <a:xfrm>
            <a:off x="6913013" y="5305877"/>
            <a:ext cx="10557974" cy="7973243"/>
          </a:xfrm>
          <a:prstGeom prst="rect">
            <a:avLst/>
          </a:prstGeom>
        </p:spPr>
      </p:pic>
    </p:spTree>
    <p:extLst>
      <p:ext uri="{BB962C8B-B14F-4D97-AF65-F5344CB8AC3E}">
        <p14:creationId xmlns:p14="http://schemas.microsoft.com/office/powerpoint/2010/main" val="617036354"/>
      </p:ext>
    </p:extLst>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en-US" dirty="0"/>
              <a:t>VQE Training Curves</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a:xfrm>
            <a:off x="1218959" y="2540000"/>
            <a:ext cx="21944882" cy="9758680"/>
          </a:xfrm>
        </p:spPr>
        <p:txBody>
          <a:bodyPr/>
          <a:lstStyle/>
          <a:p>
            <a:r>
              <a:rPr lang="en-US" altLang="zh-CN" dirty="0"/>
              <a:t>Gradient pruning can </a:t>
            </a:r>
            <a:r>
              <a:rPr lang="en-US" altLang="zh-CN" b="1" dirty="0"/>
              <a:t>reduce the gap </a:t>
            </a:r>
            <a:r>
              <a:rPr lang="en-US" altLang="zh-CN" dirty="0"/>
              <a:t>between quantum and classical</a:t>
            </a:r>
            <a:endParaRPr lang="zh-CN" altLang="en-US" dirty="0"/>
          </a:p>
        </p:txBody>
      </p:sp>
      <p:pic>
        <p:nvPicPr>
          <p:cNvPr id="4" name="Picture 3">
            <a:extLst>
              <a:ext uri="{FF2B5EF4-FFF2-40B4-BE49-F238E27FC236}">
                <a16:creationId xmlns:a16="http://schemas.microsoft.com/office/drawing/2014/main" id="{7C48B897-43ED-C5CF-F851-FADF4D2B2611}"/>
              </a:ext>
            </a:extLst>
          </p:cNvPr>
          <p:cNvPicPr>
            <a:picLocks noChangeAspect="1"/>
          </p:cNvPicPr>
          <p:nvPr/>
        </p:nvPicPr>
        <p:blipFill>
          <a:blip r:embed="rId2"/>
          <a:stretch>
            <a:fillRect/>
          </a:stretch>
        </p:blipFill>
        <p:spPr>
          <a:xfrm>
            <a:off x="6720052" y="5118100"/>
            <a:ext cx="10943896" cy="7180580"/>
          </a:xfrm>
          <a:prstGeom prst="rect">
            <a:avLst/>
          </a:prstGeom>
        </p:spPr>
      </p:pic>
    </p:spTree>
    <p:extLst>
      <p:ext uri="{BB962C8B-B14F-4D97-AF65-F5344CB8AC3E}">
        <p14:creationId xmlns:p14="http://schemas.microsoft.com/office/powerpoint/2010/main" val="1698010499"/>
      </p:ext>
    </p:extLst>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zh-CN" dirty="0"/>
              <a:t>Scalability Improvements</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a:xfrm>
            <a:off x="1218959" y="2540000"/>
            <a:ext cx="21944882" cy="9758680"/>
          </a:xfrm>
        </p:spPr>
        <p:txBody>
          <a:bodyPr/>
          <a:lstStyle/>
          <a:p>
            <a:r>
              <a:rPr lang="en-US" altLang="zh-CN" dirty="0"/>
              <a:t>On-chip Training is scalable</a:t>
            </a:r>
            <a:endParaRPr lang="zh-CN" altLang="en-US" dirty="0"/>
          </a:p>
        </p:txBody>
      </p:sp>
      <p:pic>
        <p:nvPicPr>
          <p:cNvPr id="5" name="Picture 4">
            <a:extLst>
              <a:ext uri="{FF2B5EF4-FFF2-40B4-BE49-F238E27FC236}">
                <a16:creationId xmlns:a16="http://schemas.microsoft.com/office/drawing/2014/main" id="{EE2E912F-1E53-6F25-39F8-5EA41B410443}"/>
              </a:ext>
            </a:extLst>
          </p:cNvPr>
          <p:cNvPicPr>
            <a:picLocks noChangeAspect="1"/>
          </p:cNvPicPr>
          <p:nvPr/>
        </p:nvPicPr>
        <p:blipFill>
          <a:blip r:embed="rId2"/>
          <a:stretch>
            <a:fillRect/>
          </a:stretch>
        </p:blipFill>
        <p:spPr>
          <a:xfrm>
            <a:off x="0" y="3509626"/>
            <a:ext cx="24401482" cy="8789053"/>
          </a:xfrm>
          <a:prstGeom prst="rect">
            <a:avLst/>
          </a:prstGeom>
        </p:spPr>
      </p:pic>
    </p:spTree>
    <p:extLst>
      <p:ext uri="{BB962C8B-B14F-4D97-AF65-F5344CB8AC3E}">
        <p14:creationId xmlns:p14="http://schemas.microsoft.com/office/powerpoint/2010/main" val="342907629"/>
      </p:ext>
    </p:extLst>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Gate</a:t>
            </a:r>
            <a:r>
              <a:rPr lang="en-US" dirty="0"/>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a:t>
            </a:r>
            <a:r>
              <a:rPr lang="en-US" b="0" dirty="0">
                <a:solidFill>
                  <a:srgbClr val="000000">
                    <a:alpha val="20000"/>
                  </a:srgbClr>
                </a:solidFill>
              </a:rPr>
              <a:t>Use Examples</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alphaModFix amt="20000"/>
          </a:blip>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alphaModFix amt="20000"/>
          </a:blip>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effectLst/>
                <a:uFillTx/>
                <a:latin typeface="+mn-lt"/>
                <a:ea typeface="+mn-ea"/>
                <a:cs typeface="+mn-cs"/>
                <a:sym typeface="Arial"/>
              </a:rPr>
              <a:t>3.4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1.4</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 QNN</a:t>
            </a:r>
            <a:r>
              <a:rPr kumimoji="0" lang="zh-CN" altLang="en-US"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alphaModFix amt="20000"/>
          </a:blip>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alphaModFix amt="20000"/>
          </a:blip>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105753167"/>
      </p:ext>
    </p:extLst>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kumimoji="0" lang="en-US" sz="7200" b="0" i="0" u="none" strike="noStrike" cap="none" spc="0" normalizeH="0" baseline="0" dirty="0">
                <a:ln>
                  <a:noFill/>
                </a:ln>
                <a:effectLst/>
                <a:uFillTx/>
                <a:latin typeface="+mn-lt"/>
                <a:ea typeface="+mn-ea"/>
                <a:cs typeface="+mn-cs"/>
                <a:sym typeface="Arial"/>
              </a:rPr>
              <a:t>Transformer for Quantum Circuit Reliability Prediction</a:t>
            </a:r>
            <a:endParaRPr lang="en-US" dirty="0"/>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Use the circuit graph information</a:t>
            </a:r>
          </a:p>
          <a:p>
            <a:endParaRPr lang="en-US" dirty="0"/>
          </a:p>
        </p:txBody>
      </p:sp>
      <p:pic>
        <p:nvPicPr>
          <p:cNvPr id="10242" name="Picture 2">
            <a:extLst>
              <a:ext uri="{FF2B5EF4-FFF2-40B4-BE49-F238E27FC236}">
                <a16:creationId xmlns:a16="http://schemas.microsoft.com/office/drawing/2014/main" id="{20AA7B4A-EF48-2C92-2E53-84DD55D0D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5723" y="3870089"/>
            <a:ext cx="12668005" cy="944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031676"/>
      </p:ext>
    </p:extLst>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kumimoji="0" lang="en-US" sz="7200" b="0" i="0" u="none" strike="noStrike" cap="none" spc="0" normalizeH="0" baseline="0" dirty="0">
                <a:ln>
                  <a:noFill/>
                </a:ln>
                <a:effectLst/>
                <a:uFillTx/>
                <a:latin typeface="+mn-lt"/>
                <a:ea typeface="+mn-ea"/>
                <a:cs typeface="+mn-cs"/>
                <a:sym typeface="Arial"/>
              </a:rPr>
              <a:t>Transformer for Quantum Circuit Reliability Prediction</a:t>
            </a:r>
            <a:endParaRPr lang="en-US" dirty="0"/>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Use PST as the metrics</a:t>
            </a:r>
          </a:p>
        </p:txBody>
      </p:sp>
      <p:pic>
        <p:nvPicPr>
          <p:cNvPr id="11266" name="Picture 2">
            <a:extLst>
              <a:ext uri="{FF2B5EF4-FFF2-40B4-BE49-F238E27FC236}">
                <a16:creationId xmlns:a16="http://schemas.microsoft.com/office/drawing/2014/main" id="{052E32E6-8299-0990-60BC-8159CD966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5926" y="3622431"/>
            <a:ext cx="13414390" cy="868289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B63F6C60-D0E1-ED1B-D0C5-5D9325E47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83808"/>
            <a:ext cx="10695613" cy="156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044663"/>
      </p:ext>
    </p:extLst>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kumimoji="0" lang="en-US" sz="7200" b="0" i="0" u="none" strike="noStrike" cap="none" spc="0" normalizeH="0" baseline="0" dirty="0">
                <a:ln>
                  <a:noFill/>
                </a:ln>
                <a:effectLst/>
                <a:uFillTx/>
                <a:latin typeface="+mn-lt"/>
                <a:ea typeface="+mn-ea"/>
                <a:cs typeface="+mn-cs"/>
                <a:sym typeface="Arial"/>
              </a:rPr>
              <a:t>Dataset collection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Collect dataset on real machine / noisy simulator</a:t>
            </a:r>
          </a:p>
        </p:txBody>
      </p:sp>
      <p:pic>
        <p:nvPicPr>
          <p:cNvPr id="12290" name="Picture 2">
            <a:extLst>
              <a:ext uri="{FF2B5EF4-FFF2-40B4-BE49-F238E27FC236}">
                <a16:creationId xmlns:a16="http://schemas.microsoft.com/office/drawing/2014/main" id="{BA34EA6A-6D65-12B4-0161-0FEAA11A2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399" y="4419599"/>
            <a:ext cx="23348463" cy="5603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706332"/>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kumimoji="0" lang="en-US" sz="7200" b="0" i="0" u="none" strike="noStrike" cap="none" spc="0" normalizeH="0" baseline="0" dirty="0">
                <a:ln>
                  <a:noFill/>
                </a:ln>
                <a:effectLst/>
                <a:uFillTx/>
                <a:latin typeface="+mn-lt"/>
                <a:ea typeface="+mn-ea"/>
                <a:cs typeface="+mn-cs"/>
                <a:sym typeface="Arial"/>
              </a:rPr>
              <a:t>Features on each node </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endParaRPr lang="en-US" dirty="0"/>
          </a:p>
        </p:txBody>
      </p:sp>
      <p:pic>
        <p:nvPicPr>
          <p:cNvPr id="13314" name="Picture 2">
            <a:extLst>
              <a:ext uri="{FF2B5EF4-FFF2-40B4-BE49-F238E27FC236}">
                <a16:creationId xmlns:a16="http://schemas.microsoft.com/office/drawing/2014/main" id="{CD1139AE-D9B2-2509-A073-40B99F9BE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723" y="5958287"/>
            <a:ext cx="24255624" cy="2516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05550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TQ for </a:t>
            </a:r>
            <a:r>
              <a:rPr lang="en-US" dirty="0" err="1"/>
              <a:t>Statevector</a:t>
            </a:r>
            <a:r>
              <a:rPr lang="en-US" dirty="0"/>
              <a:t> simulation</a:t>
            </a:r>
            <a:endParaRPr dirty="0"/>
          </a:p>
        </p:txBody>
      </p:sp>
      <p:sp>
        <p:nvSpPr>
          <p:cNvPr id="184" name="Applying a gate to qubits is performing matrix-vector multiplication between the gate matrix and statevector…"/>
          <p:cNvSpPr txBox="1">
            <a:spLocks noGrp="1"/>
          </p:cNvSpPr>
          <p:nvPr>
            <p:ph type="body" idx="1"/>
          </p:nvPr>
        </p:nvSpPr>
        <p:spPr>
          <a:prstGeom prst="rect">
            <a:avLst/>
          </a:prstGeom>
        </p:spPr>
        <p:txBody>
          <a:bodyPr/>
          <a:lstStyle/>
          <a:p>
            <a:r>
              <a:rPr lang="en-US" dirty="0"/>
              <a:t>P</a:t>
            </a:r>
            <a:r>
              <a:rPr dirty="0"/>
              <a:t>erforming matrix-vector multiplication between the gate matrix and </a:t>
            </a:r>
            <a:r>
              <a:rPr dirty="0" err="1"/>
              <a:t>statevector</a:t>
            </a:r>
            <a:endParaRPr dirty="0"/>
          </a:p>
          <a:p>
            <a:pPr lvl="1"/>
            <a:r>
              <a:rPr lang="en-US" dirty="0"/>
              <a:t>The </a:t>
            </a:r>
            <a:r>
              <a:rPr lang="en-US" dirty="0" err="1"/>
              <a:t>tq.QuantumDevice</a:t>
            </a:r>
            <a:r>
              <a:rPr lang="en-US" dirty="0"/>
              <a:t> stores the </a:t>
            </a:r>
            <a:r>
              <a:rPr lang="en-US" dirty="0" err="1"/>
              <a:t>statevectors</a:t>
            </a:r>
            <a:endParaRPr lang="en-US" dirty="0"/>
          </a:p>
          <a:p>
            <a:pPr lvl="2"/>
            <a:r>
              <a:rPr lang="en-US" dirty="0" err="1">
                <a:latin typeface="Courier" pitchFamily="2" charset="0"/>
              </a:rPr>
              <a:t>q_dev</a:t>
            </a:r>
            <a:r>
              <a:rPr lang="en-US" dirty="0">
                <a:latin typeface="Courier" pitchFamily="2" charset="0"/>
              </a:rPr>
              <a:t> = </a:t>
            </a:r>
            <a:r>
              <a:rPr lang="en-US" dirty="0" err="1">
                <a:latin typeface="Courier" pitchFamily="2" charset="0"/>
              </a:rPr>
              <a:t>tq.QuantumDevice</a:t>
            </a:r>
            <a:r>
              <a:rPr lang="en-US" dirty="0">
                <a:latin typeface="Courier" pitchFamily="2" charset="0"/>
              </a:rPr>
              <a:t>(</a:t>
            </a:r>
            <a:r>
              <a:rPr lang="en-US" dirty="0" err="1">
                <a:latin typeface="Courier" pitchFamily="2" charset="0"/>
              </a:rPr>
              <a:t>n_wires</a:t>
            </a:r>
            <a:r>
              <a:rPr lang="en-US" dirty="0">
                <a:latin typeface="Courier" pitchFamily="2" charset="0"/>
              </a:rPr>
              <a:t>=5)</a:t>
            </a:r>
          </a:p>
          <a:p>
            <a:pPr lvl="1"/>
            <a:r>
              <a:rPr lang="en-US" dirty="0"/>
              <a:t>Two ways of applying quantum gates: method 2:</a:t>
            </a:r>
          </a:p>
          <a:p>
            <a:pPr lvl="2"/>
            <a:r>
              <a:rPr lang="en-US" dirty="0" err="1">
                <a:latin typeface="Courier" pitchFamily="2" charset="0"/>
              </a:rPr>
              <a:t>h_gate</a:t>
            </a:r>
            <a:r>
              <a:rPr lang="en-US" dirty="0">
                <a:latin typeface="Courier" pitchFamily="2" charset="0"/>
              </a:rPr>
              <a:t> = </a:t>
            </a:r>
            <a:r>
              <a:rPr lang="en-US" dirty="0" err="1">
                <a:latin typeface="Courier" pitchFamily="2" charset="0"/>
              </a:rPr>
              <a:t>tq.H</a:t>
            </a:r>
            <a:r>
              <a:rPr lang="en-US" dirty="0">
                <a:latin typeface="Courier" pitchFamily="2" charset="0"/>
              </a:rPr>
              <a:t>()</a:t>
            </a:r>
          </a:p>
          <a:p>
            <a:pPr lvl="2"/>
            <a:r>
              <a:rPr lang="en-US" dirty="0" err="1">
                <a:latin typeface="Courier" pitchFamily="2" charset="0"/>
              </a:rPr>
              <a:t>h_gate</a:t>
            </a:r>
            <a:r>
              <a:rPr lang="en-US" dirty="0">
                <a:latin typeface="Courier" pitchFamily="2" charset="0"/>
              </a:rPr>
              <a:t>(</a:t>
            </a:r>
            <a:r>
              <a:rPr lang="en-US" dirty="0" err="1">
                <a:latin typeface="Courier" pitchFamily="2" charset="0"/>
              </a:rPr>
              <a:t>q_dev</a:t>
            </a:r>
            <a:r>
              <a:rPr lang="en-US" altLang="zh-CN" dirty="0">
                <a:latin typeface="Courier" pitchFamily="2" charset="0"/>
              </a:rPr>
              <a:t>,</a:t>
            </a:r>
            <a:r>
              <a:rPr lang="zh-CN" altLang="en-US" dirty="0">
                <a:latin typeface="Courier" pitchFamily="2" charset="0"/>
              </a:rPr>
              <a:t> </a:t>
            </a:r>
            <a:r>
              <a:rPr lang="en-US" altLang="zh-CN" dirty="0">
                <a:latin typeface="Courier" pitchFamily="2" charset="0"/>
              </a:rPr>
              <a:t>wires=3</a:t>
            </a:r>
            <a:r>
              <a:rPr lang="en-US" dirty="0">
                <a:latin typeface="Courier" pitchFamily="2" charset="0"/>
              </a:rPr>
              <a:t>)</a:t>
            </a:r>
          </a:p>
          <a:p>
            <a:pPr lvl="2"/>
            <a:endParaRPr lang="en-US" dirty="0">
              <a:latin typeface="Courier" pitchFamily="2" charset="0"/>
            </a:endParaRPr>
          </a:p>
          <a:p>
            <a:pPr marL="609600" lvl="1" indent="0">
              <a:buNone/>
            </a:pPr>
            <a:endParaRPr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Tree>
    <p:extLst>
      <p:ext uri="{BB962C8B-B14F-4D97-AF65-F5344CB8AC3E}">
        <p14:creationId xmlns:p14="http://schemas.microsoft.com/office/powerpoint/2010/main" val="521758387"/>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kumimoji="0" lang="en-US" sz="7200" b="0" i="0" u="none" strike="noStrike" cap="none" spc="0" normalizeH="0" baseline="0" dirty="0">
                <a:ln>
                  <a:noFill/>
                </a:ln>
                <a:effectLst/>
                <a:uFillTx/>
                <a:latin typeface="+mn-lt"/>
                <a:ea typeface="+mn-ea"/>
                <a:cs typeface="+mn-cs"/>
                <a:sym typeface="Arial"/>
              </a:rPr>
              <a:t>Graph Transformer</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Graph Transformer</a:t>
            </a:r>
          </a:p>
        </p:txBody>
      </p:sp>
      <p:pic>
        <p:nvPicPr>
          <p:cNvPr id="14338" name="Picture 2">
            <a:extLst>
              <a:ext uri="{FF2B5EF4-FFF2-40B4-BE49-F238E27FC236}">
                <a16:creationId xmlns:a16="http://schemas.microsoft.com/office/drawing/2014/main" id="{4760FA5B-180D-29D5-1143-E97DAF0F4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1400" y="3929673"/>
            <a:ext cx="20320000" cy="831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15372"/>
      </p:ext>
    </p:extLst>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kumimoji="0" lang="en-US" sz="7200" b="0" i="0" u="none" strike="noStrike" cap="none" spc="0" normalizeH="0" baseline="0" dirty="0">
                <a:ln>
                  <a:noFill/>
                </a:ln>
                <a:effectLst/>
                <a:uFillTx/>
                <a:latin typeface="+mn-lt"/>
                <a:ea typeface="+mn-ea"/>
                <a:cs typeface="+mn-cs"/>
                <a:sym typeface="Arial"/>
              </a:rPr>
              <a:t>Evaluation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On random generated circuit</a:t>
            </a:r>
          </a:p>
        </p:txBody>
      </p:sp>
      <p:pic>
        <p:nvPicPr>
          <p:cNvPr id="15362" name="Picture 2">
            <a:extLst>
              <a:ext uri="{FF2B5EF4-FFF2-40B4-BE49-F238E27FC236}">
                <a16:creationId xmlns:a16="http://schemas.microsoft.com/office/drawing/2014/main" id="{525A0861-631E-D0C3-028A-184FDC40D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877" y="3618209"/>
            <a:ext cx="16975016" cy="9675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615872"/>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kumimoji="0" lang="en-US" sz="7200" b="0" i="0" u="none" strike="noStrike" cap="none" spc="0" normalizeH="0" baseline="0" dirty="0">
                <a:ln>
                  <a:noFill/>
                </a:ln>
                <a:effectLst/>
                <a:uFillTx/>
                <a:latin typeface="+mn-lt"/>
                <a:ea typeface="+mn-ea"/>
                <a:cs typeface="+mn-cs"/>
                <a:sym typeface="Arial"/>
              </a:rPr>
              <a:t>Evaluation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Circuits from quantum algorithms</a:t>
            </a:r>
          </a:p>
        </p:txBody>
      </p:sp>
      <p:pic>
        <p:nvPicPr>
          <p:cNvPr id="16386" name="Picture 2">
            <a:extLst>
              <a:ext uri="{FF2B5EF4-FFF2-40B4-BE49-F238E27FC236}">
                <a16:creationId xmlns:a16="http://schemas.microsoft.com/office/drawing/2014/main" id="{26E70573-6EAD-D28C-8B23-137D8D979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 y="4472030"/>
            <a:ext cx="22207768" cy="6703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618579"/>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Pulse</a:t>
            </a:r>
            <a:r>
              <a:rPr lang="en-US" dirty="0"/>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Gate</a:t>
            </a:r>
            <a:r>
              <a:rPr lang="en-US" dirty="0"/>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1.3 TQ </a:t>
            </a:r>
            <a:r>
              <a:rPr lang="en-US" b="0" dirty="0"/>
              <a:t>Use Examples</a:t>
            </a:r>
            <a:endParaRPr kumimoji="0" lang="en-US" b="0" i="0" u="none" strike="noStrike" cap="none" spc="0" normalizeH="0" baseline="0" dirty="0">
              <a:ln>
                <a:noFill/>
              </a:ln>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effectLst/>
                <a:uFillTx/>
                <a:latin typeface="+mn-lt"/>
                <a:ea typeface="+mn-ea"/>
                <a:cs typeface="+mn-cs"/>
                <a:sym typeface="Arial"/>
              </a:rPr>
              <a:t>3.1 </a:t>
            </a:r>
            <a:r>
              <a:rPr kumimoji="0" lang="en-US" sz="3500" b="0" i="0" u="none" strike="noStrike" cap="none" spc="0" normalizeH="0" baseline="0" dirty="0" err="1">
                <a:ln>
                  <a:noFill/>
                </a:ln>
                <a:effectLst/>
                <a:uFillTx/>
                <a:latin typeface="+mn-lt"/>
                <a:ea typeface="+mn-ea"/>
                <a:cs typeface="+mn-cs"/>
                <a:sym typeface="Arial"/>
              </a:rPr>
              <a:t>QuantumNAS</a:t>
            </a:r>
            <a:r>
              <a:rPr kumimoji="0" lang="en-US" sz="3500" b="0" i="0" u="none" strike="noStrike" cap="none" spc="0" normalizeH="0" baseline="0" dirty="0">
                <a:ln>
                  <a:noFill/>
                </a:ln>
                <a:effectLst/>
                <a:uFillTx/>
                <a:latin typeface="+mn-lt"/>
                <a:ea typeface="+mn-ea"/>
                <a:cs typeface="+mn-cs"/>
                <a:sym typeface="Arial"/>
              </a:rPr>
              <a:t>:</a:t>
            </a:r>
            <a:r>
              <a:rPr lang="en-US" sz="3500" b="0" dirty="0"/>
              <a:t> Ansatz Search and Gate Pruning </a:t>
            </a:r>
            <a:endParaRPr kumimoji="0" lang="en-US" sz="3500" b="0" i="0" u="none" strike="noStrike" cap="none" spc="0" normalizeH="0" baseline="0" dirty="0">
              <a:ln>
                <a:noFill/>
              </a:ln>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effectLst/>
                <a:uFillTx/>
                <a:latin typeface="+mn-lt"/>
                <a:ea typeface="+mn-ea"/>
                <a:cs typeface="+mn-cs"/>
                <a:sym typeface="Arial"/>
              </a:rPr>
              <a:t>3.2 </a:t>
            </a:r>
            <a:r>
              <a:rPr kumimoji="0" lang="en-US" sz="3500" b="0" i="0" u="none" strike="noStrike" cap="none" spc="0" normalizeH="0" baseline="0" dirty="0" err="1">
                <a:ln>
                  <a:noFill/>
                </a:ln>
                <a:effectLst/>
                <a:uFillTx/>
                <a:latin typeface="+mn-lt"/>
                <a:ea typeface="+mn-ea"/>
                <a:cs typeface="+mn-cs"/>
                <a:sym typeface="Arial"/>
              </a:rPr>
              <a:t>QuantumNAT</a:t>
            </a:r>
            <a:r>
              <a:rPr kumimoji="0" lang="en-US" sz="3500" b="0" i="0" u="none" strike="noStrike" cap="none" spc="0" normalizeH="0" baseline="0" dirty="0">
                <a:ln>
                  <a:noFill/>
                </a:ln>
                <a:effectLst/>
                <a:uFillTx/>
                <a:latin typeface="+mn-lt"/>
                <a:ea typeface="+mn-ea"/>
                <a:cs typeface="+mn-cs"/>
                <a:sym typeface="Arial"/>
              </a:rPr>
              <a:t>:</a:t>
            </a:r>
            <a:r>
              <a:rPr lang="en-US" sz="3500" b="0" dirty="0"/>
              <a:t> Noise Injection and Quantization </a:t>
            </a:r>
            <a:endParaRPr kumimoji="0" lang="en-US" sz="3500" b="0" i="0" u="none" strike="noStrike" cap="none" spc="0" normalizeH="0" baseline="0" dirty="0">
              <a:ln>
                <a:noFill/>
              </a:ln>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effectLst/>
                <a:uFillTx/>
                <a:latin typeface="+mn-lt"/>
                <a:ea typeface="+mn-ea"/>
                <a:cs typeface="+mn-cs"/>
                <a:sym typeface="Arial"/>
              </a:rPr>
              <a:t>3.3 QOC:</a:t>
            </a:r>
            <a:r>
              <a:rPr lang="en-US" sz="3500" b="0" dirty="0"/>
              <a:t> On-Chip Training</a:t>
            </a:r>
            <a:endParaRPr kumimoji="0" lang="en-US" sz="3500" b="0" i="0" u="none" strike="noStrike" cap="none" spc="0" normalizeH="0" baseline="0" dirty="0">
              <a:ln>
                <a:noFill/>
              </a:ln>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t>2</a:t>
            </a:r>
            <a:r>
              <a:rPr kumimoji="0" lang="en-US" b="0" i="0" u="none" strike="noStrike" cap="none" spc="0" normalizeH="0" baseline="0" dirty="0">
                <a:ln>
                  <a:noFill/>
                </a:ln>
                <a:effectLst/>
                <a:uFillTx/>
                <a:latin typeface="+mn-lt"/>
                <a:ea typeface="+mn-ea"/>
                <a:cs typeface="+mn-cs"/>
                <a:sym typeface="Arial"/>
              </a:rPr>
              <a:t>.2 Variational Pulse Learning</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effectLst/>
                <a:uFillTx/>
                <a:latin typeface="+mn-lt"/>
                <a:ea typeface="+mn-ea"/>
                <a:cs typeface="+mn-cs"/>
                <a:sym typeface="Arial"/>
              </a:rPr>
              <a:t>3.4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t>1.4</a:t>
            </a:r>
            <a:r>
              <a:rPr kumimoji="0" lang="en-US" b="0" i="0" u="none" strike="noStrike" cap="none" spc="0" normalizeH="0" baseline="0" dirty="0">
                <a:ln>
                  <a:noFill/>
                </a:ln>
                <a:effectLst/>
                <a:uFillTx/>
                <a:latin typeface="+mn-lt"/>
                <a:ea typeface="+mn-ea"/>
                <a:cs typeface="+mn-cs"/>
                <a:sym typeface="Arial"/>
              </a:rPr>
              <a:t> QNN</a:t>
            </a:r>
            <a:r>
              <a:rPr kumimoji="0" lang="zh-CN" altLang="en-US" b="0" i="0" u="none" strike="noStrike" cap="none" spc="0" normalizeH="0" baseline="0" dirty="0">
                <a:ln>
                  <a:noFill/>
                </a:ln>
                <a:effectLst/>
                <a:uFillTx/>
                <a:latin typeface="+mn-lt"/>
                <a:ea typeface="+mn-ea"/>
                <a:cs typeface="+mn-cs"/>
                <a:sym typeface="Arial"/>
              </a:rPr>
              <a:t> </a:t>
            </a:r>
            <a:r>
              <a:rPr kumimoji="0" lang="en-US" altLang="zh-CN" b="0" i="0" u="none" strike="noStrike" cap="none" spc="0" normalizeH="0" baseline="0" dirty="0">
                <a:ln>
                  <a:noFill/>
                </a:ln>
                <a:effectLst/>
                <a:uFillTx/>
                <a:latin typeface="+mn-lt"/>
                <a:ea typeface="+mn-ea"/>
                <a:cs typeface="+mn-cs"/>
                <a:sym typeface="Arial"/>
              </a:rPr>
              <a:t>Compression</a:t>
            </a:r>
            <a:endParaRPr kumimoji="0" lang="en-US" b="0" i="0" u="none" strike="noStrike" cap="none" spc="0" normalizeH="0" baseline="0" dirty="0">
              <a:ln>
                <a:noFill/>
              </a:ln>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t>2</a:t>
            </a:r>
            <a:r>
              <a:rPr kumimoji="0" lang="en-US" b="0" i="0" u="none" strike="noStrike" cap="none" spc="0" normalizeH="0" baseline="0" dirty="0">
                <a:ln>
                  <a:noFill/>
                </a:ln>
                <a:effectLst/>
                <a:uFillTx/>
                <a:latin typeface="+mn-lt"/>
                <a:ea typeface="+mn-ea"/>
                <a:cs typeface="+mn-cs"/>
                <a:sym typeface="Arial"/>
              </a:rPr>
              <a:t>.1 Quantum Optimal Control</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4285134292"/>
      </p:ext>
    </p:extLst>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Thank you for listening!</a:t>
            </a:r>
          </a:p>
        </p:txBody>
      </p:sp>
      <p:pic>
        <p:nvPicPr>
          <p:cNvPr id="3" name="torchquantum_logo1.pdf" descr="torchquantum_logo1.pdf">
            <a:extLst>
              <a:ext uri="{FF2B5EF4-FFF2-40B4-BE49-F238E27FC236}">
                <a16:creationId xmlns:a16="http://schemas.microsoft.com/office/drawing/2014/main" id="{66EF35DD-8FB7-ADAC-93C1-1F659E7AD356}"/>
              </a:ext>
            </a:extLst>
          </p:cNvPr>
          <p:cNvPicPr>
            <a:picLocks noChangeAspect="1"/>
          </p:cNvPicPr>
          <p:nvPr/>
        </p:nvPicPr>
        <p:blipFill>
          <a:blip r:embed="rId3"/>
          <a:stretch>
            <a:fillRect/>
          </a:stretch>
        </p:blipFill>
        <p:spPr>
          <a:xfrm>
            <a:off x="2805724" y="3598339"/>
            <a:ext cx="9693172" cy="3997998"/>
          </a:xfrm>
          <a:prstGeom prst="rect">
            <a:avLst/>
          </a:prstGeom>
          <a:ln w="12700">
            <a:miter lim="400000"/>
          </a:ln>
        </p:spPr>
      </p:pic>
      <p:sp>
        <p:nvSpPr>
          <p:cNvPr id="4" name="https://github.com/mit-han-lab/torchquantum">
            <a:extLst>
              <a:ext uri="{FF2B5EF4-FFF2-40B4-BE49-F238E27FC236}">
                <a16:creationId xmlns:a16="http://schemas.microsoft.com/office/drawing/2014/main" id="{6670E890-7946-1BBB-F741-C677928E9713}"/>
              </a:ext>
            </a:extLst>
          </p:cNvPr>
          <p:cNvSpPr txBox="1"/>
          <p:nvPr/>
        </p:nvSpPr>
        <p:spPr>
          <a:xfrm>
            <a:off x="3844738" y="8318503"/>
            <a:ext cx="7240765"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solidFill>
                  <a:srgbClr val="5E5E5E"/>
                </a:solidFill>
              </a:defRPr>
            </a:pPr>
            <a:r>
              <a:rPr sz="2800" u="sng" dirty="0">
                <a:hlinkClick r:id="rId4"/>
              </a:rPr>
              <a:t>https://github.com/mit-han-lab/torchquantum</a:t>
            </a:r>
            <a:r>
              <a:rPr sz="2800" dirty="0"/>
              <a:t> </a:t>
            </a:r>
          </a:p>
        </p:txBody>
      </p:sp>
      <p:pic>
        <p:nvPicPr>
          <p:cNvPr id="5" name="Image" descr="Image">
            <a:extLst>
              <a:ext uri="{FF2B5EF4-FFF2-40B4-BE49-F238E27FC236}">
                <a16:creationId xmlns:a16="http://schemas.microsoft.com/office/drawing/2014/main" id="{C12FD5B9-F965-7870-442A-C41BE01367BD}"/>
              </a:ext>
            </a:extLst>
          </p:cNvPr>
          <p:cNvPicPr>
            <a:picLocks noChangeAspect="1"/>
          </p:cNvPicPr>
          <p:nvPr/>
        </p:nvPicPr>
        <p:blipFill>
          <a:blip r:embed="rId5"/>
          <a:stretch>
            <a:fillRect/>
          </a:stretch>
        </p:blipFill>
        <p:spPr>
          <a:xfrm>
            <a:off x="16388862" y="3002630"/>
            <a:ext cx="5189414" cy="5189417"/>
          </a:xfrm>
          <a:prstGeom prst="rect">
            <a:avLst/>
          </a:prstGeom>
          <a:ln w="12700">
            <a:miter lim="400000"/>
          </a:ln>
        </p:spPr>
      </p:pic>
      <p:sp>
        <p:nvSpPr>
          <p:cNvPr id="7" name="qmlsys.mit.edu">
            <a:extLst>
              <a:ext uri="{FF2B5EF4-FFF2-40B4-BE49-F238E27FC236}">
                <a16:creationId xmlns:a16="http://schemas.microsoft.com/office/drawing/2014/main" id="{5269068B-DC2A-CD9F-4635-5819D18E1D0C}"/>
              </a:ext>
            </a:extLst>
          </p:cNvPr>
          <p:cNvSpPr txBox="1"/>
          <p:nvPr/>
        </p:nvSpPr>
        <p:spPr>
          <a:xfrm>
            <a:off x="17597603" y="8256947"/>
            <a:ext cx="2588850"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u="sng">
                <a:solidFill>
                  <a:srgbClr val="5E5E5E"/>
                </a:solidFill>
                <a:hlinkClick r:id="" action="ppaction://noaction"/>
              </a:defRPr>
            </a:lvl1pPr>
          </a:lstStyle>
          <a:p>
            <a:pPr>
              <a:defRPr u="none"/>
            </a:pPr>
            <a:r>
              <a:rPr sz="2800" u="sng" dirty="0">
                <a:hlinkClick r:id="rId6"/>
              </a:rPr>
              <a:t>qmlsys</a:t>
            </a:r>
            <a:r>
              <a:rPr u="sng" dirty="0">
                <a:hlinkClick r:id="rId6"/>
              </a:rPr>
              <a:t>.mit.edu</a:t>
            </a:r>
          </a:p>
        </p:txBody>
      </p:sp>
    </p:spTree>
    <p:extLst>
      <p:ext uri="{BB962C8B-B14F-4D97-AF65-F5344CB8AC3E}">
        <p14:creationId xmlns:p14="http://schemas.microsoft.com/office/powerpoint/2010/main" val="391055992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TQ for </a:t>
            </a:r>
            <a:r>
              <a:rPr lang="en-US" dirty="0" err="1"/>
              <a:t>Statevector</a:t>
            </a:r>
            <a:r>
              <a:rPr lang="en-US" dirty="0"/>
              <a:t> simulation</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39999"/>
            <a:ext cx="21944882" cy="9608457"/>
          </a:xfrm>
          <a:prstGeom prst="rect">
            <a:avLst/>
          </a:prstGeom>
        </p:spPr>
        <p:txBody>
          <a:bodyPr/>
          <a:lstStyle/>
          <a:p>
            <a:r>
              <a:rPr lang="en-US" dirty="0"/>
              <a:t>P</a:t>
            </a:r>
            <a:r>
              <a:rPr dirty="0"/>
              <a:t>erforming matrix-vector multiplication between the gate matrix and </a:t>
            </a:r>
            <a:r>
              <a:rPr dirty="0" err="1"/>
              <a:t>statevector</a:t>
            </a:r>
            <a:endParaRPr dirty="0"/>
          </a:p>
          <a:p>
            <a:pPr lvl="1"/>
            <a:r>
              <a:rPr lang="en-US" dirty="0"/>
              <a:t>The </a:t>
            </a:r>
            <a:r>
              <a:rPr lang="en-US" dirty="0" err="1"/>
              <a:t>tq.QuantumState</a:t>
            </a:r>
            <a:r>
              <a:rPr lang="en-US" dirty="0"/>
              <a:t> class can also store the </a:t>
            </a:r>
            <a:r>
              <a:rPr lang="en-US" dirty="0" err="1"/>
              <a:t>statevectors</a:t>
            </a:r>
            <a:endParaRPr lang="en-US" dirty="0"/>
          </a:p>
          <a:p>
            <a:pPr lvl="2"/>
            <a:r>
              <a:rPr lang="en-US" dirty="0" err="1">
                <a:latin typeface="Courier" pitchFamily="2" charset="0"/>
              </a:rPr>
              <a:t>q_state</a:t>
            </a:r>
            <a:r>
              <a:rPr lang="en-US" dirty="0">
                <a:latin typeface="Courier" pitchFamily="2" charset="0"/>
              </a:rPr>
              <a:t> = </a:t>
            </a:r>
            <a:r>
              <a:rPr lang="en-US" dirty="0" err="1">
                <a:latin typeface="Courier" pitchFamily="2" charset="0"/>
              </a:rPr>
              <a:t>tq.QuantumState</a:t>
            </a:r>
            <a:r>
              <a:rPr lang="en-US" dirty="0">
                <a:latin typeface="Courier" pitchFamily="2" charset="0"/>
              </a:rPr>
              <a:t>(</a:t>
            </a:r>
            <a:r>
              <a:rPr lang="en-US" dirty="0" err="1">
                <a:latin typeface="Courier" pitchFamily="2" charset="0"/>
              </a:rPr>
              <a:t>n_wires</a:t>
            </a:r>
            <a:r>
              <a:rPr lang="en-US" dirty="0">
                <a:latin typeface="Courier" pitchFamily="2" charset="0"/>
              </a:rPr>
              <a:t>=5)</a:t>
            </a:r>
          </a:p>
          <a:p>
            <a:pPr lvl="1"/>
            <a:r>
              <a:rPr lang="en-US" dirty="0"/>
              <a:t>Three ways of applying quantum gates</a:t>
            </a:r>
          </a:p>
          <a:p>
            <a:pPr lvl="2"/>
            <a:r>
              <a:rPr lang="en-US" dirty="0">
                <a:latin typeface="Courier" pitchFamily="2" charset="0"/>
              </a:rPr>
              <a:t>import </a:t>
            </a:r>
            <a:r>
              <a:rPr lang="en-US" dirty="0" err="1">
                <a:latin typeface="Courier" pitchFamily="2" charset="0"/>
              </a:rPr>
              <a:t>torchquantum.functional</a:t>
            </a:r>
            <a:r>
              <a:rPr lang="en-US" dirty="0">
                <a:latin typeface="Courier" pitchFamily="2" charset="0"/>
              </a:rPr>
              <a:t> as </a:t>
            </a:r>
            <a:r>
              <a:rPr lang="en-US" dirty="0" err="1">
                <a:latin typeface="Courier" pitchFamily="2" charset="0"/>
              </a:rPr>
              <a:t>tqf</a:t>
            </a:r>
            <a:endParaRPr lang="en-US" dirty="0">
              <a:latin typeface="Courier" pitchFamily="2" charset="0"/>
            </a:endParaRPr>
          </a:p>
          <a:p>
            <a:pPr lvl="2"/>
            <a:r>
              <a:rPr lang="en-US" dirty="0" err="1">
                <a:latin typeface="Courier" pitchFamily="2" charset="0"/>
              </a:rPr>
              <a:t>tqf.h</a:t>
            </a:r>
            <a:r>
              <a:rPr lang="en-US" dirty="0">
                <a:latin typeface="Courier" pitchFamily="2" charset="0"/>
              </a:rPr>
              <a:t>(</a:t>
            </a:r>
            <a:r>
              <a:rPr lang="en-US" dirty="0" err="1">
                <a:latin typeface="Courier" pitchFamily="2" charset="0"/>
              </a:rPr>
              <a:t>q_state</a:t>
            </a:r>
            <a:r>
              <a:rPr lang="en-US" dirty="0">
                <a:latin typeface="Courier" pitchFamily="2" charset="0"/>
              </a:rPr>
              <a:t>, wires=1)</a:t>
            </a:r>
          </a:p>
          <a:p>
            <a:pPr lvl="2"/>
            <a:r>
              <a:rPr lang="en-US" dirty="0" err="1">
                <a:latin typeface="Courier" pitchFamily="2" charset="0"/>
              </a:rPr>
              <a:t>h_gate</a:t>
            </a:r>
            <a:r>
              <a:rPr lang="en-US" dirty="0">
                <a:latin typeface="Courier" pitchFamily="2" charset="0"/>
              </a:rPr>
              <a:t> = </a:t>
            </a:r>
            <a:r>
              <a:rPr lang="en-US" dirty="0" err="1">
                <a:latin typeface="Courier" pitchFamily="2" charset="0"/>
              </a:rPr>
              <a:t>tq.H</a:t>
            </a:r>
            <a:r>
              <a:rPr lang="en-US" dirty="0">
                <a:latin typeface="Courier" pitchFamily="2" charset="0"/>
              </a:rPr>
              <a:t>()</a:t>
            </a:r>
          </a:p>
          <a:p>
            <a:pPr lvl="2"/>
            <a:r>
              <a:rPr lang="en-US" dirty="0" err="1">
                <a:latin typeface="Courier" pitchFamily="2" charset="0"/>
              </a:rPr>
              <a:t>h_gate</a:t>
            </a:r>
            <a:r>
              <a:rPr lang="en-US" dirty="0">
                <a:latin typeface="Courier" pitchFamily="2" charset="0"/>
              </a:rPr>
              <a:t>(</a:t>
            </a:r>
            <a:r>
              <a:rPr lang="en-US" dirty="0" err="1">
                <a:latin typeface="Courier" pitchFamily="2" charset="0"/>
              </a:rPr>
              <a:t>q_state</a:t>
            </a:r>
            <a:r>
              <a:rPr lang="en-US" dirty="0">
                <a:latin typeface="Courier" pitchFamily="2" charset="0"/>
              </a:rPr>
              <a:t>)</a:t>
            </a:r>
          </a:p>
          <a:p>
            <a:pPr lvl="2"/>
            <a:r>
              <a:rPr lang="en-US" dirty="0" err="1">
                <a:latin typeface="Courier" pitchFamily="2" charset="0"/>
              </a:rPr>
              <a:t>q_state.h</a:t>
            </a:r>
            <a:r>
              <a:rPr lang="en-US" dirty="0">
                <a:latin typeface="Courier" pitchFamily="2" charset="0"/>
              </a:rPr>
              <a:t>()</a:t>
            </a:r>
          </a:p>
          <a:p>
            <a:pPr lvl="2"/>
            <a:r>
              <a:rPr lang="en-US" dirty="0" err="1">
                <a:latin typeface="Courier" pitchFamily="2" charset="0"/>
              </a:rPr>
              <a:t>q_state.rx</a:t>
            </a:r>
            <a:r>
              <a:rPr lang="en-US" dirty="0">
                <a:latin typeface="Courier" pitchFamily="2" charset="0"/>
              </a:rPr>
              <a:t>(wires=1, params=0.2 * </a:t>
            </a:r>
            <a:r>
              <a:rPr lang="en-US" dirty="0" err="1">
                <a:latin typeface="Courier" pitchFamily="2" charset="0"/>
              </a:rPr>
              <a:t>np.pi</a:t>
            </a:r>
            <a:r>
              <a:rPr lang="en-US" dirty="0">
                <a:latin typeface="Courier" pitchFamily="2" charset="0"/>
              </a:rPr>
              <a:t>)</a:t>
            </a:r>
          </a:p>
          <a:p>
            <a:pPr marL="609600" lvl="1" indent="0">
              <a:buNone/>
            </a:pPr>
            <a:endParaRPr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Tree>
    <p:extLst>
      <p:ext uri="{BB962C8B-B14F-4D97-AF65-F5344CB8AC3E}">
        <p14:creationId xmlns:p14="http://schemas.microsoft.com/office/powerpoint/2010/main" val="274575547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TQ for </a:t>
            </a:r>
            <a:r>
              <a:rPr lang="en-US" dirty="0" err="1"/>
              <a:t>Statevector</a:t>
            </a:r>
            <a:r>
              <a:rPr lang="en-US" dirty="0"/>
              <a:t> simulation</a:t>
            </a:r>
            <a:endParaRPr dirty="0"/>
          </a:p>
        </p:txBody>
      </p:sp>
      <p:sp>
        <p:nvSpPr>
          <p:cNvPr id="184" name="Applying a gate to qubits is performing matrix-vector multiplication between the gate matrix and statevector…"/>
          <p:cNvSpPr txBox="1">
            <a:spLocks noGrp="1"/>
          </p:cNvSpPr>
          <p:nvPr>
            <p:ph type="body" idx="1"/>
          </p:nvPr>
        </p:nvSpPr>
        <p:spPr>
          <a:prstGeom prst="rect">
            <a:avLst/>
          </a:prstGeom>
        </p:spPr>
        <p:txBody>
          <a:bodyPr/>
          <a:lstStyle/>
          <a:p>
            <a:r>
              <a:rPr lang="en-US" dirty="0"/>
              <a:t>P</a:t>
            </a:r>
            <a:r>
              <a:rPr dirty="0"/>
              <a:t>erforming matrix-vector multiplication between the gate matrix and </a:t>
            </a:r>
            <a:r>
              <a:rPr dirty="0" err="1"/>
              <a:t>statevector</a:t>
            </a:r>
            <a:endParaRPr lang="en-US" dirty="0"/>
          </a:p>
          <a:p>
            <a:r>
              <a:rPr lang="en-US" dirty="0"/>
              <a:t>The implementation of </a:t>
            </a:r>
            <a:r>
              <a:rPr lang="en-US" dirty="0" err="1"/>
              <a:t>statevector</a:t>
            </a:r>
            <a:r>
              <a:rPr lang="en-US" dirty="0"/>
              <a:t> and quantum gates are using the native data structure in </a:t>
            </a:r>
            <a:r>
              <a:rPr lang="en-US" dirty="0" err="1"/>
              <a:t>PyTorch</a:t>
            </a:r>
            <a:endParaRPr dirty="0"/>
          </a:p>
          <a:p>
            <a:pPr marL="609600" lvl="1" indent="0">
              <a:buNone/>
            </a:pPr>
            <a:endParaRPr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pic>
        <p:nvPicPr>
          <p:cNvPr id="2" name="Picture 1">
            <a:extLst>
              <a:ext uri="{FF2B5EF4-FFF2-40B4-BE49-F238E27FC236}">
                <a16:creationId xmlns:a16="http://schemas.microsoft.com/office/drawing/2014/main" id="{A20038E6-4682-4796-BA03-024DCA0CC5F2}"/>
              </a:ext>
            </a:extLst>
          </p:cNvPr>
          <p:cNvPicPr>
            <a:picLocks noChangeAspect="1"/>
          </p:cNvPicPr>
          <p:nvPr/>
        </p:nvPicPr>
        <p:blipFill>
          <a:blip r:embed="rId2"/>
          <a:stretch>
            <a:fillRect/>
          </a:stretch>
        </p:blipFill>
        <p:spPr>
          <a:xfrm>
            <a:off x="1603609" y="5511345"/>
            <a:ext cx="20537538" cy="2012229"/>
          </a:xfrm>
          <a:prstGeom prst="rect">
            <a:avLst/>
          </a:prstGeom>
        </p:spPr>
      </p:pic>
      <p:pic>
        <p:nvPicPr>
          <p:cNvPr id="3" name="Picture 2">
            <a:extLst>
              <a:ext uri="{FF2B5EF4-FFF2-40B4-BE49-F238E27FC236}">
                <a16:creationId xmlns:a16="http://schemas.microsoft.com/office/drawing/2014/main" id="{7D0DCAEB-E3ED-29B3-7C28-6BE228960D59}"/>
              </a:ext>
            </a:extLst>
          </p:cNvPr>
          <p:cNvPicPr>
            <a:picLocks noChangeAspect="1"/>
          </p:cNvPicPr>
          <p:nvPr/>
        </p:nvPicPr>
        <p:blipFill>
          <a:blip r:embed="rId3"/>
          <a:stretch>
            <a:fillRect/>
          </a:stretch>
        </p:blipFill>
        <p:spPr>
          <a:xfrm>
            <a:off x="1218959" y="8027340"/>
            <a:ext cx="21306839" cy="4214721"/>
          </a:xfrm>
          <a:prstGeom prst="rect">
            <a:avLst/>
          </a:prstGeom>
        </p:spPr>
      </p:pic>
    </p:spTree>
    <p:extLst>
      <p:ext uri="{BB962C8B-B14F-4D97-AF65-F5344CB8AC3E}">
        <p14:creationId xmlns:p14="http://schemas.microsoft.com/office/powerpoint/2010/main" val="316972139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9E23E-8453-F2D8-246C-573CA8693CBB}"/>
              </a:ext>
            </a:extLst>
          </p:cNvPr>
          <p:cNvSpPr>
            <a:spLocks noGrp="1"/>
          </p:cNvSpPr>
          <p:nvPr>
            <p:ph type="title"/>
          </p:nvPr>
        </p:nvSpPr>
        <p:spPr/>
        <p:txBody>
          <a:bodyPr/>
          <a:lstStyle/>
          <a:p>
            <a:r>
              <a:rPr lang="en-US" dirty="0"/>
              <a:t>Quantum Computing</a:t>
            </a:r>
          </a:p>
        </p:txBody>
      </p:sp>
      <p:sp>
        <p:nvSpPr>
          <p:cNvPr id="5" name="Noisy Intermediate-Scale Quantum (NISQ)…">
            <a:extLst>
              <a:ext uri="{FF2B5EF4-FFF2-40B4-BE49-F238E27FC236}">
                <a16:creationId xmlns:a16="http://schemas.microsoft.com/office/drawing/2014/main" id="{C1B5FB97-2A30-5FCF-2060-AB7CBF1B4D4C}"/>
              </a:ext>
            </a:extLst>
          </p:cNvPr>
          <p:cNvSpPr txBox="1">
            <a:spLocks noGrp="1"/>
          </p:cNvSpPr>
          <p:nvPr>
            <p:ph type="body" idx="1"/>
          </p:nvPr>
        </p:nvSpPr>
        <p:spPr>
          <a:xfrm>
            <a:off x="1218959" y="2540000"/>
            <a:ext cx="21944882" cy="7954920"/>
          </a:xfrm>
          <a:prstGeom prst="rect">
            <a:avLst/>
          </a:prstGeom>
        </p:spPr>
        <p:txBody>
          <a:bodyPr/>
          <a:lstStyle/>
          <a:p>
            <a:r>
              <a:rPr lang="en-US" dirty="0"/>
              <a:t>Fast progress of quantum devices</a:t>
            </a:r>
          </a:p>
          <a:p>
            <a:r>
              <a:rPr lang="en-US" dirty="0"/>
              <a:t>Different technologies</a:t>
            </a:r>
          </a:p>
          <a:p>
            <a:pPr lvl="1"/>
            <a:r>
              <a:rPr lang="en-US" dirty="0"/>
              <a:t>Superconducting, trapped ion, neutral atom, photonics, etc.</a:t>
            </a:r>
          </a:p>
        </p:txBody>
      </p:sp>
      <p:pic>
        <p:nvPicPr>
          <p:cNvPr id="1026" name="Picture 2" descr="IBM Unveils Breakthrough 127-Qubit Quantum Processor">
            <a:extLst>
              <a:ext uri="{FF2B5EF4-FFF2-40B4-BE49-F238E27FC236}">
                <a16:creationId xmlns:a16="http://schemas.microsoft.com/office/drawing/2014/main" id="{D632C0EB-2AC0-5A51-9E66-F4FAE94AE4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470" r="30588"/>
          <a:stretch/>
        </p:blipFill>
        <p:spPr bwMode="auto">
          <a:xfrm>
            <a:off x="1559859" y="5324312"/>
            <a:ext cx="5197209" cy="51367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A8D6AE-C9C5-D3E3-124C-2037E54BAE45}"/>
              </a:ext>
            </a:extLst>
          </p:cNvPr>
          <p:cNvSpPr txBox="1"/>
          <p:nvPr/>
        </p:nvSpPr>
        <p:spPr>
          <a:xfrm>
            <a:off x="2898341" y="10697109"/>
            <a:ext cx="2520244"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4000" b="1" i="0" u="none" strike="noStrike" cap="none" spc="0" normalizeH="0" baseline="0" dirty="0">
                <a:ln>
                  <a:noFill/>
                </a:ln>
                <a:solidFill>
                  <a:srgbClr val="000000"/>
                </a:solidFill>
                <a:effectLst/>
                <a:uFillTx/>
                <a:latin typeface="+mn-lt"/>
                <a:ea typeface="+mn-ea"/>
                <a:cs typeface="+mn-cs"/>
                <a:sym typeface="Arial"/>
              </a:rPr>
              <a:t>IBM </a:t>
            </a:r>
            <a:br>
              <a:rPr kumimoji="0" lang="en-US" sz="4000" b="1" i="0" u="none" strike="noStrike" cap="none" spc="0" normalizeH="0" baseline="0" dirty="0">
                <a:ln>
                  <a:noFill/>
                </a:ln>
                <a:solidFill>
                  <a:srgbClr val="000000"/>
                </a:solidFill>
                <a:effectLst/>
                <a:uFillTx/>
                <a:latin typeface="+mn-lt"/>
                <a:ea typeface="+mn-ea"/>
                <a:cs typeface="+mn-cs"/>
                <a:sym typeface="Arial"/>
              </a:rPr>
            </a:br>
            <a:r>
              <a:rPr kumimoji="0" lang="en-US" sz="4000" b="1" i="0" u="none" strike="noStrike" cap="none" spc="0" normalizeH="0" baseline="0" dirty="0">
                <a:ln>
                  <a:noFill/>
                </a:ln>
                <a:solidFill>
                  <a:srgbClr val="000000"/>
                </a:solidFill>
                <a:effectLst/>
                <a:uFillTx/>
                <a:latin typeface="+mn-lt"/>
                <a:ea typeface="+mn-ea"/>
                <a:cs typeface="+mn-cs"/>
                <a:sym typeface="Arial"/>
              </a:rPr>
              <a:t>127 Qubit</a:t>
            </a:r>
          </a:p>
        </p:txBody>
      </p:sp>
      <p:pic>
        <p:nvPicPr>
          <p:cNvPr id="1028" name="Picture 4" descr="Hello quantum world! Google publishes landmark quantum supremacy claim">
            <a:extLst>
              <a:ext uri="{FF2B5EF4-FFF2-40B4-BE49-F238E27FC236}">
                <a16:creationId xmlns:a16="http://schemas.microsoft.com/office/drawing/2014/main" id="{E5DAA459-0918-327B-517E-4D483003C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3366" y="5324313"/>
            <a:ext cx="7516425" cy="51675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2DE525-40A8-AAAB-B990-BF17E7638260}"/>
              </a:ext>
            </a:extLst>
          </p:cNvPr>
          <p:cNvSpPr txBox="1"/>
          <p:nvPr/>
        </p:nvSpPr>
        <p:spPr>
          <a:xfrm>
            <a:off x="9629443" y="10697110"/>
            <a:ext cx="3183071"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4000" b="1" i="0" u="none" strike="noStrike" cap="none" spc="0" normalizeH="0" baseline="0" dirty="0">
                <a:ln>
                  <a:noFill/>
                </a:ln>
                <a:solidFill>
                  <a:srgbClr val="000000"/>
                </a:solidFill>
                <a:effectLst/>
                <a:uFillTx/>
                <a:latin typeface="+mn-lt"/>
                <a:ea typeface="+mn-ea"/>
                <a:cs typeface="+mn-cs"/>
                <a:sym typeface="Arial"/>
              </a:rPr>
              <a:t>Google</a:t>
            </a:r>
            <a:br>
              <a:rPr kumimoji="0" lang="en-US" sz="4000" b="1" i="0" u="none" strike="noStrike" cap="none" spc="0" normalizeH="0" baseline="0" dirty="0">
                <a:ln>
                  <a:noFill/>
                </a:ln>
                <a:solidFill>
                  <a:srgbClr val="000000"/>
                </a:solidFill>
                <a:effectLst/>
                <a:uFillTx/>
                <a:latin typeface="+mn-lt"/>
                <a:ea typeface="+mn-ea"/>
                <a:cs typeface="+mn-cs"/>
                <a:sym typeface="Arial"/>
              </a:rPr>
            </a:br>
            <a:r>
              <a:rPr kumimoji="0" lang="en-US" sz="4000" b="1" i="0" u="none" strike="noStrike" cap="none" spc="0" normalizeH="0" baseline="0" dirty="0">
                <a:ln>
                  <a:noFill/>
                </a:ln>
                <a:solidFill>
                  <a:srgbClr val="000000"/>
                </a:solidFill>
                <a:effectLst/>
                <a:uFillTx/>
                <a:latin typeface="+mn-lt"/>
                <a:ea typeface="+mn-ea"/>
                <a:cs typeface="+mn-cs"/>
                <a:sym typeface="Arial"/>
              </a:rPr>
              <a:t>53 Qubits</a:t>
            </a:r>
          </a:p>
        </p:txBody>
      </p:sp>
      <p:pic>
        <p:nvPicPr>
          <p:cNvPr id="1030" name="Picture 6" descr="IonQ’s EGT Series Ion Trap Chip                                               ">
            <a:extLst>
              <a:ext uri="{FF2B5EF4-FFF2-40B4-BE49-F238E27FC236}">
                <a16:creationId xmlns:a16="http://schemas.microsoft.com/office/drawing/2014/main" id="{92C129F5-F0E5-B42E-5579-BE974435E6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04641" y="5324312"/>
            <a:ext cx="7812349" cy="516754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BDD17A2-FA0C-7E08-BF5F-E49D481917A6}"/>
              </a:ext>
            </a:extLst>
          </p:cNvPr>
          <p:cNvSpPr txBox="1"/>
          <p:nvPr/>
        </p:nvSpPr>
        <p:spPr>
          <a:xfrm>
            <a:off x="18019279" y="10742865"/>
            <a:ext cx="3183071"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4000" b="1" i="0" u="none" strike="noStrike" cap="none" spc="0" normalizeH="0" baseline="0" dirty="0" err="1">
                <a:ln>
                  <a:noFill/>
                </a:ln>
                <a:solidFill>
                  <a:srgbClr val="000000"/>
                </a:solidFill>
                <a:effectLst/>
                <a:uFillTx/>
                <a:latin typeface="+mn-lt"/>
                <a:ea typeface="+mn-ea"/>
                <a:cs typeface="+mn-cs"/>
                <a:sym typeface="Arial"/>
              </a:rPr>
              <a:t>IonQ</a:t>
            </a:r>
            <a:br>
              <a:rPr kumimoji="0" lang="en-US" sz="4000" b="1" i="0" u="none" strike="noStrike" cap="none" spc="0" normalizeH="0" baseline="0" dirty="0">
                <a:ln>
                  <a:noFill/>
                </a:ln>
                <a:solidFill>
                  <a:srgbClr val="000000"/>
                </a:solidFill>
                <a:effectLst/>
                <a:uFillTx/>
                <a:latin typeface="+mn-lt"/>
                <a:ea typeface="+mn-ea"/>
                <a:cs typeface="+mn-cs"/>
                <a:sym typeface="Arial"/>
              </a:rPr>
            </a:br>
            <a:r>
              <a:rPr kumimoji="0" lang="en-US" sz="4000" b="1" i="0" u="none" strike="noStrike" cap="none" spc="0" normalizeH="0" baseline="0" dirty="0">
                <a:ln>
                  <a:noFill/>
                </a:ln>
                <a:solidFill>
                  <a:srgbClr val="000000"/>
                </a:solidFill>
                <a:effectLst/>
                <a:uFillTx/>
                <a:latin typeface="+mn-lt"/>
                <a:ea typeface="+mn-ea"/>
                <a:cs typeface="+mn-cs"/>
                <a:sym typeface="Arial"/>
              </a:rPr>
              <a:t>32+ Qubits</a:t>
            </a:r>
          </a:p>
        </p:txBody>
      </p:sp>
    </p:spTree>
    <p:extLst>
      <p:ext uri="{BB962C8B-B14F-4D97-AF65-F5344CB8AC3E}">
        <p14:creationId xmlns:p14="http://schemas.microsoft.com/office/powerpoint/2010/main" val="217308180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TQ for Density Matrix simulation</a:t>
            </a:r>
            <a:endParaRPr dirty="0"/>
          </a:p>
        </p:txBody>
      </p:sp>
      <p:sp>
        <p:nvSpPr>
          <p:cNvPr id="184" name="Applying a gate to qubits is performing matrix-vector multiplication between the gate matrix and statevector…"/>
          <p:cNvSpPr txBox="1">
            <a:spLocks noGrp="1"/>
          </p:cNvSpPr>
          <p:nvPr>
            <p:ph type="body" idx="1"/>
          </p:nvPr>
        </p:nvSpPr>
        <p:spPr>
          <a:prstGeom prst="rect">
            <a:avLst/>
          </a:prstGeom>
        </p:spPr>
        <p:txBody>
          <a:bodyPr/>
          <a:lstStyle/>
          <a:p>
            <a:r>
              <a:rPr lang="en-US" dirty="0"/>
              <a:t>Performing matrix-vector multiplication between the gate matrix and Density Matrix</a:t>
            </a:r>
          </a:p>
          <a:p>
            <a:pPr lvl="1"/>
            <a:r>
              <a:rPr lang="en-US" dirty="0"/>
              <a:t>The </a:t>
            </a:r>
            <a:r>
              <a:rPr lang="en-US" dirty="0" err="1"/>
              <a:t>tq.QuantumState</a:t>
            </a:r>
            <a:r>
              <a:rPr lang="en-US" dirty="0"/>
              <a:t> class can also store the Density Matrix</a:t>
            </a:r>
          </a:p>
          <a:p>
            <a:pPr lvl="2"/>
            <a:r>
              <a:rPr lang="en-US" dirty="0" err="1">
                <a:latin typeface="Courier" pitchFamily="2" charset="0"/>
              </a:rPr>
              <a:t>q_mat</a:t>
            </a:r>
            <a:r>
              <a:rPr lang="en-US" dirty="0">
                <a:latin typeface="Courier" pitchFamily="2" charset="0"/>
              </a:rPr>
              <a:t> = </a:t>
            </a:r>
            <a:r>
              <a:rPr lang="en-US" dirty="0" err="1">
                <a:latin typeface="Courier" pitchFamily="2" charset="0"/>
              </a:rPr>
              <a:t>tq.DesityMatrix</a:t>
            </a:r>
            <a:r>
              <a:rPr lang="en-US" dirty="0">
                <a:latin typeface="Courier" pitchFamily="2" charset="0"/>
              </a:rPr>
              <a:t>(</a:t>
            </a:r>
            <a:r>
              <a:rPr lang="en-US" dirty="0" err="1">
                <a:latin typeface="Courier" pitchFamily="2" charset="0"/>
              </a:rPr>
              <a:t>n_wires</a:t>
            </a:r>
            <a:r>
              <a:rPr lang="en-US" dirty="0">
                <a:latin typeface="Courier" pitchFamily="2" charset="0"/>
              </a:rPr>
              <a:t>=5)</a:t>
            </a:r>
          </a:p>
          <a:p>
            <a:pPr lvl="1"/>
            <a:r>
              <a:rPr lang="en-US" dirty="0"/>
              <a:t>Applying quantum gates</a:t>
            </a:r>
          </a:p>
          <a:p>
            <a:pPr lvl="2"/>
            <a:r>
              <a:rPr lang="en-US" dirty="0">
                <a:latin typeface="Courier" pitchFamily="2" charset="0"/>
              </a:rPr>
              <a:t>q </a:t>
            </a:r>
            <a:r>
              <a:rPr lang="en-US" dirty="0" err="1">
                <a:latin typeface="Courier" pitchFamily="2" charset="0"/>
              </a:rPr>
              <a:t>mat.h</a:t>
            </a:r>
            <a:r>
              <a:rPr lang="en-US" dirty="0">
                <a:latin typeface="Courier" pitchFamily="2" charset="0"/>
              </a:rPr>
              <a:t>()</a:t>
            </a:r>
          </a:p>
          <a:p>
            <a:pPr lvl="2"/>
            <a:r>
              <a:rPr lang="en-US" dirty="0" err="1">
                <a:latin typeface="Courier" pitchFamily="2" charset="0"/>
              </a:rPr>
              <a:t>q_mat.rx</a:t>
            </a:r>
            <a:r>
              <a:rPr lang="en-US" dirty="0">
                <a:latin typeface="Courier" pitchFamily="2" charset="0"/>
              </a:rPr>
              <a:t>(wires=1, params=0.2 * </a:t>
            </a:r>
            <a:r>
              <a:rPr lang="en-US" dirty="0" err="1">
                <a:latin typeface="Courier" pitchFamily="2" charset="0"/>
              </a:rPr>
              <a:t>np.pi</a:t>
            </a:r>
            <a:r>
              <a:rPr lang="en-US" dirty="0">
                <a:latin typeface="Courier" pitchFamily="2" charset="0"/>
              </a:rPr>
              <a:t>)</a:t>
            </a:r>
          </a:p>
          <a:p>
            <a:pPr marL="609600" lvl="1" indent="0">
              <a:buNone/>
            </a:pP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pic>
        <p:nvPicPr>
          <p:cNvPr id="4" name="Picture 3">
            <a:extLst>
              <a:ext uri="{FF2B5EF4-FFF2-40B4-BE49-F238E27FC236}">
                <a16:creationId xmlns:a16="http://schemas.microsoft.com/office/drawing/2014/main" id="{9DE14997-9279-856F-0BF2-6172840F1E59}"/>
              </a:ext>
            </a:extLst>
          </p:cNvPr>
          <p:cNvPicPr>
            <a:picLocks noChangeAspect="1"/>
          </p:cNvPicPr>
          <p:nvPr/>
        </p:nvPicPr>
        <p:blipFill>
          <a:blip r:embed="rId2"/>
          <a:stretch>
            <a:fillRect/>
          </a:stretch>
        </p:blipFill>
        <p:spPr>
          <a:xfrm>
            <a:off x="16137576" y="3436393"/>
            <a:ext cx="8246424" cy="9090313"/>
          </a:xfrm>
          <a:prstGeom prst="rect">
            <a:avLst/>
          </a:prstGeom>
        </p:spPr>
      </p:pic>
    </p:spTree>
    <p:extLst>
      <p:ext uri="{BB962C8B-B14F-4D97-AF65-F5344CB8AC3E}">
        <p14:creationId xmlns:p14="http://schemas.microsoft.com/office/powerpoint/2010/main" val="294684653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Dynamic computation graph</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39999"/>
            <a:ext cx="21944882" cy="10555999"/>
          </a:xfrm>
          <a:prstGeom prst="rect">
            <a:avLst/>
          </a:prstGeom>
        </p:spPr>
        <p:txBody>
          <a:bodyPr/>
          <a:lstStyle/>
          <a:p>
            <a:r>
              <a:rPr lang="en-US" dirty="0"/>
              <a:t>P</a:t>
            </a:r>
            <a:r>
              <a:rPr dirty="0"/>
              <a:t>erforming matrix-vector multiplication between the gate matrix and </a:t>
            </a:r>
            <a:r>
              <a:rPr dirty="0" err="1"/>
              <a:t>statevector</a:t>
            </a:r>
            <a:endParaRPr dirty="0"/>
          </a:p>
          <a:p>
            <a:pPr lvl="1"/>
            <a:r>
              <a:rPr lang="en-US" dirty="0"/>
              <a:t>The </a:t>
            </a:r>
            <a:r>
              <a:rPr lang="en-US" dirty="0" err="1"/>
              <a:t>tq.QuantumState</a:t>
            </a:r>
            <a:r>
              <a:rPr lang="en-US" dirty="0"/>
              <a:t> class can also store the </a:t>
            </a:r>
            <a:r>
              <a:rPr lang="en-US" dirty="0" err="1"/>
              <a:t>statevectors</a:t>
            </a:r>
            <a:endParaRPr lang="en-US" dirty="0"/>
          </a:p>
          <a:p>
            <a:pPr lvl="2"/>
            <a:r>
              <a:rPr lang="en-US" dirty="0" err="1">
                <a:latin typeface="Courier" pitchFamily="2" charset="0"/>
              </a:rPr>
              <a:t>q_state</a:t>
            </a:r>
            <a:r>
              <a:rPr lang="en-US" dirty="0">
                <a:latin typeface="Courier" pitchFamily="2" charset="0"/>
              </a:rPr>
              <a:t> = </a:t>
            </a:r>
            <a:r>
              <a:rPr lang="en-US" dirty="0" err="1">
                <a:latin typeface="Courier" pitchFamily="2" charset="0"/>
              </a:rPr>
              <a:t>tq.QuantumState</a:t>
            </a:r>
            <a:r>
              <a:rPr lang="en-US" dirty="0">
                <a:latin typeface="Courier" pitchFamily="2" charset="0"/>
              </a:rPr>
              <a:t>(</a:t>
            </a:r>
            <a:r>
              <a:rPr lang="en-US" dirty="0" err="1">
                <a:latin typeface="Courier" pitchFamily="2" charset="0"/>
              </a:rPr>
              <a:t>n_wires</a:t>
            </a:r>
            <a:r>
              <a:rPr lang="en-US" dirty="0">
                <a:latin typeface="Courier" pitchFamily="2" charset="0"/>
              </a:rPr>
              <a:t>=5)</a:t>
            </a:r>
          </a:p>
          <a:p>
            <a:pPr lvl="2"/>
            <a:r>
              <a:rPr lang="en-US" dirty="0" err="1">
                <a:latin typeface="Courier" pitchFamily="2" charset="0"/>
              </a:rPr>
              <a:t>q_state.h</a:t>
            </a:r>
            <a:r>
              <a:rPr lang="en-US" dirty="0">
                <a:latin typeface="Courier" pitchFamily="2" charset="0"/>
              </a:rPr>
              <a:t>(wires=1)</a:t>
            </a:r>
          </a:p>
          <a:p>
            <a:pPr lvl="2"/>
            <a:r>
              <a:rPr lang="en-US" dirty="0">
                <a:latin typeface="Courier" pitchFamily="2" charset="0"/>
              </a:rPr>
              <a:t>print(</a:t>
            </a:r>
            <a:r>
              <a:rPr lang="en-US" dirty="0" err="1">
                <a:latin typeface="Courier" pitchFamily="2" charset="0"/>
              </a:rPr>
              <a:t>q_state</a:t>
            </a:r>
            <a:r>
              <a:rPr lang="en-US" dirty="0">
                <a:latin typeface="Courier" pitchFamily="2" charset="0"/>
              </a:rPr>
              <a:t>)</a:t>
            </a:r>
          </a:p>
          <a:p>
            <a:pPr lvl="2"/>
            <a:r>
              <a:rPr lang="en-US" dirty="0" err="1">
                <a:latin typeface="Courier" pitchFamily="2" charset="0"/>
              </a:rPr>
              <a:t>q_state.sx</a:t>
            </a:r>
            <a:r>
              <a:rPr lang="en-US" dirty="0">
                <a:latin typeface="Courier" pitchFamily="2" charset="0"/>
              </a:rPr>
              <a:t>(wires=3)</a:t>
            </a:r>
          </a:p>
          <a:p>
            <a:pPr lvl="2"/>
            <a:r>
              <a:rPr lang="en-US" dirty="0">
                <a:latin typeface="Courier" pitchFamily="2" charset="0"/>
              </a:rPr>
              <a:t>print(</a:t>
            </a:r>
            <a:r>
              <a:rPr lang="en-US" dirty="0" err="1">
                <a:latin typeface="Courier" pitchFamily="2" charset="0"/>
              </a:rPr>
              <a:t>q_state</a:t>
            </a:r>
            <a:r>
              <a:rPr lang="en-US" dirty="0">
                <a:latin typeface="Courier" pitchFamily="2" charset="0"/>
              </a:rPr>
              <a:t>)</a:t>
            </a:r>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Tree>
    <p:extLst>
      <p:ext uri="{BB962C8B-B14F-4D97-AF65-F5344CB8AC3E}">
        <p14:creationId xmlns:p14="http://schemas.microsoft.com/office/powerpoint/2010/main" val="120446522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Batch Mode Tensorized Processing</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39999"/>
            <a:ext cx="21944882" cy="10555999"/>
          </a:xfrm>
          <a:prstGeom prst="rect">
            <a:avLst/>
          </a:prstGeom>
        </p:spPr>
        <p:txBody>
          <a:bodyPr/>
          <a:lstStyle/>
          <a:p>
            <a:r>
              <a:rPr lang="en-US" dirty="0"/>
              <a:t>P</a:t>
            </a:r>
            <a:r>
              <a:rPr dirty="0"/>
              <a:t>erforming matrix-vector multiplication between the gate matrix and </a:t>
            </a:r>
            <a:r>
              <a:rPr dirty="0" err="1"/>
              <a:t>statevector</a:t>
            </a:r>
            <a:endParaRPr dirty="0"/>
          </a:p>
          <a:p>
            <a:pPr lvl="1"/>
            <a:r>
              <a:rPr lang="en-US" dirty="0"/>
              <a:t>The </a:t>
            </a:r>
            <a:r>
              <a:rPr lang="en-US" dirty="0" err="1"/>
              <a:t>tq.QuantumState</a:t>
            </a:r>
            <a:r>
              <a:rPr lang="en-US" dirty="0"/>
              <a:t> class can also store the </a:t>
            </a:r>
            <a:r>
              <a:rPr lang="en-US" dirty="0" err="1"/>
              <a:t>statevectors</a:t>
            </a:r>
            <a:endParaRPr lang="en-US" dirty="0"/>
          </a:p>
          <a:p>
            <a:pPr lvl="2"/>
            <a:r>
              <a:rPr lang="en-US" dirty="0" err="1">
                <a:latin typeface="Courier" pitchFamily="2" charset="0"/>
              </a:rPr>
              <a:t>q_state</a:t>
            </a:r>
            <a:r>
              <a:rPr lang="en-US" dirty="0">
                <a:latin typeface="Courier" pitchFamily="2" charset="0"/>
              </a:rPr>
              <a:t> = </a:t>
            </a:r>
            <a:r>
              <a:rPr lang="en-US" dirty="0" err="1">
                <a:latin typeface="Courier" pitchFamily="2" charset="0"/>
              </a:rPr>
              <a:t>tq.QuantumState</a:t>
            </a:r>
            <a:r>
              <a:rPr lang="en-US" dirty="0">
                <a:latin typeface="Courier" pitchFamily="2" charset="0"/>
              </a:rPr>
              <a:t>(</a:t>
            </a:r>
            <a:r>
              <a:rPr lang="en-US" dirty="0" err="1">
                <a:latin typeface="Courier" pitchFamily="2" charset="0"/>
              </a:rPr>
              <a:t>n_wires</a:t>
            </a:r>
            <a:r>
              <a:rPr lang="en-US" dirty="0">
                <a:latin typeface="Courier" pitchFamily="2" charset="0"/>
              </a:rPr>
              <a:t>=5, </a:t>
            </a:r>
            <a:r>
              <a:rPr lang="en-US" dirty="0" err="1">
                <a:solidFill>
                  <a:srgbClr val="FF0000"/>
                </a:solidFill>
                <a:latin typeface="Courier" pitchFamily="2" charset="0"/>
              </a:rPr>
              <a:t>bsz</a:t>
            </a:r>
            <a:r>
              <a:rPr lang="en-US" dirty="0">
                <a:solidFill>
                  <a:srgbClr val="FF0000"/>
                </a:solidFill>
                <a:latin typeface="Courier" pitchFamily="2" charset="0"/>
              </a:rPr>
              <a:t>=64</a:t>
            </a:r>
            <a:r>
              <a:rPr lang="en-US" dirty="0">
                <a:latin typeface="Courier" pitchFamily="2" charset="0"/>
              </a:rPr>
              <a:t>)</a:t>
            </a:r>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Tree>
    <p:extLst>
      <p:ext uri="{BB962C8B-B14F-4D97-AF65-F5344CB8AC3E}">
        <p14:creationId xmlns:p14="http://schemas.microsoft.com/office/powerpoint/2010/main" val="16616447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GPU Support</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39999"/>
            <a:ext cx="21944882" cy="10555999"/>
          </a:xfrm>
          <a:prstGeom prst="rect">
            <a:avLst/>
          </a:prstGeom>
        </p:spPr>
        <p:txBody>
          <a:bodyPr/>
          <a:lstStyle/>
          <a:p>
            <a:r>
              <a:rPr lang="en-US" dirty="0"/>
              <a:t>P</a:t>
            </a:r>
            <a:r>
              <a:rPr dirty="0"/>
              <a:t>erforming matrix-vector multiplication between the gate matrix and </a:t>
            </a:r>
            <a:r>
              <a:rPr dirty="0" err="1"/>
              <a:t>statevector</a:t>
            </a:r>
            <a:endParaRPr dirty="0"/>
          </a:p>
          <a:p>
            <a:pPr lvl="1"/>
            <a:r>
              <a:rPr lang="en-US" dirty="0"/>
              <a:t>The </a:t>
            </a:r>
            <a:r>
              <a:rPr lang="en-US" dirty="0" err="1"/>
              <a:t>tq.QuantumState</a:t>
            </a:r>
            <a:r>
              <a:rPr lang="en-US" dirty="0"/>
              <a:t> class can also store the </a:t>
            </a:r>
            <a:r>
              <a:rPr lang="en-US" dirty="0" err="1"/>
              <a:t>statevectors</a:t>
            </a:r>
            <a:endParaRPr lang="en-US" dirty="0"/>
          </a:p>
          <a:p>
            <a:pPr lvl="2"/>
            <a:r>
              <a:rPr lang="en-US" dirty="0" err="1">
                <a:latin typeface="Courier" pitchFamily="2" charset="0"/>
              </a:rPr>
              <a:t>q_state</a:t>
            </a:r>
            <a:r>
              <a:rPr lang="en-US" dirty="0">
                <a:latin typeface="Courier" pitchFamily="2" charset="0"/>
              </a:rPr>
              <a:t> = </a:t>
            </a:r>
            <a:r>
              <a:rPr lang="en-US" dirty="0" err="1">
                <a:latin typeface="Courier" pitchFamily="2" charset="0"/>
              </a:rPr>
              <a:t>tq.QuantumState</a:t>
            </a:r>
            <a:r>
              <a:rPr lang="en-US" dirty="0">
                <a:latin typeface="Courier" pitchFamily="2" charset="0"/>
              </a:rPr>
              <a:t>(</a:t>
            </a:r>
            <a:r>
              <a:rPr lang="en-US" dirty="0" err="1">
                <a:latin typeface="Courier" pitchFamily="2" charset="0"/>
              </a:rPr>
              <a:t>n_wires</a:t>
            </a:r>
            <a:r>
              <a:rPr lang="en-US" dirty="0">
                <a:latin typeface="Courier" pitchFamily="2" charset="0"/>
              </a:rPr>
              <a:t>=5, </a:t>
            </a:r>
            <a:r>
              <a:rPr lang="en-US" dirty="0" err="1">
                <a:solidFill>
                  <a:srgbClr val="FF0000"/>
                </a:solidFill>
                <a:latin typeface="Courier" pitchFamily="2" charset="0"/>
              </a:rPr>
              <a:t>bsz</a:t>
            </a:r>
            <a:r>
              <a:rPr lang="en-US" dirty="0">
                <a:solidFill>
                  <a:srgbClr val="FF0000"/>
                </a:solidFill>
                <a:latin typeface="Courier" pitchFamily="2" charset="0"/>
              </a:rPr>
              <a:t>=64</a:t>
            </a:r>
            <a:r>
              <a:rPr lang="en-US" dirty="0">
                <a:latin typeface="Courier" pitchFamily="2" charset="0"/>
              </a:rPr>
              <a:t>)</a:t>
            </a:r>
          </a:p>
          <a:p>
            <a:pPr lvl="2"/>
            <a:r>
              <a:rPr lang="en-US" dirty="0" err="1">
                <a:latin typeface="Courier" pitchFamily="2" charset="0"/>
              </a:rPr>
              <a:t>q_state.to</a:t>
            </a:r>
            <a:r>
              <a:rPr lang="en-US" dirty="0">
                <a:latin typeface="Courier" pitchFamily="2" charset="0"/>
              </a:rPr>
              <a:t>(</a:t>
            </a:r>
            <a:r>
              <a:rPr lang="en-US" dirty="0" err="1">
                <a:latin typeface="Courier" pitchFamily="2" charset="0"/>
              </a:rPr>
              <a:t>torch.device</a:t>
            </a:r>
            <a:r>
              <a:rPr lang="en-US" dirty="0">
                <a:latin typeface="Courier" pitchFamily="2" charset="0"/>
              </a:rPr>
              <a:t>(‘</a:t>
            </a:r>
            <a:r>
              <a:rPr lang="en-US" dirty="0" err="1">
                <a:latin typeface="Courier" pitchFamily="2" charset="0"/>
              </a:rPr>
              <a:t>cuda</a:t>
            </a:r>
            <a:r>
              <a:rPr lang="en-US" dirty="0">
                <a:latin typeface="Courier" pitchFamily="2" charset="0"/>
              </a:rPr>
              <a:t>’))</a:t>
            </a:r>
          </a:p>
          <a:p>
            <a:pPr lvl="1"/>
            <a:r>
              <a:rPr lang="en-US" dirty="0">
                <a:latin typeface="Arial" panose="020B0604020202020204" pitchFamily="34" charset="0"/>
                <a:cs typeface="Arial" panose="020B0604020202020204" pitchFamily="34" charset="0"/>
              </a:rPr>
              <a:t>Leverage the fast GPU support</a:t>
            </a:r>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Tree>
    <p:extLst>
      <p:ext uri="{BB962C8B-B14F-4D97-AF65-F5344CB8AC3E}">
        <p14:creationId xmlns:p14="http://schemas.microsoft.com/office/powerpoint/2010/main" val="413561322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Automatic Gradient Computation</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39999"/>
            <a:ext cx="21944882" cy="10555999"/>
          </a:xfrm>
          <a:prstGeom prst="rect">
            <a:avLst/>
          </a:prstGeom>
        </p:spPr>
        <p:txBody>
          <a:bodyPr/>
          <a:lstStyle/>
          <a:p>
            <a:r>
              <a:rPr lang="en-US" dirty="0"/>
              <a:t>P</a:t>
            </a:r>
            <a:r>
              <a:rPr dirty="0"/>
              <a:t>erforming matrix-vector multiplication between the gate matrix and </a:t>
            </a:r>
            <a:r>
              <a:rPr dirty="0" err="1"/>
              <a:t>statevector</a:t>
            </a:r>
            <a:endParaRPr dirty="0"/>
          </a:p>
          <a:p>
            <a:pPr lvl="1"/>
            <a:r>
              <a:rPr lang="en-US" dirty="0"/>
              <a:t>The </a:t>
            </a:r>
            <a:r>
              <a:rPr lang="en-US" dirty="0" err="1"/>
              <a:t>tq.QuantumState</a:t>
            </a:r>
            <a:r>
              <a:rPr lang="en-US" dirty="0"/>
              <a:t> class can also store the </a:t>
            </a:r>
            <a:r>
              <a:rPr lang="en-US" dirty="0" err="1"/>
              <a:t>statevectors</a:t>
            </a:r>
            <a:endParaRPr lang="en-US" dirty="0"/>
          </a:p>
          <a:p>
            <a:pPr lvl="2"/>
            <a:r>
              <a:rPr lang="en-US" dirty="0" err="1">
                <a:latin typeface="Courier" pitchFamily="2" charset="0"/>
              </a:rPr>
              <a:t>q_state</a:t>
            </a:r>
            <a:r>
              <a:rPr lang="en-US" dirty="0">
                <a:latin typeface="Courier" pitchFamily="2" charset="0"/>
              </a:rPr>
              <a:t> = </a:t>
            </a:r>
            <a:r>
              <a:rPr lang="en-US" dirty="0" err="1">
                <a:latin typeface="Courier" pitchFamily="2" charset="0"/>
              </a:rPr>
              <a:t>tq.QuantumState</a:t>
            </a:r>
            <a:r>
              <a:rPr lang="en-US" dirty="0">
                <a:latin typeface="Courier" pitchFamily="2" charset="0"/>
              </a:rPr>
              <a:t>(</a:t>
            </a:r>
            <a:r>
              <a:rPr lang="en-US" dirty="0" err="1">
                <a:latin typeface="Courier" pitchFamily="2" charset="0"/>
              </a:rPr>
              <a:t>n_wires</a:t>
            </a:r>
            <a:r>
              <a:rPr lang="en-US" dirty="0">
                <a:latin typeface="Courier" pitchFamily="2" charset="0"/>
              </a:rPr>
              <a:t>=2)</a:t>
            </a:r>
          </a:p>
          <a:p>
            <a:pPr lvl="2"/>
            <a:r>
              <a:rPr lang="en-US" dirty="0" err="1">
                <a:latin typeface="Courier" pitchFamily="2" charset="0"/>
              </a:rPr>
              <a:t>target_quantum_state</a:t>
            </a:r>
            <a:r>
              <a:rPr lang="en-US" dirty="0">
                <a:latin typeface="Courier" pitchFamily="2" charset="0"/>
              </a:rPr>
              <a:t> = </a:t>
            </a:r>
            <a:r>
              <a:rPr lang="en-US" dirty="0" err="1">
                <a:latin typeface="Courier" pitchFamily="2" charset="0"/>
              </a:rPr>
              <a:t>torch.tensor</a:t>
            </a:r>
            <a:r>
              <a:rPr lang="en-US" dirty="0">
                <a:latin typeface="Courier" pitchFamily="2" charset="0"/>
              </a:rPr>
              <a:t>([0, 0, 0, 1])</a:t>
            </a:r>
          </a:p>
          <a:p>
            <a:pPr lvl="2"/>
            <a:r>
              <a:rPr lang="en-US" dirty="0">
                <a:latin typeface="Courier" pitchFamily="2" charset="0"/>
              </a:rPr>
              <a:t>loss = 1 - (q_state.get_states_1d()[0] @ </a:t>
            </a:r>
            <a:r>
              <a:rPr lang="en-US" dirty="0" err="1">
                <a:latin typeface="Courier" pitchFamily="2" charset="0"/>
              </a:rPr>
              <a:t>target_quantum_state</a:t>
            </a:r>
            <a:r>
              <a:rPr lang="en-US" dirty="0">
                <a:latin typeface="Courier" pitchFamily="2" charset="0"/>
              </a:rPr>
              <a:t>).abs()</a:t>
            </a:r>
          </a:p>
          <a:p>
            <a:pPr lvl="2"/>
            <a:r>
              <a:rPr lang="en-US" dirty="0" err="1">
                <a:solidFill>
                  <a:srgbClr val="C00000"/>
                </a:solidFill>
                <a:latin typeface="Courier" pitchFamily="2" charset="0"/>
              </a:rPr>
              <a:t>loss.backward</a:t>
            </a:r>
            <a:r>
              <a:rPr lang="en-US" dirty="0">
                <a:solidFill>
                  <a:srgbClr val="C00000"/>
                </a:solidFill>
                <a:latin typeface="Courier" pitchFamily="2" charset="0"/>
              </a:rPr>
              <a:t>()</a:t>
            </a:r>
          </a:p>
          <a:p>
            <a:pPr lvl="2"/>
            <a:endParaRPr lang="en-US" dirty="0">
              <a:latin typeface="Courier" pitchFamily="2" charset="0"/>
            </a:endParaRPr>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Tree>
    <p:extLst>
      <p:ext uri="{BB962C8B-B14F-4D97-AF65-F5344CB8AC3E}">
        <p14:creationId xmlns:p14="http://schemas.microsoft.com/office/powerpoint/2010/main" val="184277101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Encoding Classical Data to Quantum</a:t>
            </a:r>
            <a:br>
              <a:rPr lang="en-US" dirty="0"/>
            </a:br>
            <a:r>
              <a:rPr lang="en-US" dirty="0"/>
              <a:t>various encoder support</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r>
              <a:rPr lang="en-US" dirty="0" err="1">
                <a:latin typeface="Courier" pitchFamily="2" charset="0"/>
              </a:rPr>
              <a:t>tq.AmplitudeEncoder</a:t>
            </a:r>
            <a:r>
              <a:rPr lang="en-US" dirty="0">
                <a:latin typeface="Courier" pitchFamily="2" charset="0"/>
              </a:rPr>
              <a:t>() </a:t>
            </a:r>
            <a:r>
              <a:rPr lang="en-US" dirty="0"/>
              <a:t>encodes the classical values to the amplitude of quantum </a:t>
            </a:r>
            <a:r>
              <a:rPr lang="en-US" dirty="0" err="1"/>
              <a:t>statevector</a:t>
            </a:r>
            <a:r>
              <a:rPr lang="en-US" dirty="0"/>
              <a:t> </a:t>
            </a:r>
          </a:p>
          <a:p>
            <a:r>
              <a:rPr lang="en-US" dirty="0" err="1">
                <a:latin typeface="Courier" pitchFamily="2" charset="0"/>
              </a:rPr>
              <a:t>tq.PhaseEncoder</a:t>
            </a:r>
            <a:r>
              <a:rPr lang="en-US" dirty="0">
                <a:latin typeface="Courier" pitchFamily="2" charset="0"/>
              </a:rPr>
              <a:t>() </a:t>
            </a:r>
            <a:r>
              <a:rPr lang="en-US" dirty="0"/>
              <a:t>encodes the classical values using the rotation gates</a:t>
            </a:r>
            <a:br>
              <a:rPr lang="en-US" dirty="0"/>
            </a:b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pic>
        <p:nvPicPr>
          <p:cNvPr id="4" name="qml_vqe.pdf" descr="qml_vqe.pdf">
            <a:extLst>
              <a:ext uri="{FF2B5EF4-FFF2-40B4-BE49-F238E27FC236}">
                <a16:creationId xmlns:a16="http://schemas.microsoft.com/office/drawing/2014/main" id="{4817E505-1293-8B65-99F9-AEEDA2FC3A1E}"/>
              </a:ext>
            </a:extLst>
          </p:cNvPr>
          <p:cNvPicPr>
            <a:picLocks noChangeAspect="1"/>
          </p:cNvPicPr>
          <p:nvPr/>
        </p:nvPicPr>
        <p:blipFill rotWithShape="1">
          <a:blip r:embed="rId2"/>
          <a:srcRect r="59109" b="49692"/>
          <a:stretch/>
        </p:blipFill>
        <p:spPr>
          <a:xfrm>
            <a:off x="7060381" y="5255928"/>
            <a:ext cx="8678383" cy="5920072"/>
          </a:xfrm>
          <a:prstGeom prst="rect">
            <a:avLst/>
          </a:prstGeom>
          <a:ln w="12700">
            <a:miter lim="400000"/>
          </a:ln>
        </p:spPr>
      </p:pic>
    </p:spTree>
    <p:extLst>
      <p:ext uri="{BB962C8B-B14F-4D97-AF65-F5344CB8AC3E}">
        <p14:creationId xmlns:p14="http://schemas.microsoft.com/office/powerpoint/2010/main" val="63085299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Construct a Circuit Class</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r>
              <a:rPr lang="en-US" dirty="0"/>
              <a:t>Construct a class for circuit model</a:t>
            </a:r>
          </a:p>
          <a:p>
            <a:r>
              <a:rPr lang="en-US" dirty="0" err="1">
                <a:latin typeface="Courier" pitchFamily="2" charset="0"/>
              </a:rPr>
              <a:t>tq.QuantumModule</a:t>
            </a:r>
            <a:r>
              <a:rPr lang="en-US" dirty="0">
                <a:latin typeface="Courier" pitchFamily="2" charset="0"/>
              </a:rPr>
              <a:t> </a:t>
            </a:r>
            <a:r>
              <a:rPr lang="en-US" dirty="0"/>
              <a:t>class</a:t>
            </a:r>
          </a:p>
          <a:p>
            <a:r>
              <a:rPr lang="en-US" dirty="0"/>
              <a:t>In the __</a:t>
            </a:r>
            <a:r>
              <a:rPr lang="en-US" dirty="0" err="1"/>
              <a:t>init</a:t>
            </a:r>
            <a:r>
              <a:rPr lang="en-US" dirty="0"/>
              <a:t>__ function, create all the gates that will be used</a:t>
            </a:r>
          </a:p>
          <a:p>
            <a:r>
              <a:rPr lang="en-US" dirty="0"/>
              <a:t>In the forward function, specify how the gates will be used in the circuit</a:t>
            </a:r>
          </a:p>
          <a:p>
            <a:r>
              <a:rPr lang="en-US" dirty="0">
                <a:solidFill>
                  <a:srgbClr val="C00000"/>
                </a:solidFill>
                <a:latin typeface="Courier" pitchFamily="2" charset="0"/>
              </a:rPr>
              <a:t>Class </a:t>
            </a:r>
            <a:r>
              <a:rPr lang="en-US" dirty="0" err="1">
                <a:solidFill>
                  <a:srgbClr val="C00000"/>
                </a:solidFill>
                <a:latin typeface="Courier" pitchFamily="2" charset="0"/>
              </a:rPr>
              <a:t>q_model</a:t>
            </a:r>
            <a:r>
              <a:rPr lang="en-US" dirty="0">
                <a:solidFill>
                  <a:srgbClr val="C00000"/>
                </a:solidFill>
                <a:latin typeface="Courier" pitchFamily="2" charset="0"/>
              </a:rPr>
              <a:t>(</a:t>
            </a:r>
            <a:r>
              <a:rPr lang="en-US" dirty="0" err="1">
                <a:solidFill>
                  <a:srgbClr val="C00000"/>
                </a:solidFill>
                <a:latin typeface="Courier" pitchFamily="2" charset="0"/>
              </a:rPr>
              <a:t>tq.QuantumModule</a:t>
            </a:r>
            <a:r>
              <a:rPr lang="en-US" dirty="0">
                <a:solidFill>
                  <a:srgbClr val="C00000"/>
                </a:solidFill>
                <a:latin typeface="Courier" pitchFamily="2" charset="0"/>
              </a:rPr>
              <a:t>)</a:t>
            </a:r>
            <a:br>
              <a:rPr lang="en-US" dirty="0">
                <a:latin typeface="Courier" pitchFamily="2" charset="0"/>
              </a:rPr>
            </a:br>
            <a:r>
              <a:rPr lang="en-US" dirty="0">
                <a:latin typeface="Courier" pitchFamily="2" charset="0"/>
              </a:rPr>
              <a:t>	def </a:t>
            </a:r>
            <a:r>
              <a:rPr lang="en-US" dirty="0">
                <a:solidFill>
                  <a:srgbClr val="C00000"/>
                </a:solidFill>
                <a:latin typeface="Courier" pitchFamily="2" charset="0"/>
              </a:rPr>
              <a:t>__</a:t>
            </a:r>
            <a:r>
              <a:rPr lang="en-US" dirty="0" err="1">
                <a:solidFill>
                  <a:srgbClr val="C00000"/>
                </a:solidFill>
                <a:latin typeface="Courier" pitchFamily="2" charset="0"/>
              </a:rPr>
              <a:t>init</a:t>
            </a:r>
            <a:r>
              <a:rPr lang="en-US" dirty="0">
                <a:solidFill>
                  <a:srgbClr val="C00000"/>
                </a:solidFill>
                <a:latin typeface="Courier" pitchFamily="2" charset="0"/>
              </a:rPr>
              <a:t>__():</a:t>
            </a:r>
            <a:br>
              <a:rPr lang="en-US" dirty="0">
                <a:latin typeface="Courier" pitchFamily="2" charset="0"/>
              </a:rPr>
            </a:br>
            <a:r>
              <a:rPr lang="en-US" dirty="0">
                <a:latin typeface="Courier" pitchFamily="2" charset="0"/>
              </a:rPr>
              <a:t>		</a:t>
            </a:r>
            <a:r>
              <a:rPr lang="en-US" dirty="0" err="1">
                <a:latin typeface="Courier" pitchFamily="2" charset="0"/>
              </a:rPr>
              <a:t>self.n_wires</a:t>
            </a:r>
            <a:r>
              <a:rPr lang="en-US" dirty="0">
                <a:latin typeface="Courier" pitchFamily="2" charset="0"/>
              </a:rPr>
              <a:t> = 2</a:t>
            </a:r>
            <a:br>
              <a:rPr lang="en-US" dirty="0">
                <a:latin typeface="Courier" pitchFamily="2" charset="0"/>
              </a:rPr>
            </a:br>
            <a:r>
              <a:rPr lang="en-US" dirty="0">
                <a:latin typeface="Courier" pitchFamily="2" charset="0"/>
              </a:rPr>
              <a:t>         self.rx_0 = </a:t>
            </a:r>
            <a:r>
              <a:rPr lang="en-US" dirty="0" err="1">
                <a:latin typeface="Courier" pitchFamily="2" charset="0"/>
              </a:rPr>
              <a:t>tq.RX</a:t>
            </a:r>
            <a:r>
              <a:rPr lang="en-US" dirty="0">
                <a:latin typeface="Courier" pitchFamily="2" charset="0"/>
              </a:rPr>
              <a:t>(</a:t>
            </a:r>
            <a:r>
              <a:rPr lang="en-US" dirty="0" err="1">
                <a:latin typeface="Courier" pitchFamily="2" charset="0"/>
              </a:rPr>
              <a:t>has_params</a:t>
            </a:r>
            <a:r>
              <a:rPr lang="en-US" dirty="0">
                <a:latin typeface="Courier" pitchFamily="2" charset="0"/>
              </a:rPr>
              <a:t>=True, trainable=True)</a:t>
            </a:r>
            <a:br>
              <a:rPr lang="en-US" dirty="0">
                <a:latin typeface="Courier" pitchFamily="2" charset="0"/>
              </a:rPr>
            </a:br>
            <a:r>
              <a:rPr lang="en-US" dirty="0">
                <a:latin typeface="Courier" pitchFamily="2" charset="0"/>
              </a:rPr>
              <a:t>         self.ry_0 = </a:t>
            </a:r>
            <a:r>
              <a:rPr lang="en-US" dirty="0" err="1">
                <a:latin typeface="Courier" pitchFamily="2" charset="0"/>
              </a:rPr>
              <a:t>tq.RY</a:t>
            </a:r>
            <a:r>
              <a:rPr lang="en-US" dirty="0">
                <a:latin typeface="Courier" pitchFamily="2" charset="0"/>
              </a:rPr>
              <a:t>(</a:t>
            </a:r>
            <a:r>
              <a:rPr lang="en-US" dirty="0" err="1">
                <a:latin typeface="Courier" pitchFamily="2" charset="0"/>
              </a:rPr>
              <a:t>has_params</a:t>
            </a:r>
            <a:r>
              <a:rPr lang="en-US" dirty="0">
                <a:latin typeface="Courier" pitchFamily="2" charset="0"/>
              </a:rPr>
              <a:t>=True, trainable=True)</a:t>
            </a:r>
            <a:br>
              <a:rPr lang="en-US" dirty="0">
                <a:latin typeface="Courier" pitchFamily="2" charset="0"/>
              </a:rPr>
            </a:br>
            <a:r>
              <a:rPr lang="en-US" dirty="0">
                <a:latin typeface="Courier" pitchFamily="2" charset="0"/>
              </a:rPr>
              <a:t>	def </a:t>
            </a:r>
            <a:r>
              <a:rPr lang="en-US" dirty="0">
                <a:solidFill>
                  <a:srgbClr val="C00000"/>
                </a:solidFill>
                <a:latin typeface="Courier" pitchFamily="2" charset="0"/>
              </a:rPr>
              <a:t>forward</a:t>
            </a:r>
            <a:r>
              <a:rPr lang="en-US" dirty="0">
                <a:latin typeface="Courier" pitchFamily="2" charset="0"/>
              </a:rPr>
              <a:t>(</a:t>
            </a:r>
            <a:r>
              <a:rPr lang="en-US" dirty="0" err="1">
                <a:latin typeface="Courier" pitchFamily="2" charset="0"/>
              </a:rPr>
              <a:t>q_dev</a:t>
            </a:r>
            <a:r>
              <a:rPr lang="en-US" dirty="0">
                <a:latin typeface="Courier" pitchFamily="2" charset="0"/>
              </a:rPr>
              <a:t>):</a:t>
            </a:r>
            <a:br>
              <a:rPr lang="en-US" dirty="0">
                <a:latin typeface="Courier" pitchFamily="2" charset="0"/>
              </a:rPr>
            </a:br>
            <a:r>
              <a:rPr lang="en-US" dirty="0">
                <a:latin typeface="Courier" pitchFamily="2" charset="0"/>
              </a:rPr>
              <a:t>		self.rx_0(</a:t>
            </a:r>
            <a:r>
              <a:rPr lang="en-US" dirty="0" err="1">
                <a:latin typeface="Courier" pitchFamily="2" charset="0"/>
              </a:rPr>
              <a:t>q_dev</a:t>
            </a:r>
            <a:r>
              <a:rPr lang="en-US" dirty="0">
                <a:latin typeface="Courier" pitchFamily="2" charset="0"/>
              </a:rPr>
              <a:t>)</a:t>
            </a:r>
            <a:br>
              <a:rPr lang="en-US" dirty="0">
                <a:latin typeface="Courier" pitchFamily="2" charset="0"/>
              </a:rPr>
            </a:br>
            <a:r>
              <a:rPr lang="en-US" dirty="0">
                <a:latin typeface="Courier" pitchFamily="2" charset="0"/>
              </a:rPr>
              <a:t>		self.ry_0(</a:t>
            </a:r>
            <a:r>
              <a:rPr lang="en-US" dirty="0" err="1">
                <a:latin typeface="Courier" pitchFamily="2" charset="0"/>
              </a:rPr>
              <a:t>q_dev</a:t>
            </a:r>
            <a:r>
              <a:rPr lang="en-US" dirty="0">
                <a:latin typeface="Courier" pitchFamily="2" charset="0"/>
              </a:rPr>
              <a:t>)</a:t>
            </a:r>
            <a:br>
              <a:rPr lang="en-US" dirty="0"/>
            </a:b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Tree>
    <p:extLst>
      <p:ext uri="{BB962C8B-B14F-4D97-AF65-F5344CB8AC3E}">
        <p14:creationId xmlns:p14="http://schemas.microsoft.com/office/powerpoint/2010/main" val="363818384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Conversion </a:t>
            </a:r>
            <a:r>
              <a:rPr lang="en-US" dirty="0" err="1"/>
              <a:t>tq</a:t>
            </a:r>
            <a:r>
              <a:rPr lang="en-US" dirty="0"/>
              <a:t> model to other frameworks</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r>
              <a:rPr lang="en-US" dirty="0"/>
              <a:t>Convert the </a:t>
            </a:r>
            <a:r>
              <a:rPr lang="en-US" dirty="0" err="1"/>
              <a:t>tq.QuantumModule</a:t>
            </a:r>
            <a:r>
              <a:rPr lang="en-US" dirty="0"/>
              <a:t> to other frameworks such as </a:t>
            </a:r>
            <a:r>
              <a:rPr lang="en-US" dirty="0" err="1"/>
              <a:t>Qiskit</a:t>
            </a:r>
            <a:endParaRPr lang="en-US" dirty="0"/>
          </a:p>
          <a:p>
            <a:r>
              <a:rPr lang="en-US" dirty="0">
                <a:latin typeface="Courier" pitchFamily="2" charset="0"/>
              </a:rPr>
              <a:t>from </a:t>
            </a:r>
            <a:r>
              <a:rPr lang="en-US" dirty="0" err="1">
                <a:latin typeface="Courier" pitchFamily="2" charset="0"/>
              </a:rPr>
              <a:t>torchquantum.plugins.qiskit_plugin</a:t>
            </a:r>
            <a:r>
              <a:rPr lang="en-US" dirty="0">
                <a:latin typeface="Courier" pitchFamily="2" charset="0"/>
              </a:rPr>
              <a:t> import tq2qiskit</a:t>
            </a:r>
          </a:p>
          <a:p>
            <a:r>
              <a:rPr lang="en-US" dirty="0">
                <a:latin typeface="Courier" pitchFamily="2" charset="0"/>
              </a:rPr>
              <a:t>circ = tq2qiskit(</a:t>
            </a:r>
            <a:r>
              <a:rPr lang="en-US" dirty="0" err="1">
                <a:latin typeface="Courier" pitchFamily="2" charset="0"/>
              </a:rPr>
              <a:t>q_dev</a:t>
            </a:r>
            <a:r>
              <a:rPr lang="en-US" dirty="0">
                <a:latin typeface="Courier" pitchFamily="2" charset="0"/>
              </a:rPr>
              <a:t>, </a:t>
            </a:r>
            <a:r>
              <a:rPr lang="en-US" dirty="0" err="1">
                <a:latin typeface="Courier" pitchFamily="2" charset="0"/>
              </a:rPr>
              <a:t>q_model</a:t>
            </a:r>
            <a:r>
              <a:rPr lang="en-US" dirty="0">
                <a:latin typeface="Courier" pitchFamily="2" charset="0"/>
              </a:rPr>
              <a:t>)</a:t>
            </a:r>
          </a:p>
          <a:p>
            <a:r>
              <a:rPr lang="en-US" dirty="0" err="1">
                <a:latin typeface="Courier" pitchFamily="2" charset="0"/>
              </a:rPr>
              <a:t>circ.draw</a:t>
            </a:r>
            <a:r>
              <a:rPr lang="en-US" dirty="0">
                <a:latin typeface="Courier" pitchFamily="2" charset="0"/>
              </a:rPr>
              <a:t>('</a:t>
            </a:r>
            <a:r>
              <a:rPr lang="en-US" dirty="0" err="1">
                <a:latin typeface="Courier" pitchFamily="2" charset="0"/>
              </a:rPr>
              <a:t>mpl</a:t>
            </a:r>
            <a:r>
              <a:rPr lang="en-US" dirty="0">
                <a:latin typeface="Courier" pitchFamily="2" charset="0"/>
              </a:rPr>
              <a:t>')</a:t>
            </a:r>
            <a:br>
              <a:rPr lang="en-US" dirty="0"/>
            </a:b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spTree>
    <p:extLst>
      <p:ext uri="{BB962C8B-B14F-4D97-AF65-F5344CB8AC3E}">
        <p14:creationId xmlns:p14="http://schemas.microsoft.com/office/powerpoint/2010/main" val="32017803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Easy Deployment on Real Quantum Machines</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r>
              <a:rPr lang="en-US" dirty="0"/>
              <a:t>Convert the </a:t>
            </a:r>
            <a:r>
              <a:rPr lang="en-US" dirty="0" err="1"/>
              <a:t>tq.QuantumModule</a:t>
            </a:r>
            <a:r>
              <a:rPr lang="en-US" dirty="0"/>
              <a:t> to other frameworks such as </a:t>
            </a:r>
            <a:r>
              <a:rPr lang="en-US" dirty="0" err="1"/>
              <a:t>Qiskit</a:t>
            </a:r>
            <a:endParaRPr lang="en-US" dirty="0"/>
          </a:p>
          <a:p>
            <a:r>
              <a:rPr lang="en-US" dirty="0">
                <a:latin typeface="Courier" pitchFamily="2" charset="0"/>
              </a:rPr>
              <a:t>from </a:t>
            </a:r>
            <a:r>
              <a:rPr lang="en-US" dirty="0" err="1">
                <a:latin typeface="Courier" pitchFamily="2" charset="0"/>
              </a:rPr>
              <a:t>torchquantum.plugins.qiskit_plugin</a:t>
            </a:r>
            <a:r>
              <a:rPr lang="en-US" dirty="0">
                <a:latin typeface="Courier" pitchFamily="2" charset="0"/>
              </a:rPr>
              <a:t> import tq2qiskit</a:t>
            </a:r>
          </a:p>
          <a:p>
            <a:r>
              <a:rPr lang="en-US" dirty="0">
                <a:latin typeface="Courier" pitchFamily="2" charset="0"/>
              </a:rPr>
              <a:t>from </a:t>
            </a:r>
            <a:r>
              <a:rPr lang="en-US" dirty="0" err="1">
                <a:latin typeface="Courier" pitchFamily="2" charset="0"/>
              </a:rPr>
              <a:t>torchquantum.plugins.qiskit_processor</a:t>
            </a:r>
            <a:r>
              <a:rPr lang="en-US" dirty="0">
                <a:latin typeface="Courier" pitchFamily="2" charset="0"/>
              </a:rPr>
              <a:t> import </a:t>
            </a:r>
            <a:r>
              <a:rPr lang="en-US" dirty="0" err="1">
                <a:latin typeface="Courier" pitchFamily="2" charset="0"/>
              </a:rPr>
              <a:t>QiskitProcessor</a:t>
            </a:r>
            <a:endParaRPr lang="en-US" dirty="0">
              <a:latin typeface="Courier" pitchFamily="2" charset="0"/>
            </a:endParaRPr>
          </a:p>
          <a:p>
            <a:r>
              <a:rPr lang="en-US" dirty="0">
                <a:latin typeface="Courier" pitchFamily="2" charset="0"/>
              </a:rPr>
              <a:t>processor = </a:t>
            </a:r>
            <a:r>
              <a:rPr lang="en-US" dirty="0" err="1">
                <a:latin typeface="Courier" pitchFamily="2" charset="0"/>
              </a:rPr>
              <a:t>QiskitProcessor</a:t>
            </a:r>
            <a:r>
              <a:rPr lang="en-US" dirty="0">
                <a:latin typeface="Courier" pitchFamily="2" charset="0"/>
              </a:rPr>
              <a:t>(</a:t>
            </a:r>
            <a:r>
              <a:rPr lang="en-US" dirty="0" err="1">
                <a:latin typeface="Courier" pitchFamily="2" charset="0"/>
              </a:rPr>
              <a:t>use_real_qc</a:t>
            </a:r>
            <a:r>
              <a:rPr lang="en-US" dirty="0">
                <a:latin typeface="Courier" pitchFamily="2" charset="0"/>
              </a:rPr>
              <a:t>=False, </a:t>
            </a:r>
            <a:r>
              <a:rPr lang="en-US" dirty="0" err="1">
                <a:latin typeface="Courier" pitchFamily="2" charset="0"/>
              </a:rPr>
              <a:t>max_jobs</a:t>
            </a:r>
            <a:r>
              <a:rPr lang="en-US" dirty="0">
                <a:latin typeface="Courier" pitchFamily="2" charset="0"/>
              </a:rPr>
              <a:t>=1)</a:t>
            </a:r>
          </a:p>
          <a:p>
            <a:r>
              <a:rPr lang="en-US" dirty="0">
                <a:latin typeface="Courier" pitchFamily="2" charset="0"/>
              </a:rPr>
              <a:t>circ = tq2qiskit(</a:t>
            </a:r>
            <a:r>
              <a:rPr lang="en-US" dirty="0" err="1">
                <a:latin typeface="Courier" pitchFamily="2" charset="0"/>
              </a:rPr>
              <a:t>q_dev</a:t>
            </a:r>
            <a:r>
              <a:rPr lang="en-US" dirty="0">
                <a:latin typeface="Courier" pitchFamily="2" charset="0"/>
              </a:rPr>
              <a:t>, model)</a:t>
            </a:r>
          </a:p>
          <a:p>
            <a:r>
              <a:rPr lang="en-US" dirty="0" err="1">
                <a:latin typeface="Courier" pitchFamily="2" charset="0"/>
              </a:rPr>
              <a:t>circ.measure_all</a:t>
            </a:r>
            <a:r>
              <a:rPr lang="en-US" dirty="0">
                <a:latin typeface="Courier" pitchFamily="2" charset="0"/>
              </a:rPr>
              <a:t>()</a:t>
            </a:r>
          </a:p>
          <a:p>
            <a:r>
              <a:rPr lang="en-US" dirty="0">
                <a:latin typeface="Courier" pitchFamily="2" charset="0"/>
              </a:rPr>
              <a:t>res = </a:t>
            </a:r>
            <a:r>
              <a:rPr lang="en-US" dirty="0" err="1">
                <a:solidFill>
                  <a:srgbClr val="C00000"/>
                </a:solidFill>
                <a:latin typeface="Courier" pitchFamily="2" charset="0"/>
              </a:rPr>
              <a:t>processor.process_ready_circs</a:t>
            </a:r>
            <a:r>
              <a:rPr lang="en-US" dirty="0">
                <a:solidFill>
                  <a:srgbClr val="C00000"/>
                </a:solidFill>
                <a:latin typeface="Courier" pitchFamily="2" charset="0"/>
              </a:rPr>
              <a:t>(</a:t>
            </a:r>
            <a:r>
              <a:rPr lang="en-US" dirty="0" err="1">
                <a:solidFill>
                  <a:srgbClr val="C00000"/>
                </a:solidFill>
                <a:latin typeface="Courier" pitchFamily="2" charset="0"/>
              </a:rPr>
              <a:t>q_dev</a:t>
            </a:r>
            <a:r>
              <a:rPr lang="en-US" dirty="0">
                <a:solidFill>
                  <a:srgbClr val="C00000"/>
                </a:solidFill>
                <a:latin typeface="Courier" pitchFamily="2" charset="0"/>
              </a:rPr>
              <a:t>, [circ])</a:t>
            </a:r>
            <a:br>
              <a:rPr lang="en-US" dirty="0"/>
            </a:b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Tree>
    <p:extLst>
      <p:ext uri="{BB962C8B-B14F-4D97-AF65-F5344CB8AC3E}">
        <p14:creationId xmlns:p14="http://schemas.microsoft.com/office/powerpoint/2010/main" val="329332587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Compare the Speed of TQ and </a:t>
            </a:r>
            <a:r>
              <a:rPr lang="en-US" dirty="0" err="1"/>
              <a:t>Pennylane</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pic>
        <p:nvPicPr>
          <p:cNvPr id="1026" name="Picture 2">
            <a:extLst>
              <a:ext uri="{FF2B5EF4-FFF2-40B4-BE49-F238E27FC236}">
                <a16:creationId xmlns:a16="http://schemas.microsoft.com/office/drawing/2014/main" id="{323D791E-6242-E0EA-51DE-ACAC59CA21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485" y="2313666"/>
            <a:ext cx="7982564" cy="45443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74A99B6-D84E-82D0-CBE3-A8B480F574BC}"/>
              </a:ext>
            </a:extLst>
          </p:cNvPr>
          <p:cNvSpPr txBox="1"/>
          <p:nvPr/>
        </p:nvSpPr>
        <p:spPr>
          <a:xfrm>
            <a:off x="765943" y="6867680"/>
            <a:ext cx="12246428"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https://</a:t>
            </a:r>
            <a:r>
              <a:rPr lang="en-US" dirty="0" err="1"/>
              <a:t>pennylane.ai</a:t>
            </a:r>
            <a:r>
              <a:rPr lang="en-US" dirty="0"/>
              <a:t>/</a:t>
            </a:r>
            <a:r>
              <a:rPr lang="en-US" dirty="0" err="1"/>
              <a:t>qml</a:t>
            </a:r>
            <a:r>
              <a:rPr lang="en-US" dirty="0"/>
              <a:t>/_images/</a:t>
            </a:r>
            <a:r>
              <a:rPr lang="en-US" dirty="0" err="1"/>
              <a:t>qcircuit.jpeg</a:t>
            </a:r>
            <a:endParaRPr lang="en-US" dirty="0"/>
          </a:p>
        </p:txBody>
      </p:sp>
      <p:pic>
        <p:nvPicPr>
          <p:cNvPr id="4" name="Picture 3">
            <a:extLst>
              <a:ext uri="{FF2B5EF4-FFF2-40B4-BE49-F238E27FC236}">
                <a16:creationId xmlns:a16="http://schemas.microsoft.com/office/drawing/2014/main" id="{A210CEAC-915B-DF5D-0548-B20BC5802C12}"/>
              </a:ext>
            </a:extLst>
          </p:cNvPr>
          <p:cNvPicPr>
            <a:picLocks noChangeAspect="1"/>
          </p:cNvPicPr>
          <p:nvPr/>
        </p:nvPicPr>
        <p:blipFill>
          <a:blip r:embed="rId3"/>
          <a:stretch>
            <a:fillRect/>
          </a:stretch>
        </p:blipFill>
        <p:spPr>
          <a:xfrm>
            <a:off x="12023251" y="2106989"/>
            <a:ext cx="12443412" cy="4980823"/>
          </a:xfrm>
          <a:prstGeom prst="rect">
            <a:avLst/>
          </a:prstGeom>
        </p:spPr>
      </p:pic>
      <p:pic>
        <p:nvPicPr>
          <p:cNvPr id="5" name="Picture 4">
            <a:extLst>
              <a:ext uri="{FF2B5EF4-FFF2-40B4-BE49-F238E27FC236}">
                <a16:creationId xmlns:a16="http://schemas.microsoft.com/office/drawing/2014/main" id="{615B6996-483B-3BDF-58F8-56593E6AD9D0}"/>
              </a:ext>
            </a:extLst>
          </p:cNvPr>
          <p:cNvPicPr>
            <a:picLocks noChangeAspect="1"/>
          </p:cNvPicPr>
          <p:nvPr/>
        </p:nvPicPr>
        <p:blipFill>
          <a:blip r:embed="rId4"/>
          <a:stretch>
            <a:fillRect/>
          </a:stretch>
        </p:blipFill>
        <p:spPr>
          <a:xfrm>
            <a:off x="667573" y="8163978"/>
            <a:ext cx="11724452" cy="4693039"/>
          </a:xfrm>
          <a:prstGeom prst="rect">
            <a:avLst/>
          </a:prstGeom>
        </p:spPr>
      </p:pic>
      <p:pic>
        <p:nvPicPr>
          <p:cNvPr id="7" name="Picture 6">
            <a:extLst>
              <a:ext uri="{FF2B5EF4-FFF2-40B4-BE49-F238E27FC236}">
                <a16:creationId xmlns:a16="http://schemas.microsoft.com/office/drawing/2014/main" id="{504E04B1-5F5F-34F9-B729-3830EF636A4D}"/>
              </a:ext>
            </a:extLst>
          </p:cNvPr>
          <p:cNvPicPr>
            <a:picLocks noChangeAspect="1"/>
          </p:cNvPicPr>
          <p:nvPr/>
        </p:nvPicPr>
        <p:blipFill>
          <a:blip r:embed="rId5"/>
          <a:stretch>
            <a:fillRect/>
          </a:stretch>
        </p:blipFill>
        <p:spPr>
          <a:xfrm>
            <a:off x="11746729" y="7906668"/>
            <a:ext cx="12246427" cy="4901974"/>
          </a:xfrm>
          <a:prstGeom prst="rect">
            <a:avLst/>
          </a:prstGeom>
        </p:spPr>
      </p:pic>
    </p:spTree>
    <p:extLst>
      <p:ext uri="{BB962C8B-B14F-4D97-AF65-F5344CB8AC3E}">
        <p14:creationId xmlns:p14="http://schemas.microsoft.com/office/powerpoint/2010/main" val="228714765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9E23E-8453-F2D8-246C-573CA8693CBB}"/>
              </a:ext>
            </a:extLst>
          </p:cNvPr>
          <p:cNvSpPr>
            <a:spLocks noGrp="1"/>
          </p:cNvSpPr>
          <p:nvPr>
            <p:ph type="title"/>
          </p:nvPr>
        </p:nvSpPr>
        <p:spPr/>
        <p:txBody>
          <a:bodyPr/>
          <a:lstStyle/>
          <a:p>
            <a:r>
              <a:rPr lang="en-US" dirty="0"/>
              <a:t>Quantum Computing</a:t>
            </a:r>
          </a:p>
        </p:txBody>
      </p:sp>
      <p:sp>
        <p:nvSpPr>
          <p:cNvPr id="5" name="Noisy Intermediate-Scale Quantum (NISQ)…">
            <a:extLst>
              <a:ext uri="{FF2B5EF4-FFF2-40B4-BE49-F238E27FC236}">
                <a16:creationId xmlns:a16="http://schemas.microsoft.com/office/drawing/2014/main" id="{C1B5FB97-2A30-5FCF-2060-AB7CBF1B4D4C}"/>
              </a:ext>
            </a:extLst>
          </p:cNvPr>
          <p:cNvSpPr txBox="1">
            <a:spLocks noGrp="1"/>
          </p:cNvSpPr>
          <p:nvPr>
            <p:ph type="body" idx="1"/>
          </p:nvPr>
        </p:nvSpPr>
        <p:spPr>
          <a:xfrm>
            <a:off x="1211539" y="2452062"/>
            <a:ext cx="21944882" cy="7954920"/>
          </a:xfrm>
          <a:prstGeom prst="rect">
            <a:avLst/>
          </a:prstGeom>
        </p:spPr>
        <p:txBody>
          <a:bodyPr/>
          <a:lstStyle/>
          <a:p>
            <a:r>
              <a:rPr lang="en-US" dirty="0"/>
              <a:t>The number of qubits increases exponentially over time</a:t>
            </a:r>
          </a:p>
          <a:p>
            <a:r>
              <a:rPr lang="en-US" dirty="0"/>
              <a:t>The computing power increases exponentially with the number of qubits</a:t>
            </a:r>
          </a:p>
          <a:p>
            <a:r>
              <a:rPr lang="en-US" dirty="0"/>
              <a:t>=&gt; “doubly exponential” rate</a:t>
            </a:r>
          </a:p>
        </p:txBody>
      </p:sp>
      <p:pic>
        <p:nvPicPr>
          <p:cNvPr id="6" name="Picture 5">
            <a:extLst>
              <a:ext uri="{FF2B5EF4-FFF2-40B4-BE49-F238E27FC236}">
                <a16:creationId xmlns:a16="http://schemas.microsoft.com/office/drawing/2014/main" id="{31087B6A-DA6B-176D-42C0-126CE8BD1BF2}"/>
              </a:ext>
            </a:extLst>
          </p:cNvPr>
          <p:cNvPicPr>
            <a:picLocks noChangeAspect="1"/>
          </p:cNvPicPr>
          <p:nvPr/>
        </p:nvPicPr>
        <p:blipFill>
          <a:blip r:embed="rId3"/>
          <a:stretch>
            <a:fillRect/>
          </a:stretch>
        </p:blipFill>
        <p:spPr>
          <a:xfrm>
            <a:off x="406264" y="5267713"/>
            <a:ext cx="10563939" cy="5996225"/>
          </a:xfrm>
          <a:prstGeom prst="rect">
            <a:avLst/>
          </a:prstGeom>
        </p:spPr>
      </p:pic>
      <p:sp>
        <p:nvSpPr>
          <p:cNvPr id="8" name="TextBox 7">
            <a:extLst>
              <a:ext uri="{FF2B5EF4-FFF2-40B4-BE49-F238E27FC236}">
                <a16:creationId xmlns:a16="http://schemas.microsoft.com/office/drawing/2014/main" id="{BA85ACD6-A682-DFA3-3C4B-07D76BBCB6C0}"/>
              </a:ext>
            </a:extLst>
          </p:cNvPr>
          <p:cNvSpPr txBox="1"/>
          <p:nvPr/>
        </p:nvSpPr>
        <p:spPr>
          <a:xfrm>
            <a:off x="-565377" y="11755085"/>
            <a:ext cx="12200020"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IBM Roadmap</a:t>
            </a:r>
          </a:p>
        </p:txBody>
      </p:sp>
      <p:pic>
        <p:nvPicPr>
          <p:cNvPr id="2050" name="Picture 2" descr="IonQ's roadmap: Quantum machine learning by 2023, broad ...">
            <a:extLst>
              <a:ext uri="{FF2B5EF4-FFF2-40B4-BE49-F238E27FC236}">
                <a16:creationId xmlns:a16="http://schemas.microsoft.com/office/drawing/2014/main" id="{F56F1150-68C3-82C9-84B1-72F997722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2494" y="5059248"/>
            <a:ext cx="12817642" cy="64088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7B0BFB9-377E-0105-5165-4E6608E5F897}"/>
              </a:ext>
            </a:extLst>
          </p:cNvPr>
          <p:cNvSpPr txBox="1"/>
          <p:nvPr/>
        </p:nvSpPr>
        <p:spPr>
          <a:xfrm>
            <a:off x="12183980" y="11755085"/>
            <a:ext cx="12200020"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err="1"/>
              <a:t>IonQ</a:t>
            </a:r>
            <a:r>
              <a:rPr lang="en-US" dirty="0"/>
              <a:t> Roadmap</a:t>
            </a:r>
          </a:p>
        </p:txBody>
      </p:sp>
    </p:spTree>
    <p:extLst>
      <p:ext uri="{BB962C8B-B14F-4D97-AF65-F5344CB8AC3E}">
        <p14:creationId xmlns:p14="http://schemas.microsoft.com/office/powerpoint/2010/main" val="306004686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8;p26">
            <a:extLst>
              <a:ext uri="{FF2B5EF4-FFF2-40B4-BE49-F238E27FC236}">
                <a16:creationId xmlns:a16="http://schemas.microsoft.com/office/drawing/2014/main" id="{8365F960-6ECB-14CF-9177-9C564F4FE73E}"/>
              </a:ext>
            </a:extLst>
          </p:cNvPr>
          <p:cNvPicPr preferRelativeResize="0"/>
          <p:nvPr/>
        </p:nvPicPr>
        <p:blipFill rotWithShape="1">
          <a:blip r:embed="rId3">
            <a:alphaModFix/>
            <a:duotone>
              <a:schemeClr val="accent5">
                <a:shade val="45000"/>
                <a:satMod val="135000"/>
              </a:schemeClr>
              <a:prstClr val="white"/>
            </a:duotone>
          </a:blip>
          <a:srcRect l="47221" t="-58" r="2873"/>
          <a:stretch/>
        </p:blipFill>
        <p:spPr>
          <a:xfrm>
            <a:off x="11887200" y="-65732"/>
            <a:ext cx="12496800" cy="13781732"/>
          </a:xfrm>
          <a:prstGeom prst="rect">
            <a:avLst/>
          </a:prstGeom>
          <a:noFill/>
          <a:ln>
            <a:noFill/>
          </a:ln>
        </p:spPr>
      </p:pic>
      <p:sp>
        <p:nvSpPr>
          <p:cNvPr id="3490" name="Mutation and Crossover"/>
          <p:cNvSpPr txBox="1">
            <a:spLocks noGrp="1"/>
          </p:cNvSpPr>
          <p:nvPr>
            <p:ph type="title"/>
          </p:nvPr>
        </p:nvSpPr>
        <p:spPr>
          <a:xfrm>
            <a:off x="440267" y="267705"/>
            <a:ext cx="11751734" cy="2516521"/>
          </a:xfrm>
          <a:prstGeom prst="rect">
            <a:avLst/>
          </a:prstGeom>
        </p:spPr>
        <p:txBody>
          <a:bodyPr>
            <a:normAutofit fontScale="90000"/>
          </a:bodyPr>
          <a:lstStyle/>
          <a:p>
            <a:pPr algn="l"/>
            <a:r>
              <a:rPr lang="en-US" b="0" dirty="0">
                <a:solidFill>
                  <a:schemeClr val="tx1"/>
                </a:solidFill>
              </a:rPr>
              <a:t>Hands-On Section</a:t>
            </a:r>
            <a:br>
              <a:rPr lang="en-US" dirty="0">
                <a:solidFill>
                  <a:schemeClr val="tx1"/>
                </a:solidFill>
              </a:rPr>
            </a:br>
            <a:r>
              <a:rPr lang="en-US" altLang="zh-CN" dirty="0">
                <a:solidFill>
                  <a:schemeClr val="tx1"/>
                </a:solidFill>
              </a:rPr>
              <a:t>1.2 </a:t>
            </a:r>
            <a:r>
              <a:rPr lang="en-US" dirty="0">
                <a:solidFill>
                  <a:schemeClr val="tx1"/>
                </a:solidFill>
              </a:rPr>
              <a:t>TorchQuantum Operations</a:t>
            </a:r>
            <a:endParaRPr dirty="0">
              <a:solidFill>
                <a:schemeClr val="tx1"/>
              </a:solidFill>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pic>
        <p:nvPicPr>
          <p:cNvPr id="3074" name="Picture 2">
            <a:extLst>
              <a:ext uri="{FF2B5EF4-FFF2-40B4-BE49-F238E27FC236}">
                <a16:creationId xmlns:a16="http://schemas.microsoft.com/office/drawing/2014/main" id="{F95E0957-3EF2-4949-F9B7-A3228CBAA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9801" y="3962732"/>
            <a:ext cx="10160000" cy="6261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hub Logo free icon">
            <a:extLst>
              <a:ext uri="{FF2B5EF4-FFF2-40B4-BE49-F238E27FC236}">
                <a16:creationId xmlns:a16="http://schemas.microsoft.com/office/drawing/2014/main" id="{3DE3C90F-5378-05FC-FD64-3F830FCB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884" y="4279284"/>
            <a:ext cx="5091699" cy="5091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87275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Gate</a:t>
            </a:r>
            <a:r>
              <a:rPr lang="en-US" dirty="0">
                <a:solidFill>
                  <a:srgbClr val="000000">
                    <a:alpha val="20000"/>
                  </a:srgbClr>
                </a:solidFill>
              </a:rPr>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1.3 TQ </a:t>
            </a:r>
            <a:r>
              <a:rPr lang="en-US" b="0" dirty="0"/>
              <a:t>Use Examples</a:t>
            </a:r>
            <a:endParaRPr kumimoji="0" lang="en-US" b="0" i="0" u="none" strike="noStrike" cap="none" spc="0" normalizeH="0" baseline="0" dirty="0">
              <a:ln>
                <a:noFill/>
              </a:ln>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alphaModFix amt="20000"/>
          </a:blip>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alphaModFix/>
          </a:blip>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1.4</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 QNN</a:t>
            </a:r>
            <a:r>
              <a:rPr kumimoji="0" lang="zh-CN" altLang="en-US"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alphaModFix amt="20000"/>
          </a:blip>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alphaModFix amt="20000"/>
          </a:blip>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116455321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State Preparation with Parameterized Circuit</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r>
              <a:rPr lang="en-US" dirty="0"/>
              <a:t>Use parameterized circuit to prepare</a:t>
            </a:r>
            <a:r>
              <a:rPr lang="zh-CN" altLang="en-US" dirty="0"/>
              <a:t> </a:t>
            </a:r>
            <a:r>
              <a:rPr lang="en-US" altLang="zh-CN" dirty="0"/>
              <a:t>initial quantum states</a:t>
            </a:r>
            <a:br>
              <a:rPr lang="en-US" dirty="0"/>
            </a:b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sp>
        <p:nvSpPr>
          <p:cNvPr id="2" name="Rectangle 1">
            <a:extLst>
              <a:ext uri="{FF2B5EF4-FFF2-40B4-BE49-F238E27FC236}">
                <a16:creationId xmlns:a16="http://schemas.microsoft.com/office/drawing/2014/main" id="{971BD0AF-1124-3339-FA5F-AD4221A15F3E}"/>
              </a:ext>
            </a:extLst>
          </p:cNvPr>
          <p:cNvSpPr/>
          <p:nvPr/>
        </p:nvSpPr>
        <p:spPr>
          <a:xfrm>
            <a:off x="6197602" y="4193309"/>
            <a:ext cx="474133" cy="7010400"/>
          </a:xfrm>
          <a:prstGeom prst="rect">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Arial"/>
            </a:endParaRPr>
          </a:p>
        </p:txBody>
      </p:sp>
      <p:sp>
        <p:nvSpPr>
          <p:cNvPr id="4" name="Rectangle 3">
            <a:extLst>
              <a:ext uri="{FF2B5EF4-FFF2-40B4-BE49-F238E27FC236}">
                <a16:creationId xmlns:a16="http://schemas.microsoft.com/office/drawing/2014/main" id="{DC5B50C5-9D7A-5B24-0CF3-C9D6E6FFED0C}"/>
              </a:ext>
            </a:extLst>
          </p:cNvPr>
          <p:cNvSpPr/>
          <p:nvPr/>
        </p:nvSpPr>
        <p:spPr>
          <a:xfrm>
            <a:off x="9076270" y="4193309"/>
            <a:ext cx="6333066" cy="7010400"/>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F3AD72B1-A839-56C0-617E-7213513610CB}"/>
              </a:ext>
            </a:extLst>
          </p:cNvPr>
          <p:cNvSpPr txBox="1"/>
          <p:nvPr/>
        </p:nvSpPr>
        <p:spPr>
          <a:xfrm>
            <a:off x="9698569" y="7316962"/>
            <a:ext cx="5088467"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Circuit Ansatz</a:t>
            </a:r>
          </a:p>
        </p:txBody>
      </p:sp>
      <p:sp>
        <p:nvSpPr>
          <p:cNvPr id="7" name="Rectangle 6">
            <a:extLst>
              <a:ext uri="{FF2B5EF4-FFF2-40B4-BE49-F238E27FC236}">
                <a16:creationId xmlns:a16="http://schemas.microsoft.com/office/drawing/2014/main" id="{0A78A436-CEB1-8537-C92B-E41138301E1D}"/>
              </a:ext>
            </a:extLst>
          </p:cNvPr>
          <p:cNvSpPr/>
          <p:nvPr/>
        </p:nvSpPr>
        <p:spPr>
          <a:xfrm>
            <a:off x="17813871" y="4193309"/>
            <a:ext cx="474133" cy="7010400"/>
          </a:xfrm>
          <a:prstGeom prst="rect">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Arial"/>
            </a:endParaRPr>
          </a:p>
        </p:txBody>
      </p:sp>
      <p:cxnSp>
        <p:nvCxnSpPr>
          <p:cNvPr id="9" name="Straight Arrow Connector 8">
            <a:extLst>
              <a:ext uri="{FF2B5EF4-FFF2-40B4-BE49-F238E27FC236}">
                <a16:creationId xmlns:a16="http://schemas.microsoft.com/office/drawing/2014/main" id="{9CC247A7-9481-62A0-BEA5-9849D195D989}"/>
              </a:ext>
            </a:extLst>
          </p:cNvPr>
          <p:cNvCxnSpPr>
            <a:cxnSpLocks/>
          </p:cNvCxnSpPr>
          <p:nvPr/>
        </p:nvCxnSpPr>
        <p:spPr>
          <a:xfrm>
            <a:off x="6671735" y="7698509"/>
            <a:ext cx="2404535"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634E3306-402A-5F93-8E81-3BB554680AF8}"/>
              </a:ext>
            </a:extLst>
          </p:cNvPr>
          <p:cNvCxnSpPr>
            <a:cxnSpLocks/>
          </p:cNvCxnSpPr>
          <p:nvPr/>
        </p:nvCxnSpPr>
        <p:spPr>
          <a:xfrm>
            <a:off x="15409336" y="7698509"/>
            <a:ext cx="2404535"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97801855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Variational Quantum </a:t>
            </a:r>
            <a:r>
              <a:rPr lang="en-US" dirty="0" err="1"/>
              <a:t>Eigensolver</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r>
              <a:rPr lang="en-US" dirty="0"/>
              <a:t>VQE: Finds the ground state energy of molecule Hamiltonian</a:t>
            </a:r>
            <a:br>
              <a:rPr lang="en-US" dirty="0"/>
            </a:b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pic>
        <p:nvPicPr>
          <p:cNvPr id="2" name="Image" descr="Image">
            <a:extLst>
              <a:ext uri="{FF2B5EF4-FFF2-40B4-BE49-F238E27FC236}">
                <a16:creationId xmlns:a16="http://schemas.microsoft.com/office/drawing/2014/main" id="{F29E8271-76D6-08A1-D79D-EC000EDD9328}"/>
              </a:ext>
            </a:extLst>
          </p:cNvPr>
          <p:cNvPicPr>
            <a:picLocks noChangeAspect="1"/>
          </p:cNvPicPr>
          <p:nvPr/>
        </p:nvPicPr>
        <p:blipFill>
          <a:blip r:embed="rId2"/>
          <a:stretch>
            <a:fillRect/>
          </a:stretch>
        </p:blipFill>
        <p:spPr>
          <a:xfrm>
            <a:off x="572072" y="4361949"/>
            <a:ext cx="22591769" cy="6285192"/>
          </a:xfrm>
          <a:prstGeom prst="rect">
            <a:avLst/>
          </a:prstGeom>
          <a:ln w="12700">
            <a:miter lim="400000"/>
          </a:ln>
        </p:spPr>
      </p:pic>
    </p:spTree>
    <p:extLst>
      <p:ext uri="{BB962C8B-B14F-4D97-AF65-F5344CB8AC3E}">
        <p14:creationId xmlns:p14="http://schemas.microsoft.com/office/powerpoint/2010/main" val="339321886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Quantum Neural Networks for MNIST Classification</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r>
              <a:rPr lang="en-US" dirty="0"/>
              <a:t>Encode the classical values using phase encoding</a:t>
            </a:r>
          </a:p>
          <a:p>
            <a:r>
              <a:rPr lang="en-US" dirty="0"/>
              <a:t>Then trainable quantum layers</a:t>
            </a:r>
          </a:p>
          <a:p>
            <a:r>
              <a:rPr lang="en-US" dirty="0"/>
              <a:t>Finally measurement layers</a:t>
            </a:r>
            <a:br>
              <a:rPr lang="en-US" dirty="0"/>
            </a:b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pic>
        <p:nvPicPr>
          <p:cNvPr id="2" name="qml_vqe.pdf" descr="qml_vqe.pdf">
            <a:extLst>
              <a:ext uri="{FF2B5EF4-FFF2-40B4-BE49-F238E27FC236}">
                <a16:creationId xmlns:a16="http://schemas.microsoft.com/office/drawing/2014/main" id="{4362B7EB-2EB4-7518-C348-2305655BAF90}"/>
              </a:ext>
            </a:extLst>
          </p:cNvPr>
          <p:cNvPicPr>
            <a:picLocks noChangeAspect="1"/>
          </p:cNvPicPr>
          <p:nvPr/>
        </p:nvPicPr>
        <p:blipFill>
          <a:blip r:embed="rId2"/>
          <a:srcRect b="49692"/>
          <a:stretch>
            <a:fillRect/>
          </a:stretch>
        </p:blipFill>
        <p:spPr>
          <a:xfrm>
            <a:off x="1189295" y="5818959"/>
            <a:ext cx="22525933" cy="6283428"/>
          </a:xfrm>
          <a:prstGeom prst="rect">
            <a:avLst/>
          </a:prstGeom>
          <a:ln w="12700">
            <a:miter lim="400000"/>
          </a:ln>
        </p:spPr>
      </p:pic>
    </p:spTree>
    <p:extLst>
      <p:ext uri="{BB962C8B-B14F-4D97-AF65-F5344CB8AC3E}">
        <p14:creationId xmlns:p14="http://schemas.microsoft.com/office/powerpoint/2010/main" val="271182355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347F-D22D-E8E6-B51D-CD7476259BC6}"/>
              </a:ext>
            </a:extLst>
          </p:cNvPr>
          <p:cNvSpPr>
            <a:spLocks noGrp="1"/>
          </p:cNvSpPr>
          <p:nvPr>
            <p:ph type="title"/>
          </p:nvPr>
        </p:nvSpPr>
        <p:spPr/>
        <p:txBody>
          <a:bodyPr/>
          <a:lstStyle/>
          <a:p>
            <a:r>
              <a:rPr lang="en-US" dirty="0"/>
              <a:t>TorchQuantum Hub</a:t>
            </a:r>
          </a:p>
        </p:txBody>
      </p:sp>
      <p:sp>
        <p:nvSpPr>
          <p:cNvPr id="3" name="Text Placeholder 2">
            <a:extLst>
              <a:ext uri="{FF2B5EF4-FFF2-40B4-BE49-F238E27FC236}">
                <a16:creationId xmlns:a16="http://schemas.microsoft.com/office/drawing/2014/main" id="{32A33628-9EA6-52FB-CB01-2E5F5293032D}"/>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E21FF24B-264A-5383-5B90-010D0C9DA421}"/>
              </a:ext>
            </a:extLst>
          </p:cNvPr>
          <p:cNvSpPr>
            <a:spLocks noGrp="1"/>
          </p:cNvSpPr>
          <p:nvPr>
            <p:ph type="body" idx="1"/>
          </p:nvPr>
        </p:nvSpPr>
        <p:spPr/>
        <p:txBody>
          <a:bodyPr/>
          <a:lstStyle/>
          <a:p>
            <a:r>
              <a:rPr lang="en-US" dirty="0"/>
              <a:t>QML leaderboard: dataset, accuracy, implementation </a:t>
            </a:r>
            <a:r>
              <a:rPr lang="en-US" dirty="0" err="1"/>
              <a:t>etc</a:t>
            </a:r>
            <a:endParaRPr lang="en-US" dirty="0"/>
          </a:p>
          <a:p>
            <a:r>
              <a:rPr lang="en-US" dirty="0"/>
              <a:t>Continuously adding new results</a:t>
            </a:r>
          </a:p>
        </p:txBody>
      </p:sp>
      <p:pic>
        <p:nvPicPr>
          <p:cNvPr id="6" name="Picture 5">
            <a:extLst>
              <a:ext uri="{FF2B5EF4-FFF2-40B4-BE49-F238E27FC236}">
                <a16:creationId xmlns:a16="http://schemas.microsoft.com/office/drawing/2014/main" id="{4F2D66BD-25CF-A2BE-B835-C90867788B59}"/>
              </a:ext>
            </a:extLst>
          </p:cNvPr>
          <p:cNvPicPr>
            <a:picLocks noChangeAspect="1"/>
          </p:cNvPicPr>
          <p:nvPr/>
        </p:nvPicPr>
        <p:blipFill>
          <a:blip r:embed="rId2"/>
          <a:stretch>
            <a:fillRect/>
          </a:stretch>
        </p:blipFill>
        <p:spPr>
          <a:xfrm>
            <a:off x="-265471" y="4682702"/>
            <a:ext cx="13708627" cy="7348317"/>
          </a:xfrm>
          <a:prstGeom prst="rect">
            <a:avLst/>
          </a:prstGeom>
        </p:spPr>
      </p:pic>
      <p:pic>
        <p:nvPicPr>
          <p:cNvPr id="7" name="Picture 6">
            <a:extLst>
              <a:ext uri="{FF2B5EF4-FFF2-40B4-BE49-F238E27FC236}">
                <a16:creationId xmlns:a16="http://schemas.microsoft.com/office/drawing/2014/main" id="{A9D0B5E1-3ED7-B538-0106-2B01D0FB4F4C}"/>
              </a:ext>
            </a:extLst>
          </p:cNvPr>
          <p:cNvPicPr>
            <a:picLocks noChangeAspect="1"/>
          </p:cNvPicPr>
          <p:nvPr/>
        </p:nvPicPr>
        <p:blipFill>
          <a:blip r:embed="rId3"/>
          <a:stretch>
            <a:fillRect/>
          </a:stretch>
        </p:blipFill>
        <p:spPr>
          <a:xfrm>
            <a:off x="13443156" y="4931441"/>
            <a:ext cx="12979933" cy="5578542"/>
          </a:xfrm>
          <a:prstGeom prst="rect">
            <a:avLst/>
          </a:prstGeom>
        </p:spPr>
      </p:pic>
    </p:spTree>
    <p:extLst>
      <p:ext uri="{BB962C8B-B14F-4D97-AF65-F5344CB8AC3E}">
        <p14:creationId xmlns:p14="http://schemas.microsoft.com/office/powerpoint/2010/main" val="22042458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8;p26">
            <a:extLst>
              <a:ext uri="{FF2B5EF4-FFF2-40B4-BE49-F238E27FC236}">
                <a16:creationId xmlns:a16="http://schemas.microsoft.com/office/drawing/2014/main" id="{8365F960-6ECB-14CF-9177-9C564F4FE73E}"/>
              </a:ext>
            </a:extLst>
          </p:cNvPr>
          <p:cNvPicPr preferRelativeResize="0"/>
          <p:nvPr/>
        </p:nvPicPr>
        <p:blipFill rotWithShape="1">
          <a:blip r:embed="rId3">
            <a:alphaModFix/>
            <a:duotone>
              <a:schemeClr val="accent5">
                <a:shade val="45000"/>
                <a:satMod val="135000"/>
              </a:schemeClr>
              <a:prstClr val="white"/>
            </a:duotone>
          </a:blip>
          <a:srcRect l="47221" t="-58" r="2873"/>
          <a:stretch/>
        </p:blipFill>
        <p:spPr>
          <a:xfrm>
            <a:off x="11887200" y="-65732"/>
            <a:ext cx="12496800" cy="13781732"/>
          </a:xfrm>
          <a:prstGeom prst="rect">
            <a:avLst/>
          </a:prstGeom>
          <a:noFill/>
          <a:ln>
            <a:noFill/>
          </a:ln>
        </p:spPr>
      </p:pic>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pic>
        <p:nvPicPr>
          <p:cNvPr id="3074" name="Picture 2">
            <a:extLst>
              <a:ext uri="{FF2B5EF4-FFF2-40B4-BE49-F238E27FC236}">
                <a16:creationId xmlns:a16="http://schemas.microsoft.com/office/drawing/2014/main" id="{F95E0957-3EF2-4949-F9B7-A3228CBAA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9801" y="3962732"/>
            <a:ext cx="10160000" cy="6261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hub Logo free icon">
            <a:extLst>
              <a:ext uri="{FF2B5EF4-FFF2-40B4-BE49-F238E27FC236}">
                <a16:creationId xmlns:a16="http://schemas.microsoft.com/office/drawing/2014/main" id="{3DE3C90F-5378-05FC-FD64-3F830FCB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884" y="4279284"/>
            <a:ext cx="5091699" cy="5091699"/>
          </a:xfrm>
          <a:prstGeom prst="rect">
            <a:avLst/>
          </a:prstGeom>
          <a:noFill/>
          <a:extLst>
            <a:ext uri="{909E8E84-426E-40DD-AFC4-6F175D3DCCD1}">
              <a14:hiddenFill xmlns:a14="http://schemas.microsoft.com/office/drawing/2010/main">
                <a:solidFill>
                  <a:srgbClr val="FFFFFF"/>
                </a:solidFill>
              </a14:hiddenFill>
            </a:ext>
          </a:extLst>
        </p:spPr>
      </p:pic>
      <p:sp>
        <p:nvSpPr>
          <p:cNvPr id="4" name="Mutation and Crossover">
            <a:extLst>
              <a:ext uri="{FF2B5EF4-FFF2-40B4-BE49-F238E27FC236}">
                <a16:creationId xmlns:a16="http://schemas.microsoft.com/office/drawing/2014/main" id="{1C0FB393-93C1-A12F-B5D2-BBAAB9BC6618}"/>
              </a:ext>
            </a:extLst>
          </p:cNvPr>
          <p:cNvSpPr txBox="1">
            <a:spLocks/>
          </p:cNvSpPr>
          <p:nvPr/>
        </p:nvSpPr>
        <p:spPr>
          <a:xfrm>
            <a:off x="440266" y="0"/>
            <a:ext cx="12970933" cy="32205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marL="0" marR="0" indent="0" algn="ctr" defTabSz="914400" rtl="0" latinLnBrk="0">
              <a:lnSpc>
                <a:spcPct val="85000"/>
              </a:lnSpc>
              <a:spcBef>
                <a:spcPts val="0"/>
              </a:spcBef>
              <a:spcAft>
                <a:spcPts val="0"/>
              </a:spcAft>
              <a:buClrTx/>
              <a:buSzTx/>
              <a:buFontTx/>
              <a:buNone/>
              <a:tabLst/>
              <a:defRPr sz="7000" b="1" i="0" u="none" strike="noStrike" cap="none" spc="-1" baseline="0">
                <a:solidFill>
                  <a:srgbClr val="A31F34"/>
                </a:solidFill>
                <a:uFillTx/>
                <a:latin typeface="+mn-lt"/>
                <a:ea typeface="+mn-ea"/>
                <a:cs typeface="+mn-cs"/>
                <a:sym typeface="Arial"/>
              </a:defRPr>
            </a:lvl1pPr>
            <a:lvl2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2pPr>
            <a:lvl3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3pPr>
            <a:lvl4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4pPr>
            <a:lvl5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5pPr>
            <a:lvl6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6pPr>
            <a:lvl7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7pPr>
            <a:lvl8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8pPr>
            <a:lvl9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9pPr>
          </a:lstStyle>
          <a:p>
            <a:pPr algn="l" hangingPunct="1"/>
            <a:r>
              <a:rPr lang="en-US" b="0" dirty="0">
                <a:solidFill>
                  <a:schemeClr val="tx1"/>
                </a:solidFill>
              </a:rPr>
              <a:t>Hands-On Section</a:t>
            </a:r>
            <a:br>
              <a:rPr lang="en-US" dirty="0">
                <a:solidFill>
                  <a:schemeClr val="tx1"/>
                </a:solidFill>
              </a:rPr>
            </a:br>
            <a:r>
              <a:rPr lang="en-US" altLang="zh-CN" dirty="0">
                <a:solidFill>
                  <a:schemeClr val="tx1"/>
                </a:solidFill>
              </a:rPr>
              <a:t>1.3 TQ Use Examples</a:t>
            </a:r>
            <a:endParaRPr lang="en-US" dirty="0">
              <a:solidFill>
                <a:schemeClr val="tx1"/>
              </a:solidFill>
            </a:endParaRPr>
          </a:p>
        </p:txBody>
      </p:sp>
    </p:spTree>
    <p:extLst>
      <p:ext uri="{BB962C8B-B14F-4D97-AF65-F5344CB8AC3E}">
        <p14:creationId xmlns:p14="http://schemas.microsoft.com/office/powerpoint/2010/main" val="84227775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Gate</a:t>
            </a:r>
            <a:r>
              <a:rPr lang="en-US" dirty="0">
                <a:solidFill>
                  <a:srgbClr val="000000">
                    <a:alpha val="20000"/>
                  </a:srgbClr>
                </a:solidFill>
              </a:rPr>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a:t>
            </a:r>
            <a:r>
              <a:rPr lang="en-US" b="0" dirty="0">
                <a:solidFill>
                  <a:srgbClr val="000000">
                    <a:alpha val="20000"/>
                  </a:srgbClr>
                </a:solidFill>
              </a:rPr>
              <a:t>Use Examples</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alphaModFix amt="20000"/>
          </a:blip>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alphaModFix amt="20000"/>
          </a:blip>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t>1.4</a:t>
            </a:r>
            <a:r>
              <a:rPr kumimoji="0" lang="en-US" b="0" i="0" u="none" strike="noStrike" cap="none" spc="0" normalizeH="0" baseline="0" dirty="0">
                <a:ln>
                  <a:noFill/>
                </a:ln>
                <a:effectLst/>
                <a:uFillTx/>
                <a:latin typeface="+mn-lt"/>
                <a:ea typeface="+mn-ea"/>
                <a:cs typeface="+mn-cs"/>
                <a:sym typeface="Arial"/>
              </a:rPr>
              <a:t> QNN</a:t>
            </a:r>
            <a:r>
              <a:rPr kumimoji="0" lang="zh-CN" altLang="en-US" b="0" i="0" u="none" strike="noStrike" cap="none" spc="0" normalizeH="0" baseline="0" dirty="0">
                <a:ln>
                  <a:noFill/>
                </a:ln>
                <a:effectLst/>
                <a:uFillTx/>
                <a:latin typeface="+mn-lt"/>
                <a:ea typeface="+mn-ea"/>
                <a:cs typeface="+mn-cs"/>
                <a:sym typeface="Arial"/>
              </a:rPr>
              <a:t> </a:t>
            </a:r>
            <a:r>
              <a:rPr kumimoji="0" lang="en-US" altLang="zh-CN" b="0" i="0" u="none" strike="noStrike" cap="none" spc="0" normalizeH="0" baseline="0" dirty="0">
                <a:ln>
                  <a:noFill/>
                </a:ln>
                <a:effectLst/>
                <a:uFillTx/>
                <a:latin typeface="+mn-lt"/>
                <a:ea typeface="+mn-ea"/>
                <a:cs typeface="+mn-cs"/>
                <a:sym typeface="Arial"/>
              </a:rPr>
              <a:t>Compression</a:t>
            </a:r>
            <a:endParaRPr kumimoji="0" lang="en-US" b="0" i="0" u="none" strike="noStrike" cap="none" spc="0" normalizeH="0" baseline="0" dirty="0">
              <a:ln>
                <a:noFill/>
              </a:ln>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alphaModFix amt="20000"/>
          </a:blip>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alphaModFix amt="20000"/>
          </a:blip>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387348709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16D6F7-2C0C-F379-F438-B0C8D5B7C4E4}"/>
              </a:ext>
            </a:extLst>
          </p:cNvPr>
          <p:cNvSpPr>
            <a:spLocks noGrp="1"/>
          </p:cNvSpPr>
          <p:nvPr>
            <p:ph type="ctrTitle"/>
          </p:nvPr>
        </p:nvSpPr>
        <p:spPr>
          <a:xfrm>
            <a:off x="3048000" y="6400800"/>
            <a:ext cx="18288000" cy="1341144"/>
          </a:xfrm>
        </p:spPr>
        <p:txBody>
          <a:bodyPr>
            <a:normAutofit fontScale="90000"/>
          </a:bodyPr>
          <a:lstStyle/>
          <a:p>
            <a:r>
              <a:rPr lang="en-US" altLang="zh-CN" sz="8000" b="0">
                <a:latin typeface="Arial" panose="020B0604020202020204" pitchFamily="34" charset="0"/>
              </a:rPr>
              <a:t>Quantum Neural Network Compression</a:t>
            </a:r>
          </a:p>
        </p:txBody>
      </p:sp>
      <p:sp>
        <p:nvSpPr>
          <p:cNvPr id="5" name="Subtitle 4">
            <a:extLst>
              <a:ext uri="{FF2B5EF4-FFF2-40B4-BE49-F238E27FC236}">
                <a16:creationId xmlns:a16="http://schemas.microsoft.com/office/drawing/2014/main" id="{396015AF-BB12-D8FD-8F9C-294EEE32F63D}"/>
              </a:ext>
            </a:extLst>
          </p:cNvPr>
          <p:cNvSpPr>
            <a:spLocks noGrp="1"/>
          </p:cNvSpPr>
          <p:nvPr>
            <p:ph type="subTitle" idx="1"/>
          </p:nvPr>
        </p:nvSpPr>
        <p:spPr>
          <a:xfrm>
            <a:off x="852692" y="8693415"/>
            <a:ext cx="22932928" cy="3536986"/>
          </a:xfrm>
        </p:spPr>
        <p:txBody>
          <a:bodyPr>
            <a:normAutofit/>
          </a:bodyPr>
          <a:lstStyle/>
          <a:p>
            <a:r>
              <a:rPr lang="en-US" altLang="zh-CN" b="1" dirty="0">
                <a:solidFill>
                  <a:schemeClr val="bg1"/>
                </a:solidFill>
              </a:rPr>
              <a:t>Zhirui Hu</a:t>
            </a:r>
            <a:r>
              <a:rPr lang="en-US" altLang="zh-CN" b="1" baseline="30000" dirty="0">
                <a:solidFill>
                  <a:schemeClr val="bg1"/>
                </a:solidFill>
              </a:rPr>
              <a:t>1</a:t>
            </a:r>
            <a:r>
              <a:rPr lang="en-US" altLang="zh-CN" b="1" dirty="0">
                <a:solidFill>
                  <a:schemeClr val="bg1"/>
                </a:solidFill>
              </a:rPr>
              <a:t>, Peiyan Dong</a:t>
            </a:r>
            <a:r>
              <a:rPr lang="en-US" altLang="zh-CN" b="1" baseline="30000" dirty="0">
                <a:solidFill>
                  <a:schemeClr val="bg1"/>
                </a:solidFill>
              </a:rPr>
              <a:t>2</a:t>
            </a:r>
            <a:r>
              <a:rPr lang="en-US" altLang="zh-CN" b="1" dirty="0">
                <a:solidFill>
                  <a:schemeClr val="bg1"/>
                </a:solidFill>
              </a:rPr>
              <a:t>, Zhepeng Wang</a:t>
            </a:r>
            <a:r>
              <a:rPr lang="en-US" altLang="zh-CN" b="1" baseline="30000" dirty="0">
                <a:solidFill>
                  <a:schemeClr val="bg1"/>
                </a:solidFill>
              </a:rPr>
              <a:t>1</a:t>
            </a:r>
            <a:r>
              <a:rPr lang="en-US" altLang="zh-CN" b="1" dirty="0">
                <a:solidFill>
                  <a:schemeClr val="bg1"/>
                </a:solidFill>
              </a:rPr>
              <a:t>, Youzuo Lin</a:t>
            </a:r>
            <a:r>
              <a:rPr lang="en-US" altLang="zh-CN" b="1" kern="0" baseline="30000" dirty="0">
                <a:solidFill>
                  <a:schemeClr val="bg1"/>
                </a:solidFill>
              </a:rPr>
              <a:t>3</a:t>
            </a:r>
            <a:r>
              <a:rPr lang="en-US" altLang="zh-CN" b="1" dirty="0">
                <a:solidFill>
                  <a:schemeClr val="bg1"/>
                </a:solidFill>
              </a:rPr>
              <a:t>, Yanzhi Wang</a:t>
            </a:r>
            <a:r>
              <a:rPr lang="en-US" altLang="zh-CN" b="1" kern="0" baseline="30000" dirty="0">
                <a:solidFill>
                  <a:schemeClr val="bg1"/>
                </a:solidFill>
              </a:rPr>
              <a:t>2</a:t>
            </a:r>
            <a:r>
              <a:rPr lang="en-US" altLang="zh-CN" b="1" dirty="0">
                <a:solidFill>
                  <a:schemeClr val="bg1"/>
                </a:solidFill>
              </a:rPr>
              <a:t>, Weiwen Jiang</a:t>
            </a:r>
            <a:r>
              <a:rPr lang="en-US" altLang="zh-CN" b="1" baseline="30000" dirty="0">
                <a:solidFill>
                  <a:schemeClr val="bg1"/>
                </a:solidFill>
              </a:rPr>
              <a:t>1</a:t>
            </a:r>
            <a:endParaRPr lang="en-US" altLang="zh-CN" b="1" dirty="0">
              <a:solidFill>
                <a:schemeClr val="bg1"/>
              </a:solidFill>
            </a:endParaRPr>
          </a:p>
          <a:p>
            <a:r>
              <a:rPr lang="en-US" altLang="zh-CN" sz="3600" b="1" baseline="30000" dirty="0">
                <a:solidFill>
                  <a:schemeClr val="bg1"/>
                </a:solidFill>
              </a:rPr>
              <a:t>1 </a:t>
            </a:r>
            <a:r>
              <a:rPr lang="en-US" altLang="zh-CN" sz="3600" dirty="0">
                <a:latin typeface="Arial" panose="020B0604020202020204" pitchFamily="34" charset="0"/>
              </a:rPr>
              <a:t>George Mason University</a:t>
            </a:r>
          </a:p>
          <a:p>
            <a:r>
              <a:rPr lang="en-US" altLang="zh-CN" sz="3600" b="1" baseline="30000" dirty="0">
                <a:solidFill>
                  <a:schemeClr val="bg1"/>
                </a:solidFill>
                <a:latin typeface="Arial" panose="020B0604020202020204" pitchFamily="34" charset="0"/>
              </a:rPr>
              <a:t>2 </a:t>
            </a:r>
            <a:r>
              <a:rPr lang="en-US" altLang="zh-CN" sz="3600" dirty="0">
                <a:latin typeface="Arial" panose="020B0604020202020204" pitchFamily="34" charset="0"/>
              </a:rPr>
              <a:t>Northeastern University</a:t>
            </a:r>
          </a:p>
          <a:p>
            <a:r>
              <a:rPr lang="en-US" altLang="zh-CN" sz="3600" b="1" baseline="30000" dirty="0">
                <a:solidFill>
                  <a:schemeClr val="bg1"/>
                </a:solidFill>
                <a:latin typeface="Arial" panose="020B0604020202020204" pitchFamily="34" charset="0"/>
              </a:rPr>
              <a:t>3 </a:t>
            </a:r>
            <a:r>
              <a:rPr lang="en-US" altLang="zh-CN" sz="3600" dirty="0">
                <a:latin typeface="Arial" panose="020B0604020202020204" pitchFamily="34" charset="0"/>
              </a:rPr>
              <a:t>Los Alamos National Laboratory</a:t>
            </a:r>
            <a:endParaRPr lang="en-US" sz="3600" dirty="0"/>
          </a:p>
          <a:p>
            <a:endParaRPr lang="en-US" altLang="zh-CN" b="0" i="0" dirty="0">
              <a:effectLst/>
              <a:latin typeface="Arial" panose="020B0604020202020204" pitchFamily="34" charset="0"/>
            </a:endParaRPr>
          </a:p>
          <a:p>
            <a:endParaRPr lang="en-US" altLang="zh-CN" b="0" i="0" dirty="0">
              <a:effectLst/>
              <a:latin typeface="Arial" panose="020B0604020202020204" pitchFamily="34" charset="0"/>
            </a:endParaRPr>
          </a:p>
          <a:p>
            <a:endParaRPr lang="en-US" dirty="0"/>
          </a:p>
        </p:txBody>
      </p:sp>
    </p:spTree>
    <p:extLst>
      <p:ext uri="{BB962C8B-B14F-4D97-AF65-F5344CB8AC3E}">
        <p14:creationId xmlns:p14="http://schemas.microsoft.com/office/powerpoint/2010/main" val="543267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Pulse</a:t>
            </a:r>
            <a:r>
              <a:rPr lang="en-US" dirty="0"/>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Gate</a:t>
            </a:r>
            <a:r>
              <a:rPr lang="en-US" dirty="0">
                <a:solidFill>
                  <a:srgbClr val="000000">
                    <a:alpha val="20000"/>
                  </a:srgbClr>
                </a:solidFill>
              </a:rPr>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a:t>
            </a:r>
            <a:r>
              <a:rPr lang="en-US" b="0" dirty="0">
                <a:solidFill>
                  <a:srgbClr val="000000">
                    <a:alpha val="20000"/>
                  </a:srgbClr>
                </a:solidFill>
              </a:rPr>
              <a:t>Use Examples</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alphaModFix amt="20000"/>
          </a:blip>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alphaModFix amt="20000"/>
          </a:blip>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2</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1.4</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 QNN</a:t>
            </a:r>
            <a:r>
              <a:rPr kumimoji="0" lang="zh-CN" altLang="en-US"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alphaModFix amt="20000"/>
          </a:blip>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t>2</a:t>
            </a:r>
            <a:r>
              <a:rPr kumimoji="0" lang="en-US" b="0" i="0" u="none" strike="noStrike" cap="none" spc="0" normalizeH="0" baseline="0" dirty="0">
                <a:ln>
                  <a:noFill/>
                </a:ln>
                <a:effectLst/>
                <a:uFillTx/>
                <a:latin typeface="+mn-lt"/>
                <a:ea typeface="+mn-ea"/>
                <a:cs typeface="+mn-cs"/>
                <a:sym typeface="Arial"/>
              </a:rPr>
              <a:t>.1 Quantum Optimal Control</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alphaModFix amt="20000"/>
          </a:blip>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223364580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9E23E-8453-F2D8-246C-573CA8693CBB}"/>
              </a:ext>
            </a:extLst>
          </p:cNvPr>
          <p:cNvSpPr>
            <a:spLocks noGrp="1"/>
          </p:cNvSpPr>
          <p:nvPr>
            <p:ph type="title"/>
          </p:nvPr>
        </p:nvSpPr>
        <p:spPr/>
        <p:txBody>
          <a:bodyPr/>
          <a:lstStyle/>
          <a:p>
            <a:r>
              <a:rPr lang="en-US" dirty="0"/>
              <a:t>Quantum Computing in NISQ Era</a:t>
            </a:r>
          </a:p>
        </p:txBody>
      </p:sp>
      <p:sp>
        <p:nvSpPr>
          <p:cNvPr id="5" name="Noisy Intermediate-Scale Quantum (NISQ)…">
            <a:extLst>
              <a:ext uri="{FF2B5EF4-FFF2-40B4-BE49-F238E27FC236}">
                <a16:creationId xmlns:a16="http://schemas.microsoft.com/office/drawing/2014/main" id="{C1B5FB97-2A30-5FCF-2060-AB7CBF1B4D4C}"/>
              </a:ext>
            </a:extLst>
          </p:cNvPr>
          <p:cNvSpPr txBox="1">
            <a:spLocks noGrp="1"/>
          </p:cNvSpPr>
          <p:nvPr>
            <p:ph type="body" idx="1"/>
          </p:nvPr>
        </p:nvSpPr>
        <p:spPr>
          <a:xfrm>
            <a:off x="1218959" y="2540000"/>
            <a:ext cx="21944882" cy="7954920"/>
          </a:xfrm>
          <a:prstGeom prst="rect">
            <a:avLst/>
          </a:prstGeom>
        </p:spPr>
        <p:txBody>
          <a:bodyPr/>
          <a:lstStyle/>
          <a:p>
            <a:r>
              <a:rPr dirty="0"/>
              <a:t>Noisy Intermediate-Scale Quantum (NISQ)</a:t>
            </a:r>
          </a:p>
          <a:p>
            <a:pPr lvl="1">
              <a:buSzPct val="122000"/>
            </a:pPr>
            <a:r>
              <a:rPr b="1" dirty="0"/>
              <a:t>Noisy</a:t>
            </a:r>
            <a:r>
              <a:rPr dirty="0"/>
              <a:t>: qubits are sensitive to environment; quantum gates are unreliable</a:t>
            </a:r>
          </a:p>
          <a:p>
            <a:pPr lvl="1">
              <a:buSzPct val="122000"/>
            </a:pPr>
            <a:r>
              <a:rPr b="1" dirty="0"/>
              <a:t>Limited number of qubits</a:t>
            </a:r>
            <a:r>
              <a:rPr dirty="0"/>
              <a:t>: tens to hundreds of qubits</a:t>
            </a:r>
            <a:endParaRPr lang="en-US" dirty="0"/>
          </a:p>
          <a:p>
            <a:pPr lvl="1">
              <a:buSzPct val="122000"/>
            </a:pPr>
            <a:r>
              <a:rPr lang="en-US" b="1" dirty="0"/>
              <a:t>Limited connectivity:</a:t>
            </a:r>
            <a:r>
              <a:rPr lang="en-US" dirty="0"/>
              <a:t> no all-to-all connections</a:t>
            </a:r>
            <a:endParaRPr dirty="0"/>
          </a:p>
        </p:txBody>
      </p:sp>
      <p:grpSp>
        <p:nvGrpSpPr>
          <p:cNvPr id="6" name="Group">
            <a:extLst>
              <a:ext uri="{FF2B5EF4-FFF2-40B4-BE49-F238E27FC236}">
                <a16:creationId xmlns:a16="http://schemas.microsoft.com/office/drawing/2014/main" id="{5714DA4D-18C6-7671-2E3C-20D03F9ADFB6}"/>
              </a:ext>
            </a:extLst>
          </p:cNvPr>
          <p:cNvGrpSpPr/>
          <p:nvPr/>
        </p:nvGrpSpPr>
        <p:grpSpPr>
          <a:xfrm>
            <a:off x="2374314" y="6177092"/>
            <a:ext cx="5657290" cy="7035728"/>
            <a:chOff x="0" y="0"/>
            <a:chExt cx="5657288" cy="7035726"/>
          </a:xfrm>
        </p:grpSpPr>
        <p:pic>
          <p:nvPicPr>
            <p:cNvPr id="7" name="Image" descr="Image">
              <a:extLst>
                <a:ext uri="{FF2B5EF4-FFF2-40B4-BE49-F238E27FC236}">
                  <a16:creationId xmlns:a16="http://schemas.microsoft.com/office/drawing/2014/main" id="{4AF60129-BFF8-2A4A-8972-B24B3A92120F}"/>
                </a:ext>
              </a:extLst>
            </p:cNvPr>
            <p:cNvPicPr>
              <a:picLocks noChangeAspect="1"/>
            </p:cNvPicPr>
            <p:nvPr/>
          </p:nvPicPr>
          <p:blipFill>
            <a:blip r:embed="rId3"/>
            <a:stretch>
              <a:fillRect/>
            </a:stretch>
          </p:blipFill>
          <p:spPr>
            <a:xfrm>
              <a:off x="15075" y="3065509"/>
              <a:ext cx="5642213" cy="2530040"/>
            </a:xfrm>
            <a:prstGeom prst="rect">
              <a:avLst/>
            </a:prstGeom>
            <a:ln w="12700" cap="flat">
              <a:noFill/>
              <a:miter lim="400000"/>
            </a:ln>
            <a:effectLst/>
          </p:spPr>
        </p:pic>
        <p:pic>
          <p:nvPicPr>
            <p:cNvPr id="8" name="Image" descr="Image">
              <a:extLst>
                <a:ext uri="{FF2B5EF4-FFF2-40B4-BE49-F238E27FC236}">
                  <a16:creationId xmlns:a16="http://schemas.microsoft.com/office/drawing/2014/main" id="{9066881F-5274-8EFA-1985-F8187AD9062D}"/>
                </a:ext>
              </a:extLst>
            </p:cNvPr>
            <p:cNvPicPr>
              <a:picLocks noChangeAspect="1"/>
            </p:cNvPicPr>
            <p:nvPr/>
          </p:nvPicPr>
          <p:blipFill>
            <a:blip r:embed="rId4"/>
            <a:stretch>
              <a:fillRect/>
            </a:stretch>
          </p:blipFill>
          <p:spPr>
            <a:xfrm>
              <a:off x="0" y="0"/>
              <a:ext cx="5642213" cy="2595418"/>
            </a:xfrm>
            <a:prstGeom prst="rect">
              <a:avLst/>
            </a:prstGeom>
            <a:ln w="12700" cap="flat">
              <a:noFill/>
              <a:miter lim="400000"/>
            </a:ln>
            <a:effectLst/>
          </p:spPr>
        </p:pic>
        <p:sp>
          <p:nvSpPr>
            <p:cNvPr id="9" name="https://quantum-computing.ibm.com/">
              <a:extLst>
                <a:ext uri="{FF2B5EF4-FFF2-40B4-BE49-F238E27FC236}">
                  <a16:creationId xmlns:a16="http://schemas.microsoft.com/office/drawing/2014/main" id="{2A900C72-B909-E5C6-539C-9BC5B680AAEF}"/>
                </a:ext>
              </a:extLst>
            </p:cNvPr>
            <p:cNvSpPr txBox="1"/>
            <p:nvPr/>
          </p:nvSpPr>
          <p:spPr>
            <a:xfrm>
              <a:off x="710778" y="6650335"/>
              <a:ext cx="4220654" cy="3853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lvl="1" indent="0" algn="l" defTabSz="914400">
                <a:spcBef>
                  <a:spcPts val="1400"/>
                </a:spcBef>
                <a:defRPr sz="2000" b="0" spc="0"/>
              </a:pPr>
              <a:r>
                <a:t>https://quantum-computing.ibm.com/</a:t>
              </a:r>
            </a:p>
          </p:txBody>
        </p:sp>
        <p:sp>
          <p:nvSpPr>
            <p:cNvPr id="10" name="Gate Error Rate">
              <a:extLst>
                <a:ext uri="{FF2B5EF4-FFF2-40B4-BE49-F238E27FC236}">
                  <a16:creationId xmlns:a16="http://schemas.microsoft.com/office/drawing/2014/main" id="{7B793799-FA78-F5CF-B946-08F63BE01390}"/>
                </a:ext>
              </a:extLst>
            </p:cNvPr>
            <p:cNvSpPr txBox="1"/>
            <p:nvPr/>
          </p:nvSpPr>
          <p:spPr>
            <a:xfrm>
              <a:off x="462912" y="5778521"/>
              <a:ext cx="5179301" cy="7733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lvl="1" indent="0" algn="l" defTabSz="914400">
                <a:spcBef>
                  <a:spcPts val="1400"/>
                </a:spcBef>
                <a:defRPr b="0" spc="0"/>
              </a:pPr>
              <a:r>
                <a:rPr lang="en-US" dirty="0"/>
                <a:t>IBMQ </a:t>
              </a:r>
              <a:r>
                <a:rPr dirty="0"/>
                <a:t>Gate Error Rate</a:t>
              </a:r>
            </a:p>
          </p:txBody>
        </p:sp>
      </p:grpSp>
      <p:grpSp>
        <p:nvGrpSpPr>
          <p:cNvPr id="11" name="Group">
            <a:extLst>
              <a:ext uri="{FF2B5EF4-FFF2-40B4-BE49-F238E27FC236}">
                <a16:creationId xmlns:a16="http://schemas.microsoft.com/office/drawing/2014/main" id="{049B850A-E701-8964-FF47-3F147BAC6CBC}"/>
              </a:ext>
            </a:extLst>
          </p:cNvPr>
          <p:cNvGrpSpPr/>
          <p:nvPr/>
        </p:nvGrpSpPr>
        <p:grpSpPr>
          <a:xfrm>
            <a:off x="9715975" y="6588497"/>
            <a:ext cx="13042601" cy="5566763"/>
            <a:chOff x="0" y="0"/>
            <a:chExt cx="13042600" cy="5566761"/>
          </a:xfrm>
        </p:grpSpPr>
        <p:pic>
          <p:nvPicPr>
            <p:cNvPr id="12" name="Image" descr="Image">
              <a:extLst>
                <a:ext uri="{FF2B5EF4-FFF2-40B4-BE49-F238E27FC236}">
                  <a16:creationId xmlns:a16="http://schemas.microsoft.com/office/drawing/2014/main" id="{A656B8D1-6A04-18E9-5414-ADB7042EE204}"/>
                </a:ext>
              </a:extLst>
            </p:cNvPr>
            <p:cNvPicPr>
              <a:picLocks noChangeAspect="1"/>
            </p:cNvPicPr>
            <p:nvPr/>
          </p:nvPicPr>
          <p:blipFill>
            <a:blip r:embed="rId5"/>
            <a:stretch>
              <a:fillRect/>
            </a:stretch>
          </p:blipFill>
          <p:spPr>
            <a:xfrm>
              <a:off x="8039834" y="0"/>
              <a:ext cx="4711330" cy="4032635"/>
            </a:xfrm>
            <a:prstGeom prst="rect">
              <a:avLst/>
            </a:prstGeom>
            <a:ln w="12700" cap="flat">
              <a:noFill/>
              <a:miter lim="400000"/>
            </a:ln>
            <a:effectLst/>
          </p:spPr>
        </p:pic>
        <p:pic>
          <p:nvPicPr>
            <p:cNvPr id="13" name="Image" descr="Image">
              <a:extLst>
                <a:ext uri="{FF2B5EF4-FFF2-40B4-BE49-F238E27FC236}">
                  <a16:creationId xmlns:a16="http://schemas.microsoft.com/office/drawing/2014/main" id="{83DC4201-8A43-469A-18B3-734C110B9ADC}"/>
                </a:ext>
              </a:extLst>
            </p:cNvPr>
            <p:cNvPicPr>
              <a:picLocks noChangeAspect="1"/>
            </p:cNvPicPr>
            <p:nvPr/>
          </p:nvPicPr>
          <p:blipFill>
            <a:blip r:embed="rId6"/>
            <a:stretch>
              <a:fillRect/>
            </a:stretch>
          </p:blipFill>
          <p:spPr>
            <a:xfrm>
              <a:off x="606485" y="0"/>
              <a:ext cx="4880998" cy="4032635"/>
            </a:xfrm>
            <a:prstGeom prst="rect">
              <a:avLst/>
            </a:prstGeom>
            <a:ln w="12700" cap="flat">
              <a:noFill/>
              <a:miter lim="400000"/>
            </a:ln>
            <a:effectLst/>
          </p:spPr>
        </p:pic>
        <p:sp>
          <p:nvSpPr>
            <p:cNvPr id="14" name="Google Sycamore">
              <a:extLst>
                <a:ext uri="{FF2B5EF4-FFF2-40B4-BE49-F238E27FC236}">
                  <a16:creationId xmlns:a16="http://schemas.microsoft.com/office/drawing/2014/main" id="{E0FF3BA9-9CA5-4A85-C4FE-A0067B0C1849}"/>
                </a:ext>
              </a:extLst>
            </p:cNvPr>
            <p:cNvSpPr txBox="1"/>
            <p:nvPr/>
          </p:nvSpPr>
          <p:spPr>
            <a:xfrm>
              <a:off x="385999" y="4205442"/>
              <a:ext cx="5321970" cy="7733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lvl="1" indent="0" algn="l" defTabSz="914400">
                <a:spcBef>
                  <a:spcPts val="1400"/>
                </a:spcBef>
                <a:defRPr b="0" spc="0"/>
              </a:pPr>
              <a:r>
                <a:rPr dirty="0"/>
                <a:t>Google Sycamore</a:t>
              </a:r>
              <a:r>
                <a:rPr lang="en-US" dirty="0"/>
                <a:t> 53Q</a:t>
              </a:r>
              <a:endParaRPr dirty="0"/>
            </a:p>
          </p:txBody>
        </p:sp>
        <p:sp>
          <p:nvSpPr>
            <p:cNvPr id="15" name="IBM Washington">
              <a:extLst>
                <a:ext uri="{FF2B5EF4-FFF2-40B4-BE49-F238E27FC236}">
                  <a16:creationId xmlns:a16="http://schemas.microsoft.com/office/drawing/2014/main" id="{91309E5D-DDEA-2467-8F0D-68D27B47E040}"/>
                </a:ext>
              </a:extLst>
            </p:cNvPr>
            <p:cNvSpPr txBox="1"/>
            <p:nvPr/>
          </p:nvSpPr>
          <p:spPr>
            <a:xfrm>
              <a:off x="7778338" y="4205442"/>
              <a:ext cx="5264262" cy="7733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lvl="1" indent="0" algn="l" defTabSz="914400">
                <a:spcBef>
                  <a:spcPts val="1400"/>
                </a:spcBef>
                <a:defRPr b="0" spc="0"/>
              </a:pPr>
              <a:r>
                <a:rPr dirty="0"/>
                <a:t>IBM Washington</a:t>
              </a:r>
              <a:r>
                <a:rPr lang="en-US" dirty="0"/>
                <a:t> 127Q</a:t>
              </a:r>
              <a:endParaRPr dirty="0"/>
            </a:p>
          </p:txBody>
        </p:sp>
        <p:sp>
          <p:nvSpPr>
            <p:cNvPr id="16" name="https://quantum-computing.ibm.com/">
              <a:extLst>
                <a:ext uri="{FF2B5EF4-FFF2-40B4-BE49-F238E27FC236}">
                  <a16:creationId xmlns:a16="http://schemas.microsoft.com/office/drawing/2014/main" id="{986616D9-07DA-AD83-63C1-6A8BE51005D1}"/>
                </a:ext>
              </a:extLst>
            </p:cNvPr>
            <p:cNvSpPr txBox="1"/>
            <p:nvPr/>
          </p:nvSpPr>
          <p:spPr>
            <a:xfrm>
              <a:off x="8285172" y="5151603"/>
              <a:ext cx="4220654" cy="3853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lvl="1" indent="0" algn="l" defTabSz="914400">
                <a:spcBef>
                  <a:spcPts val="1400"/>
                </a:spcBef>
                <a:defRPr sz="2000" b="0" spc="0"/>
              </a:pPr>
              <a:r>
                <a:t>https://quantum-computing.ibm.com/</a:t>
              </a:r>
            </a:p>
          </p:txBody>
        </p:sp>
        <p:sp>
          <p:nvSpPr>
            <p:cNvPr id="17" name="https://www.nature.com/articles/s41586-019-1666-5">
              <a:extLst>
                <a:ext uri="{FF2B5EF4-FFF2-40B4-BE49-F238E27FC236}">
                  <a16:creationId xmlns:a16="http://schemas.microsoft.com/office/drawing/2014/main" id="{A50F6ABC-E627-C5CC-0B2F-CB6065B176EB}"/>
                </a:ext>
              </a:extLst>
            </p:cNvPr>
            <p:cNvSpPr txBox="1"/>
            <p:nvPr/>
          </p:nvSpPr>
          <p:spPr>
            <a:xfrm>
              <a:off x="0" y="5167472"/>
              <a:ext cx="6093969" cy="3992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000" b="0">
                  <a:latin typeface="Helvetica Neue"/>
                  <a:ea typeface="Helvetica Neue"/>
                  <a:cs typeface="Helvetica Neue"/>
                  <a:sym typeface="Helvetica Neue"/>
                </a:defRPr>
              </a:lvl1pPr>
            </a:lstStyle>
            <a:p>
              <a:r>
                <a:t>https://www.nature.com/articles/s41586-019-1666-5</a:t>
              </a:r>
            </a:p>
          </p:txBody>
        </p:sp>
      </p:grpSp>
    </p:spTree>
    <p:extLst>
      <p:ext uri="{BB962C8B-B14F-4D97-AF65-F5344CB8AC3E}">
        <p14:creationId xmlns:p14="http://schemas.microsoft.com/office/powerpoint/2010/main" val="151868980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Brief Overview of Workflow</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a:xfrm>
            <a:off x="1218959" y="2207489"/>
            <a:ext cx="21944882" cy="7954920"/>
          </a:xfrm>
        </p:spPr>
        <p:txBody>
          <a:bodyPr/>
          <a:lstStyle/>
          <a:p>
            <a:r>
              <a:rPr kumimoji="0" lang="en-US" sz="4000" i="0" u="none" strike="noStrike" cap="none" spc="0" normalizeH="0" baseline="0" dirty="0">
                <a:ln>
                  <a:noFill/>
                </a:ln>
                <a:solidFill>
                  <a:srgbClr val="000000"/>
                </a:solidFill>
                <a:effectLst/>
                <a:uFillTx/>
                <a:ea typeface="Helvetica Neue"/>
                <a:cs typeface="Helvetica Neue"/>
                <a:sym typeface="Helvetica Neue"/>
              </a:rPr>
              <a:t>When we want to execute a quantum program on a quantum computer, we need to compile it first:</a:t>
            </a:r>
          </a:p>
          <a:p>
            <a:endParaRPr lang="en-US" dirty="0"/>
          </a:p>
        </p:txBody>
      </p:sp>
      <p:pic>
        <p:nvPicPr>
          <p:cNvPr id="8" name="Picture 7" descr="Timeline&#10;&#10;Description automatically generated">
            <a:extLst>
              <a:ext uri="{FF2B5EF4-FFF2-40B4-BE49-F238E27FC236}">
                <a16:creationId xmlns:a16="http://schemas.microsoft.com/office/drawing/2014/main" id="{5CA14A01-5521-A4BF-8FCF-29E7CC1E5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108" y="3052762"/>
            <a:ext cx="11789823" cy="10649439"/>
          </a:xfrm>
          <a:prstGeom prst="rect">
            <a:avLst/>
          </a:prstGeom>
        </p:spPr>
      </p:pic>
    </p:spTree>
    <p:extLst>
      <p:ext uri="{BB962C8B-B14F-4D97-AF65-F5344CB8AC3E}">
        <p14:creationId xmlns:p14="http://schemas.microsoft.com/office/powerpoint/2010/main" val="403561836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dirty="0"/>
              <a:t>Pulse-Based and Gate-Based</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Gate- and Pulse-level are two different abstraction layers.</a:t>
            </a:r>
          </a:p>
        </p:txBody>
      </p:sp>
      <p:grpSp>
        <p:nvGrpSpPr>
          <p:cNvPr id="4" name="Group 3">
            <a:extLst>
              <a:ext uri="{FF2B5EF4-FFF2-40B4-BE49-F238E27FC236}">
                <a16:creationId xmlns:a16="http://schemas.microsoft.com/office/drawing/2014/main" id="{B7D1F9C7-A01E-7BB3-5222-40488F8765A1}"/>
              </a:ext>
            </a:extLst>
          </p:cNvPr>
          <p:cNvGrpSpPr/>
          <p:nvPr/>
        </p:nvGrpSpPr>
        <p:grpSpPr>
          <a:xfrm>
            <a:off x="3230879" y="3507972"/>
            <a:ext cx="17922241" cy="10208028"/>
            <a:chOff x="627913" y="63229"/>
            <a:chExt cx="11145346" cy="6152746"/>
          </a:xfrm>
        </p:grpSpPr>
        <p:pic>
          <p:nvPicPr>
            <p:cNvPr id="5" name="Picture 4" descr="A picture containing text, clock&#10;&#10;Description automatically generated">
              <a:extLst>
                <a:ext uri="{FF2B5EF4-FFF2-40B4-BE49-F238E27FC236}">
                  <a16:creationId xmlns:a16="http://schemas.microsoft.com/office/drawing/2014/main" id="{C4AD1B77-A349-9850-B6D7-6FAB70DC5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13" y="63229"/>
              <a:ext cx="3897394" cy="2855069"/>
            </a:xfrm>
            <a:prstGeom prst="rect">
              <a:avLst/>
            </a:prstGeom>
          </p:spPr>
        </p:pic>
        <p:pic>
          <p:nvPicPr>
            <p:cNvPr id="6" name="Picture 5" descr="Diagram, schematic&#10;&#10;Description automatically generated">
              <a:extLst>
                <a:ext uri="{FF2B5EF4-FFF2-40B4-BE49-F238E27FC236}">
                  <a16:creationId xmlns:a16="http://schemas.microsoft.com/office/drawing/2014/main" id="{B9E3391D-308E-A84C-2B90-A64A7111C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913" y="3429000"/>
              <a:ext cx="4105544" cy="2786975"/>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EEE8EEF7-52AB-B4D1-09E4-C44EF2361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0314" y="63229"/>
              <a:ext cx="6262945" cy="6152746"/>
            </a:xfrm>
            <a:prstGeom prst="rect">
              <a:avLst/>
            </a:prstGeom>
          </p:spPr>
        </p:pic>
      </p:grpSp>
    </p:spTree>
    <p:extLst>
      <p:ext uri="{BB962C8B-B14F-4D97-AF65-F5344CB8AC3E}">
        <p14:creationId xmlns:p14="http://schemas.microsoft.com/office/powerpoint/2010/main" val="44000282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dirty="0"/>
              <a:t>Pulse-Based and Gate-Based</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The microwave is used to control the quantum bits.</a:t>
            </a:r>
          </a:p>
        </p:txBody>
      </p:sp>
      <p:pic>
        <p:nvPicPr>
          <p:cNvPr id="4" name="Picture 3">
            <a:extLst>
              <a:ext uri="{FF2B5EF4-FFF2-40B4-BE49-F238E27FC236}">
                <a16:creationId xmlns:a16="http://schemas.microsoft.com/office/drawing/2014/main" id="{B2044EB0-ABE8-68DB-9484-924D907EE340}"/>
              </a:ext>
            </a:extLst>
          </p:cNvPr>
          <p:cNvPicPr>
            <a:picLocks noChangeAspect="1"/>
          </p:cNvPicPr>
          <p:nvPr/>
        </p:nvPicPr>
        <p:blipFill>
          <a:blip r:embed="rId2"/>
          <a:stretch>
            <a:fillRect/>
          </a:stretch>
        </p:blipFill>
        <p:spPr>
          <a:xfrm>
            <a:off x="4931525" y="3415806"/>
            <a:ext cx="14520949" cy="10286395"/>
          </a:xfrm>
          <a:prstGeom prst="rect">
            <a:avLst/>
          </a:prstGeom>
        </p:spPr>
      </p:pic>
      <p:sp>
        <p:nvSpPr>
          <p:cNvPr id="7" name="TextBox 6">
            <a:extLst>
              <a:ext uri="{FF2B5EF4-FFF2-40B4-BE49-F238E27FC236}">
                <a16:creationId xmlns:a16="http://schemas.microsoft.com/office/drawing/2014/main" id="{3BECCE89-1528-E628-9848-DBD3999BC237}"/>
              </a:ext>
            </a:extLst>
          </p:cNvPr>
          <p:cNvSpPr txBox="1"/>
          <p:nvPr/>
        </p:nvSpPr>
        <p:spPr>
          <a:xfrm>
            <a:off x="19972698" y="12402589"/>
            <a:ext cx="3701949" cy="1126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mn-lt"/>
                <a:ea typeface="+mn-ea"/>
                <a:cs typeface="+mn-cs"/>
                <a:sym typeface="Arial"/>
              </a:rPr>
              <a:t>Krantz, Philip, et al. "A quantum engineer's guide to superconducting qubits." Applied Physics Reviews 6.2 (2019): 021318.</a:t>
            </a:r>
          </a:p>
        </p:txBody>
      </p:sp>
    </p:spTree>
    <p:extLst>
      <p:ext uri="{BB962C8B-B14F-4D97-AF65-F5344CB8AC3E}">
        <p14:creationId xmlns:p14="http://schemas.microsoft.com/office/powerpoint/2010/main" val="294529862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dirty="0"/>
              <a:t>Gate-based Compilation</a:t>
            </a:r>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kumimoji="0" lang="en-US" sz="4000" i="0" u="none" strike="noStrike" cap="none" spc="0" normalizeH="0" baseline="0" dirty="0">
                <a:ln>
                  <a:noFill/>
                </a:ln>
                <a:solidFill>
                  <a:srgbClr val="000000"/>
                </a:solidFill>
                <a:effectLst/>
                <a:uFillTx/>
                <a:ea typeface="Helvetica Neue"/>
                <a:cs typeface="Helvetica Neue"/>
                <a:sym typeface="Helvetica Neue"/>
              </a:rPr>
              <a:t>Each gate corresponds to a pulse. One-by-one concatenation of all pulses realize the function of many gates.</a:t>
            </a:r>
          </a:p>
          <a:p>
            <a:endParaRPr lang="en-US" dirty="0"/>
          </a:p>
        </p:txBody>
      </p:sp>
      <p:pic>
        <p:nvPicPr>
          <p:cNvPr id="4" name="Picture 3">
            <a:extLst>
              <a:ext uri="{FF2B5EF4-FFF2-40B4-BE49-F238E27FC236}">
                <a16:creationId xmlns:a16="http://schemas.microsoft.com/office/drawing/2014/main" id="{914211E0-3E71-4809-5818-5A7252B489B7}"/>
              </a:ext>
            </a:extLst>
          </p:cNvPr>
          <p:cNvPicPr>
            <a:picLocks noChangeAspect="1"/>
          </p:cNvPicPr>
          <p:nvPr/>
        </p:nvPicPr>
        <p:blipFill>
          <a:blip r:embed="rId3"/>
          <a:stretch>
            <a:fillRect/>
          </a:stretch>
        </p:blipFill>
        <p:spPr>
          <a:xfrm>
            <a:off x="4272417" y="3992916"/>
            <a:ext cx="15839166" cy="9286041"/>
          </a:xfrm>
          <a:prstGeom prst="rect">
            <a:avLst/>
          </a:prstGeom>
        </p:spPr>
      </p:pic>
    </p:spTree>
    <p:extLst>
      <p:ext uri="{BB962C8B-B14F-4D97-AF65-F5344CB8AC3E}">
        <p14:creationId xmlns:p14="http://schemas.microsoft.com/office/powerpoint/2010/main" val="409777947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Quantum Optimal Control(QOC)</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sz="4000" dirty="0"/>
              <a:t>QOC is commonly used to generate pulses</a:t>
            </a:r>
            <a:r>
              <a:rPr lang="zh-CN" altLang="en-US" sz="4000" dirty="0"/>
              <a:t> </a:t>
            </a:r>
            <a:r>
              <a:rPr lang="en-US" sz="4000" dirty="0"/>
              <a:t>(from target unitary matrices to pulses)</a:t>
            </a:r>
          </a:p>
          <a:p>
            <a:r>
              <a:rPr lang="en-US" dirty="0"/>
              <a:t>QOC is computationally expensive</a:t>
            </a:r>
            <a:endParaRPr lang="en-US" sz="4000" dirty="0"/>
          </a:p>
          <a:p>
            <a:endParaRPr lang="en-US" dirty="0"/>
          </a:p>
        </p:txBody>
      </p:sp>
      <p:pic>
        <p:nvPicPr>
          <p:cNvPr id="4" name="Picture 3">
            <a:extLst>
              <a:ext uri="{FF2B5EF4-FFF2-40B4-BE49-F238E27FC236}">
                <a16:creationId xmlns:a16="http://schemas.microsoft.com/office/drawing/2014/main" id="{3D107011-67DB-39C2-D549-7891E147D849}"/>
              </a:ext>
            </a:extLst>
          </p:cNvPr>
          <p:cNvPicPr>
            <a:picLocks noChangeAspect="1"/>
          </p:cNvPicPr>
          <p:nvPr/>
        </p:nvPicPr>
        <p:blipFill>
          <a:blip r:embed="rId3"/>
          <a:stretch>
            <a:fillRect/>
          </a:stretch>
        </p:blipFill>
        <p:spPr>
          <a:xfrm>
            <a:off x="6825791" y="4173179"/>
            <a:ext cx="10732417" cy="9062591"/>
          </a:xfrm>
          <a:prstGeom prst="rect">
            <a:avLst/>
          </a:prstGeom>
        </p:spPr>
      </p:pic>
    </p:spTree>
    <p:extLst>
      <p:ext uri="{BB962C8B-B14F-4D97-AF65-F5344CB8AC3E}">
        <p14:creationId xmlns:p14="http://schemas.microsoft.com/office/powerpoint/2010/main" val="225270243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dirty="0"/>
              <a:t>Quantum Optimal Control (QOC)</a:t>
            </a:r>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kumimoji="0" lang="en-US" altLang="zh-CN" sz="4000" i="0" u="none" strike="noStrike" cap="none" spc="0" normalizeH="0" baseline="0" dirty="0">
                <a:ln>
                  <a:noFill/>
                </a:ln>
                <a:solidFill>
                  <a:srgbClr val="000000"/>
                </a:solidFill>
                <a:effectLst/>
                <a:uFillTx/>
                <a:ea typeface="Helvetica Neue"/>
                <a:cs typeface="Helvetica Neue"/>
                <a:sym typeface="Helvetica Neue"/>
              </a:rPr>
              <a:t>As</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shown</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in</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the</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figure,</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the</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control</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pulse</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is</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divided</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into</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lang="en-US" altLang="zh-CN" sz="4000" dirty="0"/>
              <a:t>multiple</a:t>
            </a:r>
            <a:r>
              <a:rPr lang="zh-CN" altLang="en-US" sz="4000" dirty="0"/>
              <a:t> </a:t>
            </a:r>
            <a:r>
              <a:rPr lang="en-US" altLang="zh-CN" sz="4000" dirty="0"/>
              <a:t>time</a:t>
            </a:r>
            <a:r>
              <a:rPr lang="zh-CN" altLang="en-US" sz="4000" dirty="0"/>
              <a:t> </a:t>
            </a:r>
            <a:r>
              <a:rPr lang="en-US" altLang="zh-CN" sz="4000" dirty="0"/>
              <a:t>slots.</a:t>
            </a:r>
            <a:r>
              <a:rPr lang="zh-CN" altLang="en-US" sz="4000" dirty="0"/>
              <a:t> </a:t>
            </a:r>
            <a:r>
              <a:rPr lang="en-US" altLang="zh-CN" sz="4000" dirty="0"/>
              <a:t>The</a:t>
            </a:r>
            <a:r>
              <a:rPr lang="zh-CN" altLang="en-US" sz="4000" dirty="0"/>
              <a:t> </a:t>
            </a:r>
            <a:r>
              <a:rPr lang="en-US" altLang="zh-CN" sz="4000" dirty="0"/>
              <a:t>amplitude</a:t>
            </a:r>
            <a:r>
              <a:rPr lang="zh-CN" altLang="en-US" sz="4000" dirty="0"/>
              <a:t> </a:t>
            </a:r>
            <a:r>
              <a:rPr lang="en-US" altLang="zh-CN" sz="4000" dirty="0"/>
              <a:t>of</a:t>
            </a:r>
            <a:r>
              <a:rPr lang="zh-CN" altLang="en-US" sz="4000" dirty="0"/>
              <a:t> </a:t>
            </a:r>
            <a:r>
              <a:rPr lang="en-US" altLang="zh-CN" sz="4000" dirty="0"/>
              <a:t>each</a:t>
            </a:r>
            <a:r>
              <a:rPr lang="zh-CN" altLang="en-US" sz="4000" dirty="0"/>
              <a:t> </a:t>
            </a:r>
            <a:r>
              <a:rPr lang="en-US" altLang="zh-CN" sz="4000" dirty="0"/>
              <a:t>time slot</a:t>
            </a:r>
            <a:r>
              <a:rPr lang="zh-CN" altLang="en-US" sz="4000" dirty="0"/>
              <a:t> </a:t>
            </a:r>
            <a:r>
              <a:rPr lang="en-US" altLang="zh-CN" sz="4000" dirty="0"/>
              <a:t>will</a:t>
            </a:r>
            <a:r>
              <a:rPr lang="zh-CN" altLang="en-US" sz="4000" dirty="0"/>
              <a:t> </a:t>
            </a:r>
            <a:r>
              <a:rPr lang="en-US" altLang="zh-CN" sz="4000" dirty="0"/>
              <a:t>be</a:t>
            </a:r>
            <a:r>
              <a:rPr lang="zh-CN" altLang="en-US" sz="4000" dirty="0"/>
              <a:t> </a:t>
            </a:r>
            <a:r>
              <a:rPr lang="en-US" altLang="zh-CN" sz="4000" dirty="0"/>
              <a:t>adjusted</a:t>
            </a:r>
            <a:r>
              <a:rPr lang="zh-CN" altLang="en-US" sz="4000" dirty="0"/>
              <a:t> </a:t>
            </a:r>
            <a:r>
              <a:rPr lang="en-US" altLang="zh-CN" sz="4000" dirty="0"/>
              <a:t>through</a:t>
            </a:r>
            <a:r>
              <a:rPr lang="zh-CN" altLang="en-US" sz="4000" dirty="0"/>
              <a:t> </a:t>
            </a:r>
            <a:r>
              <a:rPr lang="en-US" altLang="zh-CN" sz="4000" dirty="0"/>
              <a:t>optimization.</a:t>
            </a:r>
            <a:endParaRPr kumimoji="0" lang="en-US" sz="4000" i="0" u="none" strike="noStrike" cap="none" spc="0" normalizeH="0" baseline="0" dirty="0">
              <a:ln>
                <a:noFill/>
              </a:ln>
              <a:solidFill>
                <a:srgbClr val="000000"/>
              </a:solidFill>
              <a:effectLst/>
              <a:uFillTx/>
              <a:ea typeface="Helvetica Neue"/>
              <a:cs typeface="Helvetica Neue"/>
              <a:sym typeface="Helvetica Neue"/>
            </a:endParaRPr>
          </a:p>
          <a:p>
            <a:endParaRPr lang="en-US" dirty="0"/>
          </a:p>
        </p:txBody>
      </p:sp>
      <p:pic>
        <p:nvPicPr>
          <p:cNvPr id="4" name="Picture 3">
            <a:extLst>
              <a:ext uri="{FF2B5EF4-FFF2-40B4-BE49-F238E27FC236}">
                <a16:creationId xmlns:a16="http://schemas.microsoft.com/office/drawing/2014/main" id="{FFA5E85C-B1CF-F16E-CD8B-FD02EC08C789}"/>
              </a:ext>
            </a:extLst>
          </p:cNvPr>
          <p:cNvPicPr>
            <a:picLocks noChangeAspect="1"/>
          </p:cNvPicPr>
          <p:nvPr/>
        </p:nvPicPr>
        <p:blipFill>
          <a:blip r:embed="rId3"/>
          <a:stretch>
            <a:fillRect/>
          </a:stretch>
        </p:blipFill>
        <p:spPr>
          <a:xfrm>
            <a:off x="4747786" y="4090057"/>
            <a:ext cx="14888428" cy="9319870"/>
          </a:xfrm>
          <a:prstGeom prst="rect">
            <a:avLst/>
          </a:prstGeom>
        </p:spPr>
      </p:pic>
      <p:sp>
        <p:nvSpPr>
          <p:cNvPr id="5" name="TextBox 4">
            <a:extLst>
              <a:ext uri="{FF2B5EF4-FFF2-40B4-BE49-F238E27FC236}">
                <a16:creationId xmlns:a16="http://schemas.microsoft.com/office/drawing/2014/main" id="{94F572F0-7863-1C03-9969-9F2917751EC6}"/>
              </a:ext>
            </a:extLst>
          </p:cNvPr>
          <p:cNvSpPr txBox="1"/>
          <p:nvPr/>
        </p:nvSpPr>
        <p:spPr>
          <a:xfrm>
            <a:off x="19972698" y="12402589"/>
            <a:ext cx="3701949" cy="8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mn-lt"/>
                <a:ea typeface="+mn-ea"/>
                <a:cs typeface="+mn-cs"/>
                <a:sym typeface="Arial"/>
              </a:rPr>
              <a:t>Shi, </a:t>
            </a:r>
            <a:r>
              <a:rPr kumimoji="0" lang="en-US" sz="1400" b="1" i="0" u="none" strike="noStrike" cap="none" spc="0" normalizeH="0" baseline="0" dirty="0" err="1">
                <a:ln>
                  <a:noFill/>
                </a:ln>
                <a:solidFill>
                  <a:srgbClr val="000000"/>
                </a:solidFill>
                <a:effectLst/>
                <a:uFillTx/>
                <a:latin typeface="+mn-lt"/>
                <a:ea typeface="+mn-ea"/>
                <a:cs typeface="+mn-cs"/>
                <a:sym typeface="Arial"/>
              </a:rPr>
              <a:t>Yunong</a:t>
            </a:r>
            <a:r>
              <a:rPr kumimoji="0" lang="en-US" sz="1400" b="1" i="0" u="none" strike="noStrike" cap="none" spc="0" normalizeH="0" baseline="0" dirty="0">
                <a:ln>
                  <a:noFill/>
                </a:ln>
                <a:solidFill>
                  <a:srgbClr val="000000"/>
                </a:solidFill>
                <a:effectLst/>
                <a:uFillTx/>
                <a:latin typeface="+mn-lt"/>
                <a:ea typeface="+mn-ea"/>
                <a:cs typeface="+mn-cs"/>
                <a:sym typeface="Arial"/>
              </a:rPr>
              <a:t>, et al. "Optimized compilation of aggregated instructions for realistic quantum computers." 2019.</a:t>
            </a:r>
          </a:p>
        </p:txBody>
      </p:sp>
    </p:spTree>
    <p:extLst>
      <p:ext uri="{BB962C8B-B14F-4D97-AF65-F5344CB8AC3E}">
        <p14:creationId xmlns:p14="http://schemas.microsoft.com/office/powerpoint/2010/main" val="396036489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Pulse</a:t>
            </a:r>
            <a:r>
              <a:rPr lang="en-US" dirty="0"/>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Gate</a:t>
            </a:r>
            <a:r>
              <a:rPr lang="en-US" dirty="0">
                <a:solidFill>
                  <a:srgbClr val="000000">
                    <a:alpha val="20000"/>
                  </a:srgbClr>
                </a:solidFill>
              </a:rPr>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a:t>
            </a:r>
            <a:r>
              <a:rPr lang="en-US" b="0" dirty="0">
                <a:solidFill>
                  <a:srgbClr val="000000">
                    <a:alpha val="20000"/>
                  </a:srgbClr>
                </a:solidFill>
              </a:rPr>
              <a:t>Use Examples</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alphaModFix amt="20000"/>
          </a:blip>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alphaModFix amt="20000"/>
          </a:blip>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t>2</a:t>
            </a:r>
            <a:r>
              <a:rPr kumimoji="0" lang="en-US" b="0" i="0" u="none" strike="noStrike" cap="none" spc="0" normalizeH="0" baseline="0" dirty="0">
                <a:ln>
                  <a:noFill/>
                </a:ln>
                <a:effectLst/>
                <a:uFillTx/>
                <a:latin typeface="+mn-lt"/>
                <a:ea typeface="+mn-ea"/>
                <a:cs typeface="+mn-cs"/>
                <a:sym typeface="Arial"/>
              </a:rPr>
              <a:t>.2 Variational Pulse Learning</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1.4</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 QNN</a:t>
            </a:r>
            <a:r>
              <a:rPr kumimoji="0" lang="zh-CN" altLang="en-US"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alphaModFix amt="20000"/>
          </a:blip>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2</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 Quantum Optimal Control</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alphaModFix/>
          </a:blip>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256545071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Variational Quantum Pulse Learning (VQP)</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altLang="zh-CN" sz="4000" dirty="0"/>
              <a:t>Coherence time is limited in NISQ machines, which means we cannot perform a huge quantum circuit with enough depth and width in NISQ machines. </a:t>
            </a:r>
          </a:p>
          <a:p>
            <a:r>
              <a:rPr lang="en-US" altLang="zh-CN" sz="4000" dirty="0"/>
              <a:t>Noise and compilation overhead seriously affect the performance of a quantum program.</a:t>
            </a:r>
            <a:endParaRPr lang="en-US" dirty="0"/>
          </a:p>
        </p:txBody>
      </p:sp>
      <p:pic>
        <p:nvPicPr>
          <p:cNvPr id="4" name="Picture 3" descr="Timeline&#10;&#10;Description automatically generated">
            <a:extLst>
              <a:ext uri="{FF2B5EF4-FFF2-40B4-BE49-F238E27FC236}">
                <a16:creationId xmlns:a16="http://schemas.microsoft.com/office/drawing/2014/main" id="{9AAEF5D5-535F-FFBE-10A7-F877F13F8587}"/>
              </a:ext>
            </a:extLst>
          </p:cNvPr>
          <p:cNvPicPr>
            <a:picLocks noChangeAspect="1"/>
          </p:cNvPicPr>
          <p:nvPr/>
        </p:nvPicPr>
        <p:blipFill>
          <a:blip r:embed="rId2"/>
          <a:stretch>
            <a:fillRect/>
          </a:stretch>
        </p:blipFill>
        <p:spPr>
          <a:xfrm>
            <a:off x="16287508" y="5178829"/>
            <a:ext cx="6667500" cy="5843425"/>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04836F56-009F-4507-47B9-1AD7AB5E0E5A}"/>
              </a:ext>
            </a:extLst>
          </p:cNvPr>
          <p:cNvPicPr>
            <a:picLocks noChangeAspect="1"/>
          </p:cNvPicPr>
          <p:nvPr/>
        </p:nvPicPr>
        <p:blipFill>
          <a:blip r:embed="rId3"/>
          <a:stretch>
            <a:fillRect/>
          </a:stretch>
        </p:blipFill>
        <p:spPr>
          <a:xfrm>
            <a:off x="1218959" y="5259737"/>
            <a:ext cx="11791950" cy="6878637"/>
          </a:xfrm>
          <a:prstGeom prst="rect">
            <a:avLst/>
          </a:prstGeom>
        </p:spPr>
      </p:pic>
      <p:sp>
        <p:nvSpPr>
          <p:cNvPr id="6" name="TextBox 5">
            <a:extLst>
              <a:ext uri="{FF2B5EF4-FFF2-40B4-BE49-F238E27FC236}">
                <a16:creationId xmlns:a16="http://schemas.microsoft.com/office/drawing/2014/main" id="{250D91D7-7286-2783-613C-C0801F0506E1}"/>
              </a:ext>
            </a:extLst>
          </p:cNvPr>
          <p:cNvSpPr txBox="1"/>
          <p:nvPr/>
        </p:nvSpPr>
        <p:spPr>
          <a:xfrm>
            <a:off x="16735079" y="11389058"/>
            <a:ext cx="6219929" cy="2113079"/>
          </a:xfrm>
          <a:prstGeom prst="rect">
            <a:avLst/>
          </a:prstGeom>
          <a:noFill/>
        </p:spPr>
        <p:txBody>
          <a:bodyPr wrap="square" rtlCol="0">
            <a:spAutoFit/>
          </a:bodyPr>
          <a:lstStyle/>
          <a:p>
            <a:r>
              <a:rPr lang="en-US" altLang="zh-CN" sz="2800" dirty="0">
                <a:solidFill>
                  <a:srgbClr val="FF0000"/>
                </a:solidFill>
                <a:cs typeface="Times New Roman" panose="02020603050405020304" pitchFamily="18" charset="0"/>
              </a:rPr>
              <a:t>Error rate on a bit in  CMOS Device error rate is about 10</a:t>
            </a:r>
            <a:r>
              <a:rPr lang="en-US" altLang="zh-CN" sz="2800" baseline="30000" dirty="0">
                <a:solidFill>
                  <a:srgbClr val="FF0000"/>
                </a:solidFill>
                <a:cs typeface="Times New Roman" panose="02020603050405020304" pitchFamily="18" charset="0"/>
              </a:rPr>
              <a:t>-15</a:t>
            </a:r>
          </a:p>
          <a:p>
            <a:r>
              <a:rPr lang="en-US" altLang="zh-CN" sz="2800" dirty="0">
                <a:solidFill>
                  <a:srgbClr val="FF0000"/>
                </a:solidFill>
                <a:cs typeface="Times New Roman" panose="02020603050405020304" pitchFamily="18" charset="0"/>
              </a:rPr>
              <a:t>But error rate on a quantum bit reaches 10</a:t>
            </a:r>
            <a:r>
              <a:rPr lang="en-US" altLang="zh-CN" sz="2800" baseline="30000" dirty="0">
                <a:solidFill>
                  <a:srgbClr val="FF0000"/>
                </a:solidFill>
                <a:cs typeface="Times New Roman" panose="02020603050405020304" pitchFamily="18" charset="0"/>
              </a:rPr>
              <a:t>-4</a:t>
            </a:r>
            <a:r>
              <a:rPr lang="en-US" altLang="zh-CN" sz="2800" dirty="0">
                <a:solidFill>
                  <a:srgbClr val="FF0000"/>
                </a:solidFill>
                <a:cs typeface="Times New Roman" panose="02020603050405020304" pitchFamily="18" charset="0"/>
              </a:rPr>
              <a:t> to 10</a:t>
            </a:r>
            <a:r>
              <a:rPr lang="en-US" altLang="zh-CN" sz="2800" baseline="30000" dirty="0">
                <a:solidFill>
                  <a:srgbClr val="FF0000"/>
                </a:solidFill>
                <a:cs typeface="Times New Roman" panose="02020603050405020304" pitchFamily="18" charset="0"/>
              </a:rPr>
              <a:t>-2</a:t>
            </a:r>
          </a:p>
        </p:txBody>
      </p:sp>
    </p:spTree>
    <p:extLst>
      <p:ext uri="{BB962C8B-B14F-4D97-AF65-F5344CB8AC3E}">
        <p14:creationId xmlns:p14="http://schemas.microsoft.com/office/powerpoint/2010/main" val="22153538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Motivation and Challenges</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altLang="zh-CN" dirty="0"/>
              <a:t>Gate level optimization generate high redundancy.</a:t>
            </a:r>
            <a:endParaRPr lang="zh-CN" altLang="en-US" sz="4000" dirty="0"/>
          </a:p>
          <a:p>
            <a:endParaRPr lang="en-US" dirty="0"/>
          </a:p>
        </p:txBody>
      </p:sp>
      <p:pic>
        <p:nvPicPr>
          <p:cNvPr id="6" name="Picture 5">
            <a:extLst>
              <a:ext uri="{FF2B5EF4-FFF2-40B4-BE49-F238E27FC236}">
                <a16:creationId xmlns:a16="http://schemas.microsoft.com/office/drawing/2014/main" id="{858D166C-127B-FC1B-CA3F-DEDEE1BE3E04}"/>
              </a:ext>
            </a:extLst>
          </p:cNvPr>
          <p:cNvPicPr>
            <a:picLocks noChangeAspect="1"/>
          </p:cNvPicPr>
          <p:nvPr/>
        </p:nvPicPr>
        <p:blipFill>
          <a:blip r:embed="rId3"/>
          <a:stretch>
            <a:fillRect/>
          </a:stretch>
        </p:blipFill>
        <p:spPr>
          <a:xfrm>
            <a:off x="4004878" y="3930794"/>
            <a:ext cx="16373043" cy="8526638"/>
          </a:xfrm>
          <a:prstGeom prst="rect">
            <a:avLst/>
          </a:prstGeom>
        </p:spPr>
      </p:pic>
    </p:spTree>
    <p:extLst>
      <p:ext uri="{BB962C8B-B14F-4D97-AF65-F5344CB8AC3E}">
        <p14:creationId xmlns:p14="http://schemas.microsoft.com/office/powerpoint/2010/main" val="87452109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Motivation and Challenges</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altLang="zh-CN" sz="4000" dirty="0"/>
              <a:t>QOC is limited to few qubits since it is computationally expensive.</a:t>
            </a:r>
          </a:p>
          <a:p>
            <a:r>
              <a:rPr lang="en-US" altLang="zh-CN" sz="4000" dirty="0"/>
              <a:t>Most works demonstrate QOC on quantum simulators, however, it is hard to be evaluated on NISQ machines.</a:t>
            </a:r>
            <a:endParaRPr lang="zh-CN" altLang="en-US" sz="4000" dirty="0"/>
          </a:p>
          <a:p>
            <a:endParaRPr lang="en-US" dirty="0"/>
          </a:p>
        </p:txBody>
      </p:sp>
      <p:pic>
        <p:nvPicPr>
          <p:cNvPr id="4" name="Picture 3">
            <a:extLst>
              <a:ext uri="{FF2B5EF4-FFF2-40B4-BE49-F238E27FC236}">
                <a16:creationId xmlns:a16="http://schemas.microsoft.com/office/drawing/2014/main" id="{7EAA76A9-7C62-8EB2-080F-1E81B0A5B755}"/>
              </a:ext>
            </a:extLst>
          </p:cNvPr>
          <p:cNvPicPr>
            <a:picLocks noChangeAspect="1"/>
          </p:cNvPicPr>
          <p:nvPr/>
        </p:nvPicPr>
        <p:blipFill>
          <a:blip r:embed="rId3"/>
          <a:stretch>
            <a:fillRect/>
          </a:stretch>
        </p:blipFill>
        <p:spPr>
          <a:xfrm>
            <a:off x="4140604" y="4826008"/>
            <a:ext cx="16102791" cy="7958852"/>
          </a:xfrm>
          <a:prstGeom prst="rect">
            <a:avLst/>
          </a:prstGeom>
        </p:spPr>
      </p:pic>
    </p:spTree>
    <p:extLst>
      <p:ext uri="{BB962C8B-B14F-4D97-AF65-F5344CB8AC3E}">
        <p14:creationId xmlns:p14="http://schemas.microsoft.com/office/powerpoint/2010/main" val="364849909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157F-7903-462A-67F6-C3B26019ECA5}"/>
              </a:ext>
            </a:extLst>
          </p:cNvPr>
          <p:cNvSpPr>
            <a:spLocks noGrp="1"/>
          </p:cNvSpPr>
          <p:nvPr>
            <p:ph type="title"/>
          </p:nvPr>
        </p:nvSpPr>
        <p:spPr>
          <a:xfrm>
            <a:off x="1218959" y="13800"/>
            <a:ext cx="21944882" cy="2309066"/>
          </a:xfrm>
        </p:spPr>
        <p:txBody>
          <a:bodyPr/>
          <a:lstStyle/>
          <a:p>
            <a:r>
              <a:rPr lang="en-US" dirty="0"/>
              <a:t>A Large Gap between Powerful Quantum Algorithms and Current Devices</a:t>
            </a:r>
          </a:p>
        </p:txBody>
      </p:sp>
      <p:sp>
        <p:nvSpPr>
          <p:cNvPr id="3" name="Text Placeholder 2">
            <a:extLst>
              <a:ext uri="{FF2B5EF4-FFF2-40B4-BE49-F238E27FC236}">
                <a16:creationId xmlns:a16="http://schemas.microsoft.com/office/drawing/2014/main" id="{3C98C4D5-C596-E0E0-9933-A23B2FEDFEAE}"/>
              </a:ext>
            </a:extLst>
          </p:cNvPr>
          <p:cNvSpPr>
            <a:spLocks noGrp="1"/>
          </p:cNvSpPr>
          <p:nvPr>
            <p:ph type="body" idx="1"/>
          </p:nvPr>
        </p:nvSpPr>
        <p:spPr/>
        <p:txBody>
          <a:bodyPr/>
          <a:lstStyle/>
          <a:p>
            <a:r>
              <a:rPr lang="en-US" dirty="0"/>
              <a:t>Close the gap with </a:t>
            </a:r>
            <a:r>
              <a:rPr lang="en-US" b="1" dirty="0"/>
              <a:t>machine learning </a:t>
            </a:r>
            <a:r>
              <a:rPr lang="en-US" dirty="0"/>
              <a:t>and </a:t>
            </a:r>
            <a:r>
              <a:rPr lang="en-US" b="1" dirty="0"/>
              <a:t>hardware-aware algorithm design</a:t>
            </a:r>
          </a:p>
        </p:txBody>
      </p:sp>
      <p:pic>
        <p:nvPicPr>
          <p:cNvPr id="4" name="Picture 3">
            <a:extLst>
              <a:ext uri="{FF2B5EF4-FFF2-40B4-BE49-F238E27FC236}">
                <a16:creationId xmlns:a16="http://schemas.microsoft.com/office/drawing/2014/main" id="{49A86C38-CCA6-8FE9-72CB-0D2912962464}"/>
              </a:ext>
            </a:extLst>
          </p:cNvPr>
          <p:cNvPicPr>
            <a:picLocks noChangeAspect="1"/>
          </p:cNvPicPr>
          <p:nvPr/>
        </p:nvPicPr>
        <p:blipFill>
          <a:blip r:embed="rId3"/>
          <a:stretch>
            <a:fillRect/>
          </a:stretch>
        </p:blipFill>
        <p:spPr>
          <a:xfrm>
            <a:off x="4866898" y="3437649"/>
            <a:ext cx="14567155" cy="9430085"/>
          </a:xfrm>
          <a:prstGeom prst="rect">
            <a:avLst/>
          </a:prstGeom>
        </p:spPr>
      </p:pic>
      <p:sp>
        <p:nvSpPr>
          <p:cNvPr id="6" name="TextBox 5">
            <a:extLst>
              <a:ext uri="{FF2B5EF4-FFF2-40B4-BE49-F238E27FC236}">
                <a16:creationId xmlns:a16="http://schemas.microsoft.com/office/drawing/2014/main" id="{1832D090-4404-6406-B665-921FDC2E8A4D}"/>
              </a:ext>
            </a:extLst>
          </p:cNvPr>
          <p:cNvSpPr txBox="1"/>
          <p:nvPr/>
        </p:nvSpPr>
        <p:spPr>
          <a:xfrm>
            <a:off x="2709110" y="12780069"/>
            <a:ext cx="16724943" cy="4947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t>Fred Chong, https://</a:t>
            </a:r>
            <a:r>
              <a:rPr lang="en-US" sz="2400" dirty="0" err="1"/>
              <a:t>indico.fnal.gov</a:t>
            </a:r>
            <a:r>
              <a:rPr lang="en-US" sz="2400" dirty="0"/>
              <a:t>/event/47147/attachments/138920/174186/Chong-JTFI-2021.pdf18.pdf</a:t>
            </a:r>
          </a:p>
        </p:txBody>
      </p:sp>
    </p:spTree>
    <p:extLst>
      <p:ext uri="{BB962C8B-B14F-4D97-AF65-F5344CB8AC3E}">
        <p14:creationId xmlns:p14="http://schemas.microsoft.com/office/powerpoint/2010/main" val="14883668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18CC413-B0A5-5757-6923-C9FDF94C7847}"/>
              </a:ext>
            </a:extLst>
          </p:cNvPr>
          <p:cNvSpPr>
            <a:spLocks noGrp="1"/>
          </p:cNvSpPr>
          <p:nvPr>
            <p:ph type="title"/>
          </p:nvPr>
        </p:nvSpPr>
        <p:spPr>
          <a:xfrm>
            <a:off x="1218959" y="13799"/>
            <a:ext cx="21944882" cy="2516521"/>
          </a:xfrm>
        </p:spPr>
        <p:txBody>
          <a:bodyPr/>
          <a:lstStyle/>
          <a:p>
            <a:r>
              <a:rPr lang="en-US" altLang="zh-CN" sz="6600" dirty="0"/>
              <a:t>Attempt on Quantum Neural Network</a:t>
            </a:r>
            <a:endParaRPr lang="en-US" dirty="0"/>
          </a:p>
        </p:txBody>
      </p:sp>
      <p:sp>
        <p:nvSpPr>
          <p:cNvPr id="23" name="Text Placeholder 2">
            <a:extLst>
              <a:ext uri="{FF2B5EF4-FFF2-40B4-BE49-F238E27FC236}">
                <a16:creationId xmlns:a16="http://schemas.microsoft.com/office/drawing/2014/main" id="{01985EA3-8C50-17B2-0294-0A66B2B52CBB}"/>
              </a:ext>
            </a:extLst>
          </p:cNvPr>
          <p:cNvSpPr>
            <a:spLocks noGrp="1"/>
          </p:cNvSpPr>
          <p:nvPr>
            <p:ph type="body" idx="1"/>
          </p:nvPr>
        </p:nvSpPr>
        <p:spPr>
          <a:xfrm>
            <a:off x="1218959" y="2540000"/>
            <a:ext cx="21944882" cy="7954920"/>
          </a:xfrm>
        </p:spPr>
        <p:txBody>
          <a:bodyPr/>
          <a:lstStyle/>
          <a:p>
            <a:r>
              <a:rPr lang="en-US" altLang="zh-CN" sz="4000" dirty="0"/>
              <a:t>Can we find an intermediate-level approach between the gate level operations and quantum optimal control?</a:t>
            </a:r>
          </a:p>
          <a:p>
            <a:r>
              <a:rPr lang="en-US" altLang="zh-CN" sz="4000" dirty="0"/>
              <a:t>Can we achieve benefits by doing so?</a:t>
            </a:r>
            <a:endParaRPr lang="zh-CN" altLang="en-US" sz="4000" dirty="0"/>
          </a:p>
          <a:p>
            <a:endParaRPr lang="en-US" dirty="0"/>
          </a:p>
        </p:txBody>
      </p:sp>
      <p:pic>
        <p:nvPicPr>
          <p:cNvPr id="24" name="Picture 23">
            <a:extLst>
              <a:ext uri="{FF2B5EF4-FFF2-40B4-BE49-F238E27FC236}">
                <a16:creationId xmlns:a16="http://schemas.microsoft.com/office/drawing/2014/main" id="{8CB79B33-C73F-292A-46F7-AE2E7F465B7E}"/>
              </a:ext>
            </a:extLst>
          </p:cNvPr>
          <p:cNvPicPr>
            <a:picLocks noChangeAspect="1"/>
          </p:cNvPicPr>
          <p:nvPr/>
        </p:nvPicPr>
        <p:blipFill>
          <a:blip r:embed="rId3"/>
          <a:stretch>
            <a:fillRect/>
          </a:stretch>
        </p:blipFill>
        <p:spPr>
          <a:xfrm>
            <a:off x="13213567" y="3943824"/>
            <a:ext cx="6288091" cy="3240909"/>
          </a:xfrm>
          <a:prstGeom prst="rect">
            <a:avLst/>
          </a:prstGeom>
        </p:spPr>
      </p:pic>
      <p:pic>
        <p:nvPicPr>
          <p:cNvPr id="25" name="Picture 24">
            <a:extLst>
              <a:ext uri="{FF2B5EF4-FFF2-40B4-BE49-F238E27FC236}">
                <a16:creationId xmlns:a16="http://schemas.microsoft.com/office/drawing/2014/main" id="{946DDE27-D1F0-BEA8-3515-5704E5C8F249}"/>
              </a:ext>
            </a:extLst>
          </p:cNvPr>
          <p:cNvPicPr>
            <a:picLocks noChangeAspect="1"/>
          </p:cNvPicPr>
          <p:nvPr/>
        </p:nvPicPr>
        <p:blipFill>
          <a:blip r:embed="rId4"/>
          <a:stretch>
            <a:fillRect/>
          </a:stretch>
        </p:blipFill>
        <p:spPr>
          <a:xfrm>
            <a:off x="3103625" y="5208930"/>
            <a:ext cx="8066810" cy="8326537"/>
          </a:xfrm>
          <a:prstGeom prst="rect">
            <a:avLst/>
          </a:prstGeom>
        </p:spPr>
      </p:pic>
      <p:grpSp>
        <p:nvGrpSpPr>
          <p:cNvPr id="26" name="Group 25">
            <a:extLst>
              <a:ext uri="{FF2B5EF4-FFF2-40B4-BE49-F238E27FC236}">
                <a16:creationId xmlns:a16="http://schemas.microsoft.com/office/drawing/2014/main" id="{EB47FE27-0682-1344-C099-43AC57E74D45}"/>
              </a:ext>
            </a:extLst>
          </p:cNvPr>
          <p:cNvGrpSpPr/>
          <p:nvPr/>
        </p:nvGrpSpPr>
        <p:grpSpPr>
          <a:xfrm>
            <a:off x="13213566" y="7613982"/>
            <a:ext cx="5938957" cy="5337247"/>
            <a:chOff x="4876800" y="1508637"/>
            <a:chExt cx="4526798" cy="5064605"/>
          </a:xfrm>
        </p:grpSpPr>
        <p:pic>
          <p:nvPicPr>
            <p:cNvPr id="27" name="Picture 26" descr="Shape, arrow&#10;&#10;Description automatically generated">
              <a:extLst>
                <a:ext uri="{FF2B5EF4-FFF2-40B4-BE49-F238E27FC236}">
                  <a16:creationId xmlns:a16="http://schemas.microsoft.com/office/drawing/2014/main" id="{D183EA6F-D58E-A99E-2411-90B09E85B00F}"/>
                </a:ext>
              </a:extLst>
            </p:cNvPr>
            <p:cNvPicPr>
              <a:picLocks noChangeAspect="1"/>
            </p:cNvPicPr>
            <p:nvPr/>
          </p:nvPicPr>
          <p:blipFill>
            <a:blip r:embed="rId5"/>
            <a:stretch>
              <a:fillRect/>
            </a:stretch>
          </p:blipFill>
          <p:spPr>
            <a:xfrm>
              <a:off x="4929680" y="1508637"/>
              <a:ext cx="4421038" cy="1143000"/>
            </a:xfrm>
            <a:prstGeom prst="rect">
              <a:avLst/>
            </a:prstGeom>
          </p:spPr>
        </p:pic>
        <p:pic>
          <p:nvPicPr>
            <p:cNvPr id="28" name="Picture 27" descr="Graphical user interface, application, PowerPoint&#10;&#10;Description automatically generated">
              <a:extLst>
                <a:ext uri="{FF2B5EF4-FFF2-40B4-BE49-F238E27FC236}">
                  <a16:creationId xmlns:a16="http://schemas.microsoft.com/office/drawing/2014/main" id="{5B383B7B-E80F-4950-4E49-95D18285C71F}"/>
                </a:ext>
              </a:extLst>
            </p:cNvPr>
            <p:cNvPicPr>
              <a:picLocks noChangeAspect="1"/>
            </p:cNvPicPr>
            <p:nvPr/>
          </p:nvPicPr>
          <p:blipFill>
            <a:blip r:embed="rId6"/>
            <a:stretch>
              <a:fillRect/>
            </a:stretch>
          </p:blipFill>
          <p:spPr>
            <a:xfrm>
              <a:off x="4876800" y="2900557"/>
              <a:ext cx="4526798" cy="3672685"/>
            </a:xfrm>
            <a:prstGeom prst="rect">
              <a:avLst/>
            </a:prstGeom>
          </p:spPr>
        </p:pic>
      </p:grpSp>
      <p:pic>
        <p:nvPicPr>
          <p:cNvPr id="29" name="Picture 28" descr="Diagram&#10;&#10;Description automatically generated with medium confidence">
            <a:extLst>
              <a:ext uri="{FF2B5EF4-FFF2-40B4-BE49-F238E27FC236}">
                <a16:creationId xmlns:a16="http://schemas.microsoft.com/office/drawing/2014/main" id="{67DD3525-B66C-9366-BA61-41A5024C4980}"/>
              </a:ext>
            </a:extLst>
          </p:cNvPr>
          <p:cNvPicPr>
            <a:picLocks noChangeAspect="1"/>
          </p:cNvPicPr>
          <p:nvPr/>
        </p:nvPicPr>
        <p:blipFill>
          <a:blip r:embed="rId7"/>
          <a:stretch>
            <a:fillRect/>
          </a:stretch>
        </p:blipFill>
        <p:spPr>
          <a:xfrm>
            <a:off x="3082134" y="4056610"/>
            <a:ext cx="10128414" cy="8796513"/>
          </a:xfrm>
          <a:prstGeom prst="rect">
            <a:avLst/>
          </a:prstGeom>
        </p:spPr>
      </p:pic>
    </p:spTree>
    <p:extLst>
      <p:ext uri="{BB962C8B-B14F-4D97-AF65-F5344CB8AC3E}">
        <p14:creationId xmlns:p14="http://schemas.microsoft.com/office/powerpoint/2010/main" val="4137866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DDE0-B645-E02E-3AA1-17EC78594F58}"/>
              </a:ext>
            </a:extLst>
          </p:cNvPr>
          <p:cNvSpPr>
            <a:spLocks noGrp="1"/>
          </p:cNvSpPr>
          <p:nvPr>
            <p:ph type="title"/>
          </p:nvPr>
        </p:nvSpPr>
        <p:spPr/>
        <p:txBody>
          <a:bodyPr/>
          <a:lstStyle/>
          <a:p>
            <a:r>
              <a:rPr lang="en-US" altLang="zh-CN" dirty="0"/>
              <a:t>Methodology</a:t>
            </a:r>
            <a:endParaRPr lang="zh-CN" altLang="en-US" dirty="0"/>
          </a:p>
        </p:txBody>
      </p:sp>
      <p:sp>
        <p:nvSpPr>
          <p:cNvPr id="4" name="Rectangle: Rounded Corners 3" descr="1. ">
            <a:extLst>
              <a:ext uri="{FF2B5EF4-FFF2-40B4-BE49-F238E27FC236}">
                <a16:creationId xmlns:a16="http://schemas.microsoft.com/office/drawing/2014/main" id="{16800AC3-D8D3-883C-A8C7-8E13928DB9C1}"/>
              </a:ext>
            </a:extLst>
          </p:cNvPr>
          <p:cNvSpPr/>
          <p:nvPr/>
        </p:nvSpPr>
        <p:spPr>
          <a:xfrm>
            <a:off x="4461164" y="3103769"/>
            <a:ext cx="14685818" cy="919398"/>
          </a:xfrm>
          <a:prstGeom prst="roundRect">
            <a:avLst/>
          </a:prstGeom>
          <a:solidFill>
            <a:schemeClr val="accent4">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4800" b="0" i="0" u="none" strike="noStrike" cap="none" spc="0" normalizeH="0" baseline="0" dirty="0">
                <a:ln>
                  <a:noFill/>
                </a:ln>
                <a:solidFill>
                  <a:srgbClr val="000000"/>
                </a:solidFill>
                <a:effectLst/>
                <a:uFillTx/>
                <a:latin typeface="+mn-lt"/>
                <a:ea typeface="+mn-ea"/>
                <a:cs typeface="+mn-cs"/>
                <a:sym typeface="Arial"/>
              </a:rPr>
              <a:t>1. Enable a </a:t>
            </a:r>
            <a:r>
              <a:rPr lang="en-US" altLang="zh-CN" sz="4800" b="0" dirty="0"/>
              <a:t>N</a:t>
            </a:r>
            <a:r>
              <a:rPr kumimoji="0" lang="en-US" altLang="zh-CN" sz="4800" b="0" i="0" u="none" strike="noStrike" cap="none" spc="0" normalizeH="0" baseline="0" dirty="0">
                <a:ln>
                  <a:noFill/>
                </a:ln>
                <a:solidFill>
                  <a:srgbClr val="000000"/>
                </a:solidFill>
                <a:effectLst/>
                <a:uFillTx/>
                <a:latin typeface="+mn-lt"/>
                <a:ea typeface="+mn-ea"/>
                <a:cs typeface="+mn-cs"/>
                <a:sym typeface="Arial"/>
              </a:rPr>
              <a:t>ovel Encoder on Pulse-level</a:t>
            </a:r>
            <a:endParaRPr kumimoji="0" lang="zh-CN" altLang="en-US" sz="4800" b="0" i="0" u="none" strike="noStrike" cap="none" spc="0" normalizeH="0" baseline="0" dirty="0">
              <a:ln>
                <a:noFill/>
              </a:ln>
              <a:solidFill>
                <a:srgbClr val="000000"/>
              </a:solidFill>
              <a:effectLst/>
              <a:uFillTx/>
              <a:latin typeface="+mn-lt"/>
              <a:ea typeface="+mn-ea"/>
              <a:cs typeface="+mn-cs"/>
              <a:sym typeface="Arial"/>
            </a:endParaRPr>
          </a:p>
        </p:txBody>
      </p:sp>
      <p:sp>
        <p:nvSpPr>
          <p:cNvPr id="5" name="Rectangle: Rounded Corners 4" descr="1. ">
            <a:extLst>
              <a:ext uri="{FF2B5EF4-FFF2-40B4-BE49-F238E27FC236}">
                <a16:creationId xmlns:a16="http://schemas.microsoft.com/office/drawing/2014/main" id="{A566D133-CCED-D796-68BB-7FB990DC61C7}"/>
              </a:ext>
            </a:extLst>
          </p:cNvPr>
          <p:cNvSpPr/>
          <p:nvPr/>
        </p:nvSpPr>
        <p:spPr>
          <a:xfrm>
            <a:off x="4461164" y="5029551"/>
            <a:ext cx="14685818" cy="919398"/>
          </a:xfrm>
          <a:prstGeom prst="roundRect">
            <a:avLst/>
          </a:prstGeom>
          <a:solidFill>
            <a:schemeClr val="accent3">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sz="4800" b="0" dirty="0"/>
              <a:t>2</a:t>
            </a:r>
            <a:r>
              <a:rPr kumimoji="0" lang="en-US" altLang="zh-CN" sz="4800" b="0" i="0" u="none" strike="noStrike" cap="none" spc="0" normalizeH="0" baseline="0" dirty="0">
                <a:ln>
                  <a:noFill/>
                </a:ln>
                <a:solidFill>
                  <a:srgbClr val="000000"/>
                </a:solidFill>
                <a:effectLst/>
                <a:uFillTx/>
                <a:latin typeface="+mn-lt"/>
                <a:ea typeface="+mn-ea"/>
                <a:cs typeface="+mn-cs"/>
                <a:sym typeface="Arial"/>
              </a:rPr>
              <a:t>. </a:t>
            </a:r>
            <a:r>
              <a:rPr lang="en-US" altLang="zh-CN" sz="4800" b="0" dirty="0"/>
              <a:t>Intermediate Layer Pulse Learning</a:t>
            </a:r>
            <a:endParaRPr kumimoji="0" lang="zh-CN" altLang="en-US" sz="4800" b="0" i="0" u="none" strike="noStrike" cap="none" spc="0" normalizeH="0" baseline="0" dirty="0">
              <a:ln>
                <a:noFill/>
              </a:ln>
              <a:solidFill>
                <a:srgbClr val="000000"/>
              </a:solidFill>
              <a:effectLst/>
              <a:uFillTx/>
              <a:latin typeface="+mn-lt"/>
              <a:ea typeface="+mn-ea"/>
              <a:cs typeface="+mn-cs"/>
              <a:sym typeface="Arial"/>
            </a:endParaRPr>
          </a:p>
        </p:txBody>
      </p:sp>
      <p:sp>
        <p:nvSpPr>
          <p:cNvPr id="6" name="Rectangle: Rounded Corners 5" descr="1. ">
            <a:extLst>
              <a:ext uri="{FF2B5EF4-FFF2-40B4-BE49-F238E27FC236}">
                <a16:creationId xmlns:a16="http://schemas.microsoft.com/office/drawing/2014/main" id="{F5186A70-C8D9-6CFD-33B2-FCCF41389547}"/>
              </a:ext>
            </a:extLst>
          </p:cNvPr>
          <p:cNvSpPr/>
          <p:nvPr/>
        </p:nvSpPr>
        <p:spPr>
          <a:xfrm>
            <a:off x="4461164" y="6847654"/>
            <a:ext cx="14685818" cy="919398"/>
          </a:xfrm>
          <a:prstGeom prst="roundRect">
            <a:avLst/>
          </a:prstGeom>
          <a:solidFill>
            <a:schemeClr val="accent3">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4800" b="0" i="0" u="none" strike="noStrike" cap="none" spc="0" normalizeH="0" baseline="0" dirty="0">
                <a:ln>
                  <a:noFill/>
                </a:ln>
                <a:solidFill>
                  <a:srgbClr val="000000"/>
                </a:solidFill>
                <a:effectLst/>
                <a:uFillTx/>
                <a:latin typeface="+mn-lt"/>
                <a:ea typeface="+mn-ea"/>
                <a:cs typeface="+mn-cs"/>
                <a:sym typeface="Arial"/>
              </a:rPr>
              <a:t>3. Noise</a:t>
            </a:r>
            <a:r>
              <a:rPr lang="en-US" altLang="zh-CN" sz="4800" b="0" dirty="0"/>
              <a:t>-Robustness Pulse Learning</a:t>
            </a:r>
            <a:endParaRPr kumimoji="0" lang="zh-CN" altLang="en-US" sz="4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74233538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B9595A3-D335-8B52-77A5-C7E30A77BD73}"/>
              </a:ext>
            </a:extLst>
          </p:cNvPr>
          <p:cNvSpPr txBox="1">
            <a:spLocks/>
          </p:cNvSpPr>
          <p:nvPr/>
        </p:nvSpPr>
        <p:spPr>
          <a:xfrm>
            <a:off x="1219559" y="13799"/>
            <a:ext cx="21944882" cy="2516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marL="0" marR="0" indent="0" algn="ctr" defTabSz="914400" rtl="0" latinLnBrk="0">
              <a:lnSpc>
                <a:spcPct val="85000"/>
              </a:lnSpc>
              <a:spcBef>
                <a:spcPts val="0"/>
              </a:spcBef>
              <a:spcAft>
                <a:spcPts val="0"/>
              </a:spcAft>
              <a:buClrTx/>
              <a:buSzTx/>
              <a:buFontTx/>
              <a:buNone/>
              <a:tabLst/>
              <a:defRPr sz="7000" b="1" i="0" u="none" strike="noStrike" cap="none" spc="-1" baseline="0">
                <a:solidFill>
                  <a:srgbClr val="A31F34"/>
                </a:solidFill>
                <a:uFillTx/>
                <a:latin typeface="+mn-lt"/>
                <a:ea typeface="+mn-ea"/>
                <a:cs typeface="+mn-cs"/>
                <a:sym typeface="Arial"/>
              </a:defRPr>
            </a:lvl1pPr>
            <a:lvl2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2pPr>
            <a:lvl3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3pPr>
            <a:lvl4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4pPr>
            <a:lvl5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5pPr>
            <a:lvl6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6pPr>
            <a:lvl7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7pPr>
            <a:lvl8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8pPr>
            <a:lvl9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9pPr>
          </a:lstStyle>
          <a:p>
            <a:pPr hangingPunct="1"/>
            <a:r>
              <a:rPr lang="en-US" altLang="zh-CN" sz="6600" dirty="0"/>
              <a:t>Enable a Novel Encoder on Pulse-level</a:t>
            </a:r>
            <a:endParaRPr lang="en-US" dirty="0"/>
          </a:p>
        </p:txBody>
      </p:sp>
      <p:sp>
        <p:nvSpPr>
          <p:cNvPr id="14" name="Rectangle 13">
            <a:extLst>
              <a:ext uri="{FF2B5EF4-FFF2-40B4-BE49-F238E27FC236}">
                <a16:creationId xmlns:a16="http://schemas.microsoft.com/office/drawing/2014/main" id="{5F6C7C71-34C0-BAF7-347C-801709547F85}"/>
              </a:ext>
            </a:extLst>
          </p:cNvPr>
          <p:cNvSpPr/>
          <p:nvPr/>
        </p:nvSpPr>
        <p:spPr>
          <a:xfrm>
            <a:off x="14131636" y="3373575"/>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15" name="Rectangle 14">
            <a:extLst>
              <a:ext uri="{FF2B5EF4-FFF2-40B4-BE49-F238E27FC236}">
                <a16:creationId xmlns:a16="http://schemas.microsoft.com/office/drawing/2014/main" id="{0BFE7C0F-FE92-DB50-6E20-775D6CA7B50D}"/>
              </a:ext>
            </a:extLst>
          </p:cNvPr>
          <p:cNvSpPr/>
          <p:nvPr/>
        </p:nvSpPr>
        <p:spPr>
          <a:xfrm>
            <a:off x="14531622" y="7858994"/>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16" name="Rectangle 15">
            <a:extLst>
              <a:ext uri="{FF2B5EF4-FFF2-40B4-BE49-F238E27FC236}">
                <a16:creationId xmlns:a16="http://schemas.microsoft.com/office/drawing/2014/main" id="{119AE05F-DDE9-1F6B-72D9-B8911DA3F46E}"/>
              </a:ext>
            </a:extLst>
          </p:cNvPr>
          <p:cNvSpPr/>
          <p:nvPr/>
        </p:nvSpPr>
        <p:spPr>
          <a:xfrm>
            <a:off x="5874327" y="8534400"/>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17" name="Rectangle 16">
            <a:extLst>
              <a:ext uri="{FF2B5EF4-FFF2-40B4-BE49-F238E27FC236}">
                <a16:creationId xmlns:a16="http://schemas.microsoft.com/office/drawing/2014/main" id="{96CF43B1-2C9D-0BE6-98E1-B758C7A8FD61}"/>
              </a:ext>
            </a:extLst>
          </p:cNvPr>
          <p:cNvSpPr/>
          <p:nvPr/>
        </p:nvSpPr>
        <p:spPr>
          <a:xfrm>
            <a:off x="10396938" y="8735340"/>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grpSp>
        <p:nvGrpSpPr>
          <p:cNvPr id="23" name="Group 22">
            <a:extLst>
              <a:ext uri="{FF2B5EF4-FFF2-40B4-BE49-F238E27FC236}">
                <a16:creationId xmlns:a16="http://schemas.microsoft.com/office/drawing/2014/main" id="{B332E19C-40ED-F08C-6F9C-C154E834FD4B}"/>
              </a:ext>
            </a:extLst>
          </p:cNvPr>
          <p:cNvGrpSpPr/>
          <p:nvPr/>
        </p:nvGrpSpPr>
        <p:grpSpPr>
          <a:xfrm>
            <a:off x="7739811" y="6251909"/>
            <a:ext cx="16368893" cy="10328626"/>
            <a:chOff x="4480402" y="3373575"/>
            <a:chExt cx="16368893" cy="10328626"/>
          </a:xfrm>
        </p:grpSpPr>
        <p:pic>
          <p:nvPicPr>
            <p:cNvPr id="18" name="Picture 17" descr="Diagram&#10;&#10;Description automatically generated with medium confidence">
              <a:extLst>
                <a:ext uri="{FF2B5EF4-FFF2-40B4-BE49-F238E27FC236}">
                  <a16:creationId xmlns:a16="http://schemas.microsoft.com/office/drawing/2014/main" id="{3DBA0603-D40B-9517-B3AE-BF285EA18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0402" y="3373575"/>
              <a:ext cx="16368893" cy="9206352"/>
            </a:xfrm>
            <a:prstGeom prst="rect">
              <a:avLst/>
            </a:prstGeom>
          </p:spPr>
        </p:pic>
        <p:sp>
          <p:nvSpPr>
            <p:cNvPr id="19" name="Rectangle 18">
              <a:extLst>
                <a:ext uri="{FF2B5EF4-FFF2-40B4-BE49-F238E27FC236}">
                  <a16:creationId xmlns:a16="http://schemas.microsoft.com/office/drawing/2014/main" id="{D33A3DBA-3693-4A73-ED59-6C4DFAC3B3B0}"/>
                </a:ext>
              </a:extLst>
            </p:cNvPr>
            <p:cNvSpPr/>
            <p:nvPr/>
          </p:nvSpPr>
          <p:spPr>
            <a:xfrm>
              <a:off x="13884049" y="3373575"/>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20" name="Rectangle 19">
              <a:extLst>
                <a:ext uri="{FF2B5EF4-FFF2-40B4-BE49-F238E27FC236}">
                  <a16:creationId xmlns:a16="http://schemas.microsoft.com/office/drawing/2014/main" id="{7AF4A440-65FE-B231-7422-3226C70296D0}"/>
                </a:ext>
              </a:extLst>
            </p:cNvPr>
            <p:cNvSpPr/>
            <p:nvPr/>
          </p:nvSpPr>
          <p:spPr>
            <a:xfrm>
              <a:off x="14284035" y="7858994"/>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21" name="Rectangle 20">
              <a:extLst>
                <a:ext uri="{FF2B5EF4-FFF2-40B4-BE49-F238E27FC236}">
                  <a16:creationId xmlns:a16="http://schemas.microsoft.com/office/drawing/2014/main" id="{E321548C-AC9F-116F-B00D-AEDFEFE0CCE6}"/>
                </a:ext>
              </a:extLst>
            </p:cNvPr>
            <p:cNvSpPr/>
            <p:nvPr/>
          </p:nvSpPr>
          <p:spPr>
            <a:xfrm>
              <a:off x="5626740" y="8534400"/>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22" name="Rectangle 21">
              <a:extLst>
                <a:ext uri="{FF2B5EF4-FFF2-40B4-BE49-F238E27FC236}">
                  <a16:creationId xmlns:a16="http://schemas.microsoft.com/office/drawing/2014/main" id="{F2A9FD0C-ECFE-C9FB-6573-098926D1E7AC}"/>
                </a:ext>
              </a:extLst>
            </p:cNvPr>
            <p:cNvSpPr/>
            <p:nvPr/>
          </p:nvSpPr>
          <p:spPr>
            <a:xfrm>
              <a:off x="10149351" y="8735340"/>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grpSp>
      <p:sp>
        <p:nvSpPr>
          <p:cNvPr id="24" name="Text Placeholder 2">
            <a:extLst>
              <a:ext uri="{FF2B5EF4-FFF2-40B4-BE49-F238E27FC236}">
                <a16:creationId xmlns:a16="http://schemas.microsoft.com/office/drawing/2014/main" id="{C276E260-BCBF-0062-9316-FD943C5A7B8F}"/>
              </a:ext>
            </a:extLst>
          </p:cNvPr>
          <p:cNvSpPr>
            <a:spLocks noGrp="1"/>
          </p:cNvSpPr>
          <p:nvPr>
            <p:ph type="body" idx="1"/>
          </p:nvPr>
        </p:nvSpPr>
        <p:spPr>
          <a:xfrm>
            <a:off x="1218959" y="2540000"/>
            <a:ext cx="21944882" cy="7954920"/>
          </a:xfrm>
        </p:spPr>
        <p:txBody>
          <a:bodyPr/>
          <a:lstStyle/>
          <a:p>
            <a:r>
              <a:rPr lang="en-US" altLang="zh-CN" sz="4000" dirty="0"/>
              <a:t>Encode digital numbers to parameters on pulse.</a:t>
            </a:r>
          </a:p>
          <a:p>
            <a:r>
              <a:rPr lang="en-US" altLang="zh-CN" dirty="0"/>
              <a:t>Future perspective: If we can achieve efficient encoding on pulse level?</a:t>
            </a:r>
            <a:endParaRPr lang="zh-CN" altLang="en-US" sz="4000" dirty="0"/>
          </a:p>
          <a:p>
            <a:endParaRPr lang="en-US" dirty="0"/>
          </a:p>
        </p:txBody>
      </p:sp>
    </p:spTree>
    <p:extLst>
      <p:ext uri="{BB962C8B-B14F-4D97-AF65-F5344CB8AC3E}">
        <p14:creationId xmlns:p14="http://schemas.microsoft.com/office/powerpoint/2010/main" val="132576072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DDE0-B645-E02E-3AA1-17EC78594F58}"/>
              </a:ext>
            </a:extLst>
          </p:cNvPr>
          <p:cNvSpPr>
            <a:spLocks noGrp="1"/>
          </p:cNvSpPr>
          <p:nvPr>
            <p:ph type="title"/>
          </p:nvPr>
        </p:nvSpPr>
        <p:spPr/>
        <p:txBody>
          <a:bodyPr/>
          <a:lstStyle/>
          <a:p>
            <a:r>
              <a:rPr lang="en-US" altLang="zh-CN" dirty="0"/>
              <a:t>Methodology</a:t>
            </a:r>
            <a:endParaRPr lang="zh-CN" altLang="en-US" dirty="0"/>
          </a:p>
        </p:txBody>
      </p:sp>
      <p:sp>
        <p:nvSpPr>
          <p:cNvPr id="4" name="Rectangle: Rounded Corners 3" descr="1. ">
            <a:extLst>
              <a:ext uri="{FF2B5EF4-FFF2-40B4-BE49-F238E27FC236}">
                <a16:creationId xmlns:a16="http://schemas.microsoft.com/office/drawing/2014/main" id="{16800AC3-D8D3-883C-A8C7-8E13928DB9C1}"/>
              </a:ext>
            </a:extLst>
          </p:cNvPr>
          <p:cNvSpPr/>
          <p:nvPr/>
        </p:nvSpPr>
        <p:spPr>
          <a:xfrm>
            <a:off x="4461164" y="3103769"/>
            <a:ext cx="14685818" cy="919398"/>
          </a:xfrm>
          <a:prstGeom prst="roundRect">
            <a:avLst/>
          </a:prstGeom>
          <a:solidFill>
            <a:schemeClr val="accent3">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4800" b="0" i="0" u="none" strike="noStrike" cap="none" spc="0" normalizeH="0" baseline="0" dirty="0">
                <a:ln>
                  <a:noFill/>
                </a:ln>
                <a:solidFill>
                  <a:srgbClr val="000000"/>
                </a:solidFill>
                <a:effectLst/>
                <a:uFillTx/>
                <a:latin typeface="+mn-lt"/>
                <a:ea typeface="+mn-ea"/>
                <a:cs typeface="+mn-cs"/>
                <a:sym typeface="Arial"/>
              </a:rPr>
              <a:t>1. Enable a </a:t>
            </a:r>
            <a:r>
              <a:rPr lang="en-US" altLang="zh-CN" sz="4800" b="0" dirty="0"/>
              <a:t>N</a:t>
            </a:r>
            <a:r>
              <a:rPr kumimoji="0" lang="en-US" altLang="zh-CN" sz="4800" b="0" i="0" u="none" strike="noStrike" cap="none" spc="0" normalizeH="0" baseline="0" dirty="0">
                <a:ln>
                  <a:noFill/>
                </a:ln>
                <a:solidFill>
                  <a:srgbClr val="000000"/>
                </a:solidFill>
                <a:effectLst/>
                <a:uFillTx/>
                <a:latin typeface="+mn-lt"/>
                <a:ea typeface="+mn-ea"/>
                <a:cs typeface="+mn-cs"/>
                <a:sym typeface="Arial"/>
              </a:rPr>
              <a:t>ovel Encoder on Pulse-level</a:t>
            </a:r>
            <a:endParaRPr kumimoji="0" lang="zh-CN" altLang="en-US" sz="4800" b="0" i="0" u="none" strike="noStrike" cap="none" spc="0" normalizeH="0" baseline="0" dirty="0">
              <a:ln>
                <a:noFill/>
              </a:ln>
              <a:solidFill>
                <a:srgbClr val="000000"/>
              </a:solidFill>
              <a:effectLst/>
              <a:uFillTx/>
              <a:latin typeface="+mn-lt"/>
              <a:ea typeface="+mn-ea"/>
              <a:cs typeface="+mn-cs"/>
              <a:sym typeface="Arial"/>
            </a:endParaRPr>
          </a:p>
        </p:txBody>
      </p:sp>
      <p:sp>
        <p:nvSpPr>
          <p:cNvPr id="5" name="Rectangle: Rounded Corners 4" descr="1. ">
            <a:extLst>
              <a:ext uri="{FF2B5EF4-FFF2-40B4-BE49-F238E27FC236}">
                <a16:creationId xmlns:a16="http://schemas.microsoft.com/office/drawing/2014/main" id="{A566D133-CCED-D796-68BB-7FB990DC61C7}"/>
              </a:ext>
            </a:extLst>
          </p:cNvPr>
          <p:cNvSpPr/>
          <p:nvPr/>
        </p:nvSpPr>
        <p:spPr>
          <a:xfrm>
            <a:off x="4461164" y="5029551"/>
            <a:ext cx="14685818" cy="919398"/>
          </a:xfrm>
          <a:prstGeom prst="roundRect">
            <a:avLst/>
          </a:prstGeom>
          <a:solidFill>
            <a:schemeClr val="accent4">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sz="4800" b="0" dirty="0"/>
              <a:t>2</a:t>
            </a:r>
            <a:r>
              <a:rPr kumimoji="0" lang="en-US" altLang="zh-CN" sz="4800" b="0" i="0" u="none" strike="noStrike" cap="none" spc="0" normalizeH="0" baseline="0" dirty="0">
                <a:ln>
                  <a:noFill/>
                </a:ln>
                <a:solidFill>
                  <a:srgbClr val="000000"/>
                </a:solidFill>
                <a:effectLst/>
                <a:uFillTx/>
                <a:latin typeface="+mn-lt"/>
                <a:ea typeface="+mn-ea"/>
                <a:cs typeface="+mn-cs"/>
                <a:sym typeface="Arial"/>
              </a:rPr>
              <a:t>. </a:t>
            </a:r>
            <a:r>
              <a:rPr lang="en-US" altLang="zh-CN" sz="4800" b="0" dirty="0"/>
              <a:t>Intermediate Layer Pulse Learning</a:t>
            </a:r>
            <a:endParaRPr kumimoji="0" lang="zh-CN" altLang="en-US" sz="4800" b="0" i="0" u="none" strike="noStrike" cap="none" spc="0" normalizeH="0" baseline="0" dirty="0">
              <a:ln>
                <a:noFill/>
              </a:ln>
              <a:solidFill>
                <a:srgbClr val="000000"/>
              </a:solidFill>
              <a:effectLst/>
              <a:uFillTx/>
              <a:latin typeface="+mn-lt"/>
              <a:ea typeface="+mn-ea"/>
              <a:cs typeface="+mn-cs"/>
              <a:sym typeface="Arial"/>
            </a:endParaRPr>
          </a:p>
        </p:txBody>
      </p:sp>
      <p:sp>
        <p:nvSpPr>
          <p:cNvPr id="6" name="Rectangle: Rounded Corners 5" descr="1. ">
            <a:extLst>
              <a:ext uri="{FF2B5EF4-FFF2-40B4-BE49-F238E27FC236}">
                <a16:creationId xmlns:a16="http://schemas.microsoft.com/office/drawing/2014/main" id="{F5186A70-C8D9-6CFD-33B2-FCCF41389547}"/>
              </a:ext>
            </a:extLst>
          </p:cNvPr>
          <p:cNvSpPr/>
          <p:nvPr/>
        </p:nvSpPr>
        <p:spPr>
          <a:xfrm>
            <a:off x="4461164" y="6847654"/>
            <a:ext cx="14685818" cy="919398"/>
          </a:xfrm>
          <a:prstGeom prst="roundRect">
            <a:avLst/>
          </a:prstGeom>
          <a:solidFill>
            <a:schemeClr val="accent3">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4800" b="0" i="0" u="none" strike="noStrike" cap="none" spc="0" normalizeH="0" baseline="0" dirty="0">
                <a:ln>
                  <a:noFill/>
                </a:ln>
                <a:solidFill>
                  <a:srgbClr val="000000"/>
                </a:solidFill>
                <a:effectLst/>
                <a:uFillTx/>
                <a:latin typeface="+mn-lt"/>
                <a:ea typeface="+mn-ea"/>
                <a:cs typeface="+mn-cs"/>
                <a:sym typeface="Arial"/>
              </a:rPr>
              <a:t>3. Noise</a:t>
            </a:r>
            <a:r>
              <a:rPr lang="en-US" altLang="zh-CN" sz="4800" b="0" dirty="0"/>
              <a:t>-Robustness Pulse Learning</a:t>
            </a:r>
            <a:endParaRPr kumimoji="0" lang="zh-CN" altLang="en-US" sz="4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327681330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B9595A3-D335-8B52-77A5-C7E30A77BD73}"/>
              </a:ext>
            </a:extLst>
          </p:cNvPr>
          <p:cNvSpPr txBox="1">
            <a:spLocks/>
          </p:cNvSpPr>
          <p:nvPr/>
        </p:nvSpPr>
        <p:spPr>
          <a:xfrm>
            <a:off x="1219559" y="13799"/>
            <a:ext cx="21944882" cy="2516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marL="0" marR="0" indent="0" algn="ctr" defTabSz="914400" rtl="0" latinLnBrk="0">
              <a:lnSpc>
                <a:spcPct val="85000"/>
              </a:lnSpc>
              <a:spcBef>
                <a:spcPts val="0"/>
              </a:spcBef>
              <a:spcAft>
                <a:spcPts val="0"/>
              </a:spcAft>
              <a:buClrTx/>
              <a:buSzTx/>
              <a:buFontTx/>
              <a:buNone/>
              <a:tabLst/>
              <a:defRPr sz="7000" b="1" i="0" u="none" strike="noStrike" cap="none" spc="-1" baseline="0">
                <a:solidFill>
                  <a:srgbClr val="A31F34"/>
                </a:solidFill>
                <a:uFillTx/>
                <a:latin typeface="+mn-lt"/>
                <a:ea typeface="+mn-ea"/>
                <a:cs typeface="+mn-cs"/>
                <a:sym typeface="Arial"/>
              </a:defRPr>
            </a:lvl1pPr>
            <a:lvl2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2pPr>
            <a:lvl3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3pPr>
            <a:lvl4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4pPr>
            <a:lvl5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5pPr>
            <a:lvl6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6pPr>
            <a:lvl7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7pPr>
            <a:lvl8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8pPr>
            <a:lvl9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9pPr>
          </a:lstStyle>
          <a:p>
            <a:pPr hangingPunct="1"/>
            <a:r>
              <a:rPr lang="en-US" altLang="zh-CN" sz="6600" dirty="0"/>
              <a:t>Intermediate Layer Pulse Learning</a:t>
            </a:r>
            <a:endParaRPr lang="en-US" dirty="0"/>
          </a:p>
        </p:txBody>
      </p:sp>
      <p:sp>
        <p:nvSpPr>
          <p:cNvPr id="14" name="Rectangle 13">
            <a:extLst>
              <a:ext uri="{FF2B5EF4-FFF2-40B4-BE49-F238E27FC236}">
                <a16:creationId xmlns:a16="http://schemas.microsoft.com/office/drawing/2014/main" id="{5F6C7C71-34C0-BAF7-347C-801709547F85}"/>
              </a:ext>
            </a:extLst>
          </p:cNvPr>
          <p:cNvSpPr/>
          <p:nvPr/>
        </p:nvSpPr>
        <p:spPr>
          <a:xfrm>
            <a:off x="14131636" y="3373575"/>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15" name="Rectangle 14">
            <a:extLst>
              <a:ext uri="{FF2B5EF4-FFF2-40B4-BE49-F238E27FC236}">
                <a16:creationId xmlns:a16="http://schemas.microsoft.com/office/drawing/2014/main" id="{0BFE7C0F-FE92-DB50-6E20-775D6CA7B50D}"/>
              </a:ext>
            </a:extLst>
          </p:cNvPr>
          <p:cNvSpPr/>
          <p:nvPr/>
        </p:nvSpPr>
        <p:spPr>
          <a:xfrm>
            <a:off x="14531622" y="7858994"/>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16" name="Rectangle 15">
            <a:extLst>
              <a:ext uri="{FF2B5EF4-FFF2-40B4-BE49-F238E27FC236}">
                <a16:creationId xmlns:a16="http://schemas.microsoft.com/office/drawing/2014/main" id="{119AE05F-DDE9-1F6B-72D9-B8911DA3F46E}"/>
              </a:ext>
            </a:extLst>
          </p:cNvPr>
          <p:cNvSpPr/>
          <p:nvPr/>
        </p:nvSpPr>
        <p:spPr>
          <a:xfrm>
            <a:off x="5874327" y="8534400"/>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17" name="Rectangle 16">
            <a:extLst>
              <a:ext uri="{FF2B5EF4-FFF2-40B4-BE49-F238E27FC236}">
                <a16:creationId xmlns:a16="http://schemas.microsoft.com/office/drawing/2014/main" id="{96CF43B1-2C9D-0BE6-98E1-B758C7A8FD61}"/>
              </a:ext>
            </a:extLst>
          </p:cNvPr>
          <p:cNvSpPr/>
          <p:nvPr/>
        </p:nvSpPr>
        <p:spPr>
          <a:xfrm>
            <a:off x="10396938" y="8735340"/>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pic>
        <p:nvPicPr>
          <p:cNvPr id="18" name="Picture 17" descr="Diagram&#10;&#10;Description automatically generated with medium confidence">
            <a:extLst>
              <a:ext uri="{FF2B5EF4-FFF2-40B4-BE49-F238E27FC236}">
                <a16:creationId xmlns:a16="http://schemas.microsoft.com/office/drawing/2014/main" id="{3DBA0603-D40B-9517-B3AE-BF285EA18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416" y="5853517"/>
            <a:ext cx="16368893" cy="9206352"/>
          </a:xfrm>
          <a:prstGeom prst="rect">
            <a:avLst/>
          </a:prstGeom>
        </p:spPr>
      </p:pic>
      <p:sp>
        <p:nvSpPr>
          <p:cNvPr id="20" name="Rectangle 19">
            <a:extLst>
              <a:ext uri="{FF2B5EF4-FFF2-40B4-BE49-F238E27FC236}">
                <a16:creationId xmlns:a16="http://schemas.microsoft.com/office/drawing/2014/main" id="{7AF4A440-65FE-B231-7422-3226C70296D0}"/>
              </a:ext>
            </a:extLst>
          </p:cNvPr>
          <p:cNvSpPr/>
          <p:nvPr/>
        </p:nvSpPr>
        <p:spPr>
          <a:xfrm>
            <a:off x="13624403" y="10862114"/>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21" name="Rectangle 20">
            <a:extLst>
              <a:ext uri="{FF2B5EF4-FFF2-40B4-BE49-F238E27FC236}">
                <a16:creationId xmlns:a16="http://schemas.microsoft.com/office/drawing/2014/main" id="{E321548C-AC9F-116F-B00D-AEDFEFE0CCE6}"/>
              </a:ext>
            </a:extLst>
          </p:cNvPr>
          <p:cNvSpPr/>
          <p:nvPr/>
        </p:nvSpPr>
        <p:spPr>
          <a:xfrm>
            <a:off x="5226754" y="11014342"/>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22" name="Rectangle 21">
            <a:extLst>
              <a:ext uri="{FF2B5EF4-FFF2-40B4-BE49-F238E27FC236}">
                <a16:creationId xmlns:a16="http://schemas.microsoft.com/office/drawing/2014/main" id="{F2A9FD0C-ECFE-C9FB-6573-098926D1E7AC}"/>
              </a:ext>
            </a:extLst>
          </p:cNvPr>
          <p:cNvSpPr/>
          <p:nvPr/>
        </p:nvSpPr>
        <p:spPr>
          <a:xfrm>
            <a:off x="9749365" y="11215282"/>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24" name="Text Placeholder 2">
            <a:extLst>
              <a:ext uri="{FF2B5EF4-FFF2-40B4-BE49-F238E27FC236}">
                <a16:creationId xmlns:a16="http://schemas.microsoft.com/office/drawing/2014/main" id="{C276E260-BCBF-0062-9316-FD943C5A7B8F}"/>
              </a:ext>
            </a:extLst>
          </p:cNvPr>
          <p:cNvSpPr>
            <a:spLocks noGrp="1"/>
          </p:cNvSpPr>
          <p:nvPr>
            <p:ph type="body" idx="1"/>
          </p:nvPr>
        </p:nvSpPr>
        <p:spPr>
          <a:xfrm>
            <a:off x="1218959" y="2540000"/>
            <a:ext cx="21944882" cy="7954920"/>
          </a:xfrm>
        </p:spPr>
        <p:txBody>
          <a:bodyPr/>
          <a:lstStyle/>
          <a:p>
            <a:r>
              <a:rPr lang="en-US" altLang="zh-CN" sz="4000" dirty="0"/>
              <a:t>An intermediate level pulse learning </a:t>
            </a:r>
            <a:r>
              <a:rPr lang="en-US" altLang="zh-CN" dirty="0"/>
              <a:t>between quantum optimal control and gate optimization scheme with g</a:t>
            </a:r>
            <a:r>
              <a:rPr lang="en-US" altLang="zh-CN" sz="4000" dirty="0"/>
              <a:t>ood tradeoff between performance and training cost</a:t>
            </a:r>
          </a:p>
        </p:txBody>
      </p:sp>
    </p:spTree>
    <p:extLst>
      <p:ext uri="{BB962C8B-B14F-4D97-AF65-F5344CB8AC3E}">
        <p14:creationId xmlns:p14="http://schemas.microsoft.com/office/powerpoint/2010/main" val="135882456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B9595A3-D335-8B52-77A5-C7E30A77BD73}"/>
              </a:ext>
            </a:extLst>
          </p:cNvPr>
          <p:cNvSpPr txBox="1">
            <a:spLocks/>
          </p:cNvSpPr>
          <p:nvPr/>
        </p:nvSpPr>
        <p:spPr>
          <a:xfrm>
            <a:off x="1219559" y="13799"/>
            <a:ext cx="21944882" cy="2516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marL="0" marR="0" indent="0" algn="ctr" defTabSz="914400" rtl="0" latinLnBrk="0">
              <a:lnSpc>
                <a:spcPct val="85000"/>
              </a:lnSpc>
              <a:spcBef>
                <a:spcPts val="0"/>
              </a:spcBef>
              <a:spcAft>
                <a:spcPts val="0"/>
              </a:spcAft>
              <a:buClrTx/>
              <a:buSzTx/>
              <a:buFontTx/>
              <a:buNone/>
              <a:tabLst/>
              <a:defRPr sz="7000" b="1" i="0" u="none" strike="noStrike" cap="none" spc="-1" baseline="0">
                <a:solidFill>
                  <a:srgbClr val="A31F34"/>
                </a:solidFill>
                <a:uFillTx/>
                <a:latin typeface="+mn-lt"/>
                <a:ea typeface="+mn-ea"/>
                <a:cs typeface="+mn-cs"/>
                <a:sym typeface="Arial"/>
              </a:defRPr>
            </a:lvl1pPr>
            <a:lvl2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2pPr>
            <a:lvl3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3pPr>
            <a:lvl4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4pPr>
            <a:lvl5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5pPr>
            <a:lvl6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6pPr>
            <a:lvl7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7pPr>
            <a:lvl8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8pPr>
            <a:lvl9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9pPr>
          </a:lstStyle>
          <a:p>
            <a:pPr hangingPunct="1"/>
            <a:r>
              <a:rPr lang="en-US" altLang="zh-CN" sz="6600" dirty="0"/>
              <a:t>Intermediate Layer Pulse Learning</a:t>
            </a:r>
            <a:endParaRPr lang="en-US" dirty="0"/>
          </a:p>
        </p:txBody>
      </p:sp>
      <p:sp>
        <p:nvSpPr>
          <p:cNvPr id="14" name="Rectangle 13">
            <a:extLst>
              <a:ext uri="{FF2B5EF4-FFF2-40B4-BE49-F238E27FC236}">
                <a16:creationId xmlns:a16="http://schemas.microsoft.com/office/drawing/2014/main" id="{5F6C7C71-34C0-BAF7-347C-801709547F85}"/>
              </a:ext>
            </a:extLst>
          </p:cNvPr>
          <p:cNvSpPr/>
          <p:nvPr/>
        </p:nvSpPr>
        <p:spPr>
          <a:xfrm>
            <a:off x="14131636" y="3373575"/>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15" name="Rectangle 14">
            <a:extLst>
              <a:ext uri="{FF2B5EF4-FFF2-40B4-BE49-F238E27FC236}">
                <a16:creationId xmlns:a16="http://schemas.microsoft.com/office/drawing/2014/main" id="{0BFE7C0F-FE92-DB50-6E20-775D6CA7B50D}"/>
              </a:ext>
            </a:extLst>
          </p:cNvPr>
          <p:cNvSpPr/>
          <p:nvPr/>
        </p:nvSpPr>
        <p:spPr>
          <a:xfrm>
            <a:off x="14531622" y="7858994"/>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16" name="Rectangle 15">
            <a:extLst>
              <a:ext uri="{FF2B5EF4-FFF2-40B4-BE49-F238E27FC236}">
                <a16:creationId xmlns:a16="http://schemas.microsoft.com/office/drawing/2014/main" id="{119AE05F-DDE9-1F6B-72D9-B8911DA3F46E}"/>
              </a:ext>
            </a:extLst>
          </p:cNvPr>
          <p:cNvSpPr/>
          <p:nvPr/>
        </p:nvSpPr>
        <p:spPr>
          <a:xfrm>
            <a:off x="5874327" y="8534400"/>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17" name="Rectangle 16">
            <a:extLst>
              <a:ext uri="{FF2B5EF4-FFF2-40B4-BE49-F238E27FC236}">
                <a16:creationId xmlns:a16="http://schemas.microsoft.com/office/drawing/2014/main" id="{96CF43B1-2C9D-0BE6-98E1-B758C7A8FD61}"/>
              </a:ext>
            </a:extLst>
          </p:cNvPr>
          <p:cNvSpPr/>
          <p:nvPr/>
        </p:nvSpPr>
        <p:spPr>
          <a:xfrm>
            <a:off x="10396938" y="8735340"/>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pic>
        <p:nvPicPr>
          <p:cNvPr id="18" name="Picture 17" descr="Diagram&#10;&#10;Description automatically generated with medium confidence">
            <a:extLst>
              <a:ext uri="{FF2B5EF4-FFF2-40B4-BE49-F238E27FC236}">
                <a16:creationId xmlns:a16="http://schemas.microsoft.com/office/drawing/2014/main" id="{3DBA0603-D40B-9517-B3AE-BF285EA18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4366" y="4294909"/>
            <a:ext cx="16368893" cy="9206352"/>
          </a:xfrm>
          <a:prstGeom prst="rect">
            <a:avLst/>
          </a:prstGeom>
        </p:spPr>
      </p:pic>
      <p:sp>
        <p:nvSpPr>
          <p:cNvPr id="24" name="Text Placeholder 2">
            <a:extLst>
              <a:ext uri="{FF2B5EF4-FFF2-40B4-BE49-F238E27FC236}">
                <a16:creationId xmlns:a16="http://schemas.microsoft.com/office/drawing/2014/main" id="{C276E260-BCBF-0062-9316-FD943C5A7B8F}"/>
              </a:ext>
            </a:extLst>
          </p:cNvPr>
          <p:cNvSpPr>
            <a:spLocks noGrp="1"/>
          </p:cNvSpPr>
          <p:nvPr>
            <p:ph type="body" idx="1"/>
          </p:nvPr>
        </p:nvSpPr>
        <p:spPr>
          <a:xfrm>
            <a:off x="1218959" y="2540000"/>
            <a:ext cx="21944882" cy="7954920"/>
          </a:xfrm>
        </p:spPr>
        <p:txBody>
          <a:bodyPr/>
          <a:lstStyle/>
          <a:p>
            <a:r>
              <a:rPr lang="en-US" altLang="zh-CN" sz="4000" dirty="0"/>
              <a:t>An intermediate level pulse learning </a:t>
            </a:r>
            <a:r>
              <a:rPr lang="en-US" altLang="zh-CN" dirty="0"/>
              <a:t>between quantum optimal control and gate optimization scheme with g</a:t>
            </a:r>
            <a:r>
              <a:rPr lang="en-US" altLang="zh-CN" sz="4000" dirty="0"/>
              <a:t>ood tradeoff between performance and training cost</a:t>
            </a:r>
          </a:p>
        </p:txBody>
      </p:sp>
    </p:spTree>
    <p:extLst>
      <p:ext uri="{BB962C8B-B14F-4D97-AF65-F5344CB8AC3E}">
        <p14:creationId xmlns:p14="http://schemas.microsoft.com/office/powerpoint/2010/main" val="117282016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B9595A3-D335-8B52-77A5-C7E30A77BD73}"/>
              </a:ext>
            </a:extLst>
          </p:cNvPr>
          <p:cNvSpPr txBox="1">
            <a:spLocks/>
          </p:cNvSpPr>
          <p:nvPr/>
        </p:nvSpPr>
        <p:spPr>
          <a:xfrm>
            <a:off x="1219559" y="13799"/>
            <a:ext cx="21944882" cy="2516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marL="0" marR="0" indent="0" algn="ctr" defTabSz="914400" rtl="0" latinLnBrk="0">
              <a:lnSpc>
                <a:spcPct val="85000"/>
              </a:lnSpc>
              <a:spcBef>
                <a:spcPts val="0"/>
              </a:spcBef>
              <a:spcAft>
                <a:spcPts val="0"/>
              </a:spcAft>
              <a:buClrTx/>
              <a:buSzTx/>
              <a:buFontTx/>
              <a:buNone/>
              <a:tabLst/>
              <a:defRPr sz="7000" b="1" i="0" u="none" strike="noStrike" cap="none" spc="-1" baseline="0">
                <a:solidFill>
                  <a:srgbClr val="A31F34"/>
                </a:solidFill>
                <a:uFillTx/>
                <a:latin typeface="+mn-lt"/>
                <a:ea typeface="+mn-ea"/>
                <a:cs typeface="+mn-cs"/>
                <a:sym typeface="Arial"/>
              </a:defRPr>
            </a:lvl1pPr>
            <a:lvl2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2pPr>
            <a:lvl3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3pPr>
            <a:lvl4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4pPr>
            <a:lvl5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5pPr>
            <a:lvl6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6pPr>
            <a:lvl7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7pPr>
            <a:lvl8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8pPr>
            <a:lvl9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9pPr>
          </a:lstStyle>
          <a:p>
            <a:pPr hangingPunct="1"/>
            <a:r>
              <a:rPr lang="en-US" altLang="zh-CN" sz="6600" dirty="0"/>
              <a:t>Intermediate Layer Pulse Learning</a:t>
            </a:r>
            <a:endParaRPr lang="en-US" dirty="0"/>
          </a:p>
        </p:txBody>
      </p:sp>
      <p:sp>
        <p:nvSpPr>
          <p:cNvPr id="24" name="Text Placeholder 2">
            <a:extLst>
              <a:ext uri="{FF2B5EF4-FFF2-40B4-BE49-F238E27FC236}">
                <a16:creationId xmlns:a16="http://schemas.microsoft.com/office/drawing/2014/main" id="{C276E260-BCBF-0062-9316-FD943C5A7B8F}"/>
              </a:ext>
            </a:extLst>
          </p:cNvPr>
          <p:cNvSpPr>
            <a:spLocks noGrp="1"/>
          </p:cNvSpPr>
          <p:nvPr>
            <p:ph type="body" idx="1"/>
          </p:nvPr>
        </p:nvSpPr>
        <p:spPr>
          <a:xfrm>
            <a:off x="1218959" y="2540000"/>
            <a:ext cx="21944882" cy="7954920"/>
          </a:xfrm>
        </p:spPr>
        <p:txBody>
          <a:bodyPr/>
          <a:lstStyle/>
          <a:p>
            <a:r>
              <a:rPr lang="en-US" altLang="zh-CN" sz="4000" dirty="0"/>
              <a:t>An intermediate level pulse learning </a:t>
            </a:r>
            <a:r>
              <a:rPr lang="en-US" altLang="zh-CN" dirty="0"/>
              <a:t>between quantum optimal control and gate optimization scheme with g</a:t>
            </a:r>
            <a:r>
              <a:rPr lang="en-US" altLang="zh-CN" sz="4000" dirty="0"/>
              <a:t>ood tradeoff between performance and training cost</a:t>
            </a:r>
          </a:p>
        </p:txBody>
      </p:sp>
      <p:sp>
        <p:nvSpPr>
          <p:cNvPr id="2" name="Rectangle 1">
            <a:extLst>
              <a:ext uri="{FF2B5EF4-FFF2-40B4-BE49-F238E27FC236}">
                <a16:creationId xmlns:a16="http://schemas.microsoft.com/office/drawing/2014/main" id="{80B573A7-1F33-EB9E-62C0-65FF7D32A0B1}"/>
              </a:ext>
            </a:extLst>
          </p:cNvPr>
          <p:cNvSpPr/>
          <p:nvPr/>
        </p:nvSpPr>
        <p:spPr>
          <a:xfrm>
            <a:off x="2272146" y="6301484"/>
            <a:ext cx="4488873" cy="1446548"/>
          </a:xfrm>
          <a:prstGeom prst="rect">
            <a:avLst/>
          </a:prstGeom>
          <a:solidFill>
            <a:schemeClr val="tx2">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altLang="zh-CN" sz="4400" b="0" i="0" u="none" strike="noStrike" cap="none" spc="0" normalizeH="0" baseline="0" dirty="0">
                <a:ln>
                  <a:noFill/>
                </a:ln>
                <a:solidFill>
                  <a:srgbClr val="000000"/>
                </a:solidFill>
                <a:effectLst/>
                <a:uFillTx/>
                <a:latin typeface="+mn-lt"/>
                <a:ea typeface="+mn-ea"/>
                <a:cs typeface="+mn-cs"/>
                <a:sym typeface="Arial"/>
              </a:rPr>
              <a:t>Gate Level Optimization</a:t>
            </a:r>
            <a:endParaRPr kumimoji="0" lang="zh-CN" altLang="en-US" sz="4400" b="0" i="0" u="none" strike="noStrike" cap="none" spc="0" normalizeH="0" baseline="0" dirty="0">
              <a:ln>
                <a:noFill/>
              </a:ln>
              <a:solidFill>
                <a:srgbClr val="000000"/>
              </a:solidFill>
              <a:effectLst/>
              <a:uFillTx/>
              <a:latin typeface="+mn-lt"/>
              <a:ea typeface="+mn-ea"/>
              <a:cs typeface="+mn-cs"/>
              <a:sym typeface="Arial"/>
            </a:endParaRPr>
          </a:p>
        </p:txBody>
      </p:sp>
      <p:sp>
        <p:nvSpPr>
          <p:cNvPr id="3" name="TextBox 2">
            <a:extLst>
              <a:ext uri="{FF2B5EF4-FFF2-40B4-BE49-F238E27FC236}">
                <a16:creationId xmlns:a16="http://schemas.microsoft.com/office/drawing/2014/main" id="{CBE3DE1B-F619-997D-1B79-B834BD02F6B2}"/>
              </a:ext>
            </a:extLst>
          </p:cNvPr>
          <p:cNvSpPr txBox="1"/>
          <p:nvPr/>
        </p:nvSpPr>
        <p:spPr>
          <a:xfrm>
            <a:off x="1607307" y="8402117"/>
            <a:ext cx="5818550"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altLang="zh-CN" sz="4000" b="1" i="0" u="none" strike="noStrike" cap="none" spc="0" normalizeH="0" baseline="0" dirty="0">
                <a:ln>
                  <a:noFill/>
                </a:ln>
                <a:solidFill>
                  <a:srgbClr val="0070C0"/>
                </a:solidFill>
                <a:effectLst/>
                <a:uFillTx/>
                <a:latin typeface="+mn-lt"/>
                <a:ea typeface="+mn-ea"/>
                <a:cs typeface="+mn-cs"/>
                <a:sym typeface="Arial"/>
              </a:rPr>
              <a:t>Lowest Training Cost</a:t>
            </a:r>
            <a:endParaRPr kumimoji="0" lang="zh-CN" altLang="en-US" sz="4000" b="1" i="0" u="none" strike="noStrike" cap="none" spc="0" normalizeH="0" baseline="0" dirty="0">
              <a:ln>
                <a:noFill/>
              </a:ln>
              <a:solidFill>
                <a:srgbClr val="0070C0"/>
              </a:solidFill>
              <a:effectLst/>
              <a:uFillTx/>
              <a:latin typeface="+mn-lt"/>
              <a:ea typeface="+mn-ea"/>
              <a:cs typeface="+mn-cs"/>
              <a:sym typeface="Arial"/>
            </a:endParaRPr>
          </a:p>
        </p:txBody>
      </p:sp>
      <p:sp>
        <p:nvSpPr>
          <p:cNvPr id="4" name="TextBox 3">
            <a:extLst>
              <a:ext uri="{FF2B5EF4-FFF2-40B4-BE49-F238E27FC236}">
                <a16:creationId xmlns:a16="http://schemas.microsoft.com/office/drawing/2014/main" id="{015E1024-C658-E8EC-034C-9B7D76EEA216}"/>
              </a:ext>
            </a:extLst>
          </p:cNvPr>
          <p:cNvSpPr txBox="1"/>
          <p:nvPr/>
        </p:nvSpPr>
        <p:spPr>
          <a:xfrm>
            <a:off x="1995055" y="9659750"/>
            <a:ext cx="5043054"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altLang="zh-CN" sz="4000" b="1" i="0" u="none" strike="noStrike" cap="none" spc="0" normalizeH="0" baseline="0" dirty="0">
                <a:ln>
                  <a:noFill/>
                </a:ln>
                <a:solidFill>
                  <a:schemeClr val="accent5">
                    <a:lumMod val="75000"/>
                  </a:schemeClr>
                </a:solidFill>
                <a:effectLst/>
                <a:uFillTx/>
                <a:latin typeface="+mn-lt"/>
                <a:ea typeface="+mn-ea"/>
                <a:cs typeface="+mn-cs"/>
                <a:sym typeface="Arial"/>
              </a:rPr>
              <a:t>Highest Latency</a:t>
            </a:r>
            <a:endParaRPr kumimoji="0" lang="zh-CN" altLang="en-US" sz="4000" b="1" i="0" u="none" strike="noStrike" cap="none" spc="0" normalizeH="0" baseline="0" dirty="0">
              <a:ln>
                <a:noFill/>
              </a:ln>
              <a:solidFill>
                <a:schemeClr val="accent5">
                  <a:lumMod val="75000"/>
                </a:schemeClr>
              </a:solidFill>
              <a:effectLst/>
              <a:uFillTx/>
              <a:latin typeface="+mn-lt"/>
              <a:ea typeface="+mn-ea"/>
              <a:cs typeface="+mn-cs"/>
              <a:sym typeface="Arial"/>
            </a:endParaRPr>
          </a:p>
        </p:txBody>
      </p:sp>
      <p:sp>
        <p:nvSpPr>
          <p:cNvPr id="6" name="Rectangle 5">
            <a:extLst>
              <a:ext uri="{FF2B5EF4-FFF2-40B4-BE49-F238E27FC236}">
                <a16:creationId xmlns:a16="http://schemas.microsoft.com/office/drawing/2014/main" id="{F6D94283-3AFC-55CD-83CD-9F277CAD884A}"/>
              </a:ext>
            </a:extLst>
          </p:cNvPr>
          <p:cNvSpPr/>
          <p:nvPr/>
        </p:nvSpPr>
        <p:spPr>
          <a:xfrm>
            <a:off x="17470579" y="6273775"/>
            <a:ext cx="4488873" cy="1446548"/>
          </a:xfrm>
          <a:prstGeom prst="rect">
            <a:avLst/>
          </a:prstGeom>
          <a:solidFill>
            <a:schemeClr val="tx2">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lang="en-US" altLang="zh-CN" sz="4400" b="0" dirty="0"/>
              <a:t>Pulse</a:t>
            </a:r>
            <a:r>
              <a:rPr kumimoji="0" lang="en-US" altLang="zh-CN" sz="4400" b="0" i="0" u="none" strike="noStrike" cap="none" spc="0" normalizeH="0" baseline="0" dirty="0">
                <a:ln>
                  <a:noFill/>
                </a:ln>
                <a:solidFill>
                  <a:srgbClr val="000000"/>
                </a:solidFill>
                <a:effectLst/>
                <a:uFillTx/>
                <a:latin typeface="+mn-lt"/>
                <a:ea typeface="+mn-ea"/>
                <a:cs typeface="+mn-cs"/>
                <a:sym typeface="Arial"/>
              </a:rPr>
              <a:t> </a:t>
            </a:r>
            <a:r>
              <a:rPr lang="en-US" altLang="zh-CN" sz="4400" b="0" dirty="0"/>
              <a:t>Optimal Control</a:t>
            </a:r>
            <a:endParaRPr kumimoji="0" lang="zh-CN" altLang="en-US" sz="4400" b="0" i="0" u="none" strike="noStrike" cap="none" spc="0" normalizeH="0" baseline="0" dirty="0">
              <a:ln>
                <a:noFill/>
              </a:ln>
              <a:solidFill>
                <a:srgbClr val="000000"/>
              </a:solidFill>
              <a:effectLst/>
              <a:uFillTx/>
              <a:latin typeface="+mn-lt"/>
              <a:ea typeface="+mn-ea"/>
              <a:cs typeface="+mn-cs"/>
              <a:sym typeface="Arial"/>
            </a:endParaRPr>
          </a:p>
        </p:txBody>
      </p:sp>
      <p:sp>
        <p:nvSpPr>
          <p:cNvPr id="7" name="TextBox 6">
            <a:extLst>
              <a:ext uri="{FF2B5EF4-FFF2-40B4-BE49-F238E27FC236}">
                <a16:creationId xmlns:a16="http://schemas.microsoft.com/office/drawing/2014/main" id="{6C451787-778E-F52E-56A9-C4F1C366F801}"/>
              </a:ext>
            </a:extLst>
          </p:cNvPr>
          <p:cNvSpPr txBox="1"/>
          <p:nvPr/>
        </p:nvSpPr>
        <p:spPr>
          <a:xfrm>
            <a:off x="16812487" y="9632040"/>
            <a:ext cx="5805055"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altLang="zh-CN" sz="4000" b="1" i="0" u="none" strike="noStrike" cap="none" spc="0" normalizeH="0" baseline="0" dirty="0">
                <a:ln>
                  <a:noFill/>
                </a:ln>
                <a:solidFill>
                  <a:schemeClr val="accent5">
                    <a:lumMod val="75000"/>
                  </a:schemeClr>
                </a:solidFill>
                <a:effectLst/>
                <a:uFillTx/>
                <a:latin typeface="+mn-lt"/>
                <a:ea typeface="+mn-ea"/>
                <a:cs typeface="+mn-cs"/>
                <a:sym typeface="Arial"/>
              </a:rPr>
              <a:t>Highest Training Cost</a:t>
            </a:r>
            <a:endParaRPr kumimoji="0" lang="zh-CN" altLang="en-US" sz="4000" b="1" i="0" u="none" strike="noStrike" cap="none" spc="0" normalizeH="0" baseline="0" dirty="0">
              <a:ln>
                <a:noFill/>
              </a:ln>
              <a:solidFill>
                <a:schemeClr val="accent5">
                  <a:lumMod val="75000"/>
                </a:schemeClr>
              </a:solidFill>
              <a:effectLst/>
              <a:uFillTx/>
              <a:latin typeface="+mn-lt"/>
              <a:ea typeface="+mn-ea"/>
              <a:cs typeface="+mn-cs"/>
              <a:sym typeface="Arial"/>
            </a:endParaRPr>
          </a:p>
        </p:txBody>
      </p:sp>
      <p:sp>
        <p:nvSpPr>
          <p:cNvPr id="8" name="TextBox 7">
            <a:extLst>
              <a:ext uri="{FF2B5EF4-FFF2-40B4-BE49-F238E27FC236}">
                <a16:creationId xmlns:a16="http://schemas.microsoft.com/office/drawing/2014/main" id="{1D8F9411-358E-84D6-6FF5-0316E2CC4283}"/>
              </a:ext>
            </a:extLst>
          </p:cNvPr>
          <p:cNvSpPr txBox="1"/>
          <p:nvPr/>
        </p:nvSpPr>
        <p:spPr>
          <a:xfrm>
            <a:off x="17193488" y="8357422"/>
            <a:ext cx="5043054"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lang="en-US" altLang="zh-CN" dirty="0">
                <a:solidFill>
                  <a:srgbClr val="0070C0"/>
                </a:solidFill>
              </a:rPr>
              <a:t>Lowest</a:t>
            </a:r>
            <a:r>
              <a:rPr kumimoji="0" lang="en-US" altLang="zh-CN" sz="4000" b="1" i="0" u="none" strike="noStrike" cap="none" spc="0" normalizeH="0" baseline="0" dirty="0">
                <a:ln>
                  <a:noFill/>
                </a:ln>
                <a:solidFill>
                  <a:srgbClr val="0070C0"/>
                </a:solidFill>
                <a:effectLst/>
                <a:uFillTx/>
                <a:latin typeface="+mn-lt"/>
                <a:ea typeface="+mn-ea"/>
                <a:cs typeface="+mn-cs"/>
                <a:sym typeface="Arial"/>
              </a:rPr>
              <a:t> Latency</a:t>
            </a:r>
            <a:endParaRPr kumimoji="0" lang="zh-CN" altLang="en-US" sz="4000" b="1" i="0" u="none" strike="noStrike" cap="none" spc="0" normalizeH="0" baseline="0" dirty="0">
              <a:ln>
                <a:noFill/>
              </a:ln>
              <a:solidFill>
                <a:srgbClr val="0070C0"/>
              </a:solidFill>
              <a:effectLst/>
              <a:uFillTx/>
              <a:latin typeface="+mn-lt"/>
              <a:ea typeface="+mn-ea"/>
              <a:cs typeface="+mn-cs"/>
              <a:sym typeface="Arial"/>
            </a:endParaRPr>
          </a:p>
        </p:txBody>
      </p:sp>
      <p:sp>
        <p:nvSpPr>
          <p:cNvPr id="10" name="Rectangle 9">
            <a:extLst>
              <a:ext uri="{FF2B5EF4-FFF2-40B4-BE49-F238E27FC236}">
                <a16:creationId xmlns:a16="http://schemas.microsoft.com/office/drawing/2014/main" id="{0827EFEF-C30F-AD76-80F0-06E68E4D9C01}"/>
              </a:ext>
            </a:extLst>
          </p:cNvPr>
          <p:cNvSpPr/>
          <p:nvPr/>
        </p:nvSpPr>
        <p:spPr>
          <a:xfrm>
            <a:off x="9282545" y="6321162"/>
            <a:ext cx="5153291" cy="1446548"/>
          </a:xfrm>
          <a:prstGeom prst="rect">
            <a:avLst/>
          </a:prstGeom>
          <a:solidFill>
            <a:schemeClr val="accent4">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lang="en-US" altLang="zh-CN" sz="4400" b="0" dirty="0"/>
              <a:t>Intermediate</a:t>
            </a:r>
            <a:r>
              <a:rPr kumimoji="0" lang="en-US" altLang="zh-CN" sz="4400" b="0" i="0" u="none" strike="noStrike" cap="none" spc="0" normalizeH="0" baseline="0" dirty="0">
                <a:ln>
                  <a:noFill/>
                </a:ln>
                <a:solidFill>
                  <a:srgbClr val="000000"/>
                </a:solidFill>
                <a:effectLst/>
                <a:uFillTx/>
                <a:latin typeface="+mn-lt"/>
                <a:ea typeface="+mn-ea"/>
                <a:cs typeface="+mn-cs"/>
                <a:sym typeface="Arial"/>
              </a:rPr>
              <a:t> Level Pulse Learning</a:t>
            </a:r>
            <a:endParaRPr kumimoji="0" lang="zh-CN" altLang="en-US" sz="4400" b="0" i="0" u="none" strike="noStrike" cap="none" spc="0" normalizeH="0" baseline="0" dirty="0">
              <a:ln>
                <a:noFill/>
              </a:ln>
              <a:solidFill>
                <a:srgbClr val="000000"/>
              </a:solidFill>
              <a:effectLst/>
              <a:uFillTx/>
              <a:latin typeface="+mn-lt"/>
              <a:ea typeface="+mn-ea"/>
              <a:cs typeface="+mn-cs"/>
              <a:sym typeface="Arial"/>
            </a:endParaRPr>
          </a:p>
        </p:txBody>
      </p:sp>
      <p:cxnSp>
        <p:nvCxnSpPr>
          <p:cNvPr id="13" name="Straight Arrow Connector 12">
            <a:extLst>
              <a:ext uri="{FF2B5EF4-FFF2-40B4-BE49-F238E27FC236}">
                <a16:creationId xmlns:a16="http://schemas.microsoft.com/office/drawing/2014/main" id="{3D202DAF-BE9C-44DC-4938-D58F211D1F18}"/>
              </a:ext>
            </a:extLst>
          </p:cNvPr>
          <p:cNvCxnSpPr/>
          <p:nvPr/>
        </p:nvCxnSpPr>
        <p:spPr>
          <a:xfrm>
            <a:off x="7038109" y="6968836"/>
            <a:ext cx="1939636" cy="0"/>
          </a:xfrm>
          <a:prstGeom prst="straightConnector1">
            <a:avLst/>
          </a:prstGeom>
          <a:noFill/>
          <a:ln w="4445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52F1C816-3E09-5798-0665-0116F85B5720}"/>
              </a:ext>
            </a:extLst>
          </p:cNvPr>
          <p:cNvCxnSpPr>
            <a:cxnSpLocks/>
          </p:cNvCxnSpPr>
          <p:nvPr/>
        </p:nvCxnSpPr>
        <p:spPr>
          <a:xfrm flipH="1">
            <a:off x="14851472" y="6968836"/>
            <a:ext cx="2099560" cy="0"/>
          </a:xfrm>
          <a:prstGeom prst="straightConnector1">
            <a:avLst/>
          </a:prstGeom>
          <a:noFill/>
          <a:ln w="4445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4D827065-CB11-7BCA-DE9A-3DE97D835A4E}"/>
              </a:ext>
            </a:extLst>
          </p:cNvPr>
          <p:cNvSpPr txBox="1"/>
          <p:nvPr/>
        </p:nvSpPr>
        <p:spPr>
          <a:xfrm>
            <a:off x="9254416" y="8402116"/>
            <a:ext cx="5818550"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altLang="zh-CN" sz="4000" b="1" i="0" u="none" strike="noStrike" cap="none" spc="0" normalizeH="0" baseline="0" dirty="0">
                <a:ln>
                  <a:noFill/>
                </a:ln>
                <a:solidFill>
                  <a:srgbClr val="0070C0"/>
                </a:solidFill>
                <a:effectLst/>
                <a:uFillTx/>
                <a:latin typeface="+mn-lt"/>
                <a:ea typeface="+mn-ea"/>
                <a:cs typeface="+mn-cs"/>
                <a:sym typeface="Arial"/>
              </a:rPr>
              <a:t>Low Training Cost</a:t>
            </a:r>
            <a:endParaRPr kumimoji="0" lang="zh-CN" altLang="en-US" sz="4000" b="1" i="0" u="none" strike="noStrike" cap="none" spc="0" normalizeH="0" baseline="0" dirty="0">
              <a:ln>
                <a:noFill/>
              </a:ln>
              <a:solidFill>
                <a:srgbClr val="0070C0"/>
              </a:solidFill>
              <a:effectLst/>
              <a:uFillTx/>
              <a:latin typeface="+mn-lt"/>
              <a:ea typeface="+mn-ea"/>
              <a:cs typeface="+mn-cs"/>
              <a:sym typeface="Arial"/>
            </a:endParaRPr>
          </a:p>
        </p:txBody>
      </p:sp>
      <p:sp>
        <p:nvSpPr>
          <p:cNvPr id="27" name="TextBox 26">
            <a:extLst>
              <a:ext uri="{FF2B5EF4-FFF2-40B4-BE49-F238E27FC236}">
                <a16:creationId xmlns:a16="http://schemas.microsoft.com/office/drawing/2014/main" id="{36D3CC03-D670-1F29-D971-A591B57F8E2E}"/>
              </a:ext>
            </a:extLst>
          </p:cNvPr>
          <p:cNvSpPr txBox="1"/>
          <p:nvPr/>
        </p:nvSpPr>
        <p:spPr>
          <a:xfrm>
            <a:off x="9642164" y="9659749"/>
            <a:ext cx="5043054"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lang="en-US" altLang="zh-CN" dirty="0">
                <a:solidFill>
                  <a:srgbClr val="0070C0"/>
                </a:solidFill>
              </a:rPr>
              <a:t>Low</a:t>
            </a:r>
            <a:r>
              <a:rPr kumimoji="0" lang="en-US" altLang="zh-CN" sz="4000" b="1" i="0" u="none" strike="noStrike" cap="none" spc="0" normalizeH="0" baseline="0" dirty="0">
                <a:ln>
                  <a:noFill/>
                </a:ln>
                <a:solidFill>
                  <a:srgbClr val="0070C0"/>
                </a:solidFill>
                <a:effectLst/>
                <a:uFillTx/>
                <a:latin typeface="+mn-lt"/>
                <a:ea typeface="+mn-ea"/>
                <a:cs typeface="+mn-cs"/>
                <a:sym typeface="Arial"/>
              </a:rPr>
              <a:t> Latency</a:t>
            </a:r>
            <a:endParaRPr kumimoji="0" lang="zh-CN" altLang="en-US" sz="4000" b="1" i="0" u="none" strike="noStrike" cap="none" spc="0" normalizeH="0" baseline="0" dirty="0">
              <a:ln>
                <a:noFill/>
              </a:ln>
              <a:solidFill>
                <a:srgbClr val="0070C0"/>
              </a:solidFill>
              <a:effectLst/>
              <a:uFillTx/>
              <a:latin typeface="+mn-lt"/>
              <a:ea typeface="+mn-ea"/>
              <a:cs typeface="+mn-cs"/>
              <a:sym typeface="Arial"/>
            </a:endParaRPr>
          </a:p>
        </p:txBody>
      </p:sp>
    </p:spTree>
    <p:extLst>
      <p:ext uri="{BB962C8B-B14F-4D97-AF65-F5344CB8AC3E}">
        <p14:creationId xmlns:p14="http://schemas.microsoft.com/office/powerpoint/2010/main" val="324532263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DDE0-B645-E02E-3AA1-17EC78594F58}"/>
              </a:ext>
            </a:extLst>
          </p:cNvPr>
          <p:cNvSpPr>
            <a:spLocks noGrp="1"/>
          </p:cNvSpPr>
          <p:nvPr>
            <p:ph type="title"/>
          </p:nvPr>
        </p:nvSpPr>
        <p:spPr/>
        <p:txBody>
          <a:bodyPr/>
          <a:lstStyle/>
          <a:p>
            <a:r>
              <a:rPr lang="en-US" altLang="zh-CN" dirty="0"/>
              <a:t>Methodology</a:t>
            </a:r>
            <a:endParaRPr lang="zh-CN" altLang="en-US" dirty="0"/>
          </a:p>
        </p:txBody>
      </p:sp>
      <p:sp>
        <p:nvSpPr>
          <p:cNvPr id="4" name="Rectangle: Rounded Corners 3" descr="1. ">
            <a:extLst>
              <a:ext uri="{FF2B5EF4-FFF2-40B4-BE49-F238E27FC236}">
                <a16:creationId xmlns:a16="http://schemas.microsoft.com/office/drawing/2014/main" id="{16800AC3-D8D3-883C-A8C7-8E13928DB9C1}"/>
              </a:ext>
            </a:extLst>
          </p:cNvPr>
          <p:cNvSpPr/>
          <p:nvPr/>
        </p:nvSpPr>
        <p:spPr>
          <a:xfrm>
            <a:off x="4461164" y="3103769"/>
            <a:ext cx="14685818" cy="919398"/>
          </a:xfrm>
          <a:prstGeom prst="roundRect">
            <a:avLst/>
          </a:prstGeom>
          <a:solidFill>
            <a:schemeClr val="accent3">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4800" b="0" i="0" u="none" strike="noStrike" cap="none" spc="0" normalizeH="0" baseline="0" dirty="0">
                <a:ln>
                  <a:noFill/>
                </a:ln>
                <a:solidFill>
                  <a:srgbClr val="000000"/>
                </a:solidFill>
                <a:effectLst/>
                <a:uFillTx/>
                <a:latin typeface="+mn-lt"/>
                <a:ea typeface="+mn-ea"/>
                <a:cs typeface="+mn-cs"/>
                <a:sym typeface="Arial"/>
              </a:rPr>
              <a:t>1. Enable a </a:t>
            </a:r>
            <a:r>
              <a:rPr lang="en-US" altLang="zh-CN" sz="4800" b="0" dirty="0"/>
              <a:t>N</a:t>
            </a:r>
            <a:r>
              <a:rPr kumimoji="0" lang="en-US" altLang="zh-CN" sz="4800" b="0" i="0" u="none" strike="noStrike" cap="none" spc="0" normalizeH="0" baseline="0" dirty="0">
                <a:ln>
                  <a:noFill/>
                </a:ln>
                <a:solidFill>
                  <a:srgbClr val="000000"/>
                </a:solidFill>
                <a:effectLst/>
                <a:uFillTx/>
                <a:latin typeface="+mn-lt"/>
                <a:ea typeface="+mn-ea"/>
                <a:cs typeface="+mn-cs"/>
                <a:sym typeface="Arial"/>
              </a:rPr>
              <a:t>ovel Encoder on Pulse-level</a:t>
            </a:r>
            <a:endParaRPr kumimoji="0" lang="zh-CN" altLang="en-US" sz="4800" b="0" i="0" u="none" strike="noStrike" cap="none" spc="0" normalizeH="0" baseline="0" dirty="0">
              <a:ln>
                <a:noFill/>
              </a:ln>
              <a:solidFill>
                <a:srgbClr val="000000"/>
              </a:solidFill>
              <a:effectLst/>
              <a:uFillTx/>
              <a:latin typeface="+mn-lt"/>
              <a:ea typeface="+mn-ea"/>
              <a:cs typeface="+mn-cs"/>
              <a:sym typeface="Arial"/>
            </a:endParaRPr>
          </a:p>
        </p:txBody>
      </p:sp>
      <p:sp>
        <p:nvSpPr>
          <p:cNvPr id="5" name="Rectangle: Rounded Corners 4" descr="1. ">
            <a:extLst>
              <a:ext uri="{FF2B5EF4-FFF2-40B4-BE49-F238E27FC236}">
                <a16:creationId xmlns:a16="http://schemas.microsoft.com/office/drawing/2014/main" id="{A566D133-CCED-D796-68BB-7FB990DC61C7}"/>
              </a:ext>
            </a:extLst>
          </p:cNvPr>
          <p:cNvSpPr/>
          <p:nvPr/>
        </p:nvSpPr>
        <p:spPr>
          <a:xfrm>
            <a:off x="4461164" y="5029551"/>
            <a:ext cx="14685818" cy="919398"/>
          </a:xfrm>
          <a:prstGeom prst="roundRect">
            <a:avLst/>
          </a:prstGeom>
          <a:solidFill>
            <a:schemeClr val="accent3">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sz="4800" b="0" dirty="0"/>
              <a:t>2</a:t>
            </a:r>
            <a:r>
              <a:rPr kumimoji="0" lang="en-US" altLang="zh-CN" sz="4800" b="0" i="0" u="none" strike="noStrike" cap="none" spc="0" normalizeH="0" baseline="0" dirty="0">
                <a:ln>
                  <a:noFill/>
                </a:ln>
                <a:solidFill>
                  <a:srgbClr val="000000"/>
                </a:solidFill>
                <a:effectLst/>
                <a:uFillTx/>
                <a:latin typeface="+mn-lt"/>
                <a:ea typeface="+mn-ea"/>
                <a:cs typeface="+mn-cs"/>
                <a:sym typeface="Arial"/>
              </a:rPr>
              <a:t>. </a:t>
            </a:r>
            <a:r>
              <a:rPr lang="en-US" altLang="zh-CN" sz="4800" b="0" dirty="0"/>
              <a:t>Intermediate Layer Pulse Learning</a:t>
            </a:r>
            <a:endParaRPr kumimoji="0" lang="zh-CN" altLang="en-US" sz="4800" b="0" i="0" u="none" strike="noStrike" cap="none" spc="0" normalizeH="0" baseline="0" dirty="0">
              <a:ln>
                <a:noFill/>
              </a:ln>
              <a:solidFill>
                <a:srgbClr val="000000"/>
              </a:solidFill>
              <a:effectLst/>
              <a:uFillTx/>
              <a:latin typeface="+mn-lt"/>
              <a:ea typeface="+mn-ea"/>
              <a:cs typeface="+mn-cs"/>
              <a:sym typeface="Arial"/>
            </a:endParaRPr>
          </a:p>
        </p:txBody>
      </p:sp>
      <p:sp>
        <p:nvSpPr>
          <p:cNvPr id="6" name="Rectangle: Rounded Corners 5" descr="1. ">
            <a:extLst>
              <a:ext uri="{FF2B5EF4-FFF2-40B4-BE49-F238E27FC236}">
                <a16:creationId xmlns:a16="http://schemas.microsoft.com/office/drawing/2014/main" id="{F5186A70-C8D9-6CFD-33B2-FCCF41389547}"/>
              </a:ext>
            </a:extLst>
          </p:cNvPr>
          <p:cNvSpPr/>
          <p:nvPr/>
        </p:nvSpPr>
        <p:spPr>
          <a:xfrm>
            <a:off x="4461164" y="6858000"/>
            <a:ext cx="14685818" cy="919398"/>
          </a:xfrm>
          <a:prstGeom prst="roundRect">
            <a:avLst/>
          </a:prstGeom>
          <a:solidFill>
            <a:schemeClr val="accent4">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4800" b="0" i="0" u="none" strike="noStrike" cap="none" spc="0" normalizeH="0" baseline="0" dirty="0">
                <a:ln>
                  <a:noFill/>
                </a:ln>
                <a:solidFill>
                  <a:srgbClr val="000000"/>
                </a:solidFill>
                <a:effectLst/>
                <a:uFillTx/>
                <a:latin typeface="+mn-lt"/>
                <a:ea typeface="+mn-ea"/>
                <a:cs typeface="+mn-cs"/>
                <a:sym typeface="Arial"/>
              </a:rPr>
              <a:t>3. Noise</a:t>
            </a:r>
            <a:r>
              <a:rPr lang="en-US" altLang="zh-CN" sz="4800" b="0" dirty="0"/>
              <a:t>-Robustness Pulse Learning</a:t>
            </a:r>
            <a:endParaRPr kumimoji="0" lang="zh-CN" altLang="en-US" sz="4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414926127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Optimization Framework</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endParaRPr lang="en-US"/>
          </a:p>
        </p:txBody>
      </p:sp>
      <p:pic>
        <p:nvPicPr>
          <p:cNvPr id="4" name="Picture 3" descr="Diagram&#10;&#10;Description automatically generated with medium confidence">
            <a:extLst>
              <a:ext uri="{FF2B5EF4-FFF2-40B4-BE49-F238E27FC236}">
                <a16:creationId xmlns:a16="http://schemas.microsoft.com/office/drawing/2014/main" id="{53591423-4F57-A5BD-104B-F08D2105473D}"/>
              </a:ext>
            </a:extLst>
          </p:cNvPr>
          <p:cNvPicPr>
            <a:picLocks noChangeAspect="1"/>
          </p:cNvPicPr>
          <p:nvPr/>
        </p:nvPicPr>
        <p:blipFill>
          <a:blip r:embed="rId2"/>
          <a:stretch>
            <a:fillRect/>
          </a:stretch>
        </p:blipFill>
        <p:spPr>
          <a:xfrm>
            <a:off x="14403238" y="2076067"/>
            <a:ext cx="8323412" cy="11460841"/>
          </a:xfrm>
          <a:prstGeom prst="rect">
            <a:avLst/>
          </a:prstGeom>
        </p:spPr>
      </p:pic>
      <p:pic>
        <p:nvPicPr>
          <p:cNvPr id="5" name="Picture 4">
            <a:extLst>
              <a:ext uri="{FF2B5EF4-FFF2-40B4-BE49-F238E27FC236}">
                <a16:creationId xmlns:a16="http://schemas.microsoft.com/office/drawing/2014/main" id="{E7E522A0-EB8A-C42F-EED9-C4838D1517DF}"/>
              </a:ext>
            </a:extLst>
          </p:cNvPr>
          <p:cNvPicPr>
            <a:picLocks noChangeAspect="1"/>
          </p:cNvPicPr>
          <p:nvPr/>
        </p:nvPicPr>
        <p:blipFill>
          <a:blip r:embed="rId3"/>
          <a:stretch>
            <a:fillRect/>
          </a:stretch>
        </p:blipFill>
        <p:spPr>
          <a:xfrm>
            <a:off x="1295400" y="2076067"/>
            <a:ext cx="10331598" cy="8684300"/>
          </a:xfrm>
          <a:prstGeom prst="rect">
            <a:avLst/>
          </a:prstGeom>
        </p:spPr>
      </p:pic>
    </p:spTree>
    <p:extLst>
      <p:ext uri="{BB962C8B-B14F-4D97-AF65-F5344CB8AC3E}">
        <p14:creationId xmlns:p14="http://schemas.microsoft.com/office/powerpoint/2010/main" val="8958555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1F6C0E25-7A16-A273-3126-E3619CECFF53}"/>
              </a:ext>
            </a:extLst>
          </p:cNvPr>
          <p:cNvSpPr>
            <a:spLocks noGrp="1"/>
          </p:cNvSpPr>
          <p:nvPr>
            <p:ph type="title"/>
          </p:nvPr>
        </p:nvSpPr>
        <p:spPr>
          <a:xfrm>
            <a:off x="1218959" y="13799"/>
            <a:ext cx="21944882" cy="2516521"/>
          </a:xfrm>
        </p:spPr>
        <p:txBody>
          <a:bodyPr/>
          <a:lstStyle/>
          <a:p>
            <a:r>
              <a:rPr lang="en-US" dirty="0"/>
              <a:t>Pulse based is better than Gate based</a:t>
            </a:r>
          </a:p>
        </p:txBody>
      </p:sp>
      <p:sp>
        <p:nvSpPr>
          <p:cNvPr id="21" name="Text Placeholder 2">
            <a:extLst>
              <a:ext uri="{FF2B5EF4-FFF2-40B4-BE49-F238E27FC236}">
                <a16:creationId xmlns:a16="http://schemas.microsoft.com/office/drawing/2014/main" id="{52D94E16-43ED-F6CB-57D2-B224137EF1A7}"/>
              </a:ext>
            </a:extLst>
          </p:cNvPr>
          <p:cNvSpPr>
            <a:spLocks noGrp="1"/>
          </p:cNvSpPr>
          <p:nvPr>
            <p:ph type="body" idx="1"/>
          </p:nvPr>
        </p:nvSpPr>
        <p:spPr>
          <a:xfrm>
            <a:off x="1218959" y="2523086"/>
            <a:ext cx="21944882" cy="7954920"/>
          </a:xfrm>
        </p:spPr>
        <p:txBody>
          <a:bodyPr/>
          <a:lstStyle/>
          <a:p>
            <a:r>
              <a:rPr lang="en-US" dirty="0"/>
              <a:t>Pulse based method has higher accuracy than gate based with same depth/latency.</a:t>
            </a:r>
          </a:p>
        </p:txBody>
      </p:sp>
      <p:graphicFrame>
        <p:nvGraphicFramePr>
          <p:cNvPr id="24" name="Table 8">
            <a:extLst>
              <a:ext uri="{FF2B5EF4-FFF2-40B4-BE49-F238E27FC236}">
                <a16:creationId xmlns:a16="http://schemas.microsoft.com/office/drawing/2014/main" id="{A26DAE0C-AD68-76E6-2F0B-6161D626A210}"/>
              </a:ext>
            </a:extLst>
          </p:cNvPr>
          <p:cNvGraphicFramePr>
            <a:graphicFrameLocks noGrp="1"/>
          </p:cNvGraphicFramePr>
          <p:nvPr>
            <p:extLst>
              <p:ext uri="{D42A27DB-BD31-4B8C-83A1-F6EECF244321}">
                <p14:modId xmlns:p14="http://schemas.microsoft.com/office/powerpoint/2010/main" val="1654744480"/>
              </p:ext>
            </p:extLst>
          </p:nvPr>
        </p:nvGraphicFramePr>
        <p:xfrm>
          <a:off x="2643770" y="6043886"/>
          <a:ext cx="19623270" cy="3032068"/>
        </p:xfrm>
        <a:graphic>
          <a:graphicData uri="http://schemas.openxmlformats.org/drawingml/2006/table">
            <a:tbl>
              <a:tblPr firstRow="1" bandRow="1">
                <a:tableStyleId>{5940675A-B579-460E-94D1-54222C63F5DA}</a:tableStyleId>
              </a:tblPr>
              <a:tblGrid>
                <a:gridCol w="6541090">
                  <a:extLst>
                    <a:ext uri="{9D8B030D-6E8A-4147-A177-3AD203B41FA5}">
                      <a16:colId xmlns:a16="http://schemas.microsoft.com/office/drawing/2014/main" val="421125732"/>
                    </a:ext>
                  </a:extLst>
                </a:gridCol>
                <a:gridCol w="6541090">
                  <a:extLst>
                    <a:ext uri="{9D8B030D-6E8A-4147-A177-3AD203B41FA5}">
                      <a16:colId xmlns:a16="http://schemas.microsoft.com/office/drawing/2014/main" val="1249717712"/>
                    </a:ext>
                  </a:extLst>
                </a:gridCol>
                <a:gridCol w="6541090">
                  <a:extLst>
                    <a:ext uri="{9D8B030D-6E8A-4147-A177-3AD203B41FA5}">
                      <a16:colId xmlns:a16="http://schemas.microsoft.com/office/drawing/2014/main" val="665045997"/>
                    </a:ext>
                  </a:extLst>
                </a:gridCol>
              </a:tblGrid>
              <a:tr h="751894">
                <a:tc>
                  <a:txBody>
                    <a:bodyPr/>
                    <a:lstStyle/>
                    <a:p>
                      <a:r>
                        <a:rPr lang="en-US" altLang="zh-CN" sz="3900" dirty="0"/>
                        <a:t>Model</a:t>
                      </a:r>
                      <a:endParaRPr lang="zh-CN" altLang="en-US" sz="3900" dirty="0"/>
                    </a:p>
                  </a:txBody>
                  <a:tcPr marL="110381" marR="110381" marT="55190" marB="55190"/>
                </a:tc>
                <a:tc>
                  <a:txBody>
                    <a:bodyPr/>
                    <a:lstStyle/>
                    <a:p>
                      <a:r>
                        <a:rPr lang="en-US" altLang="zh-CN" sz="3900" dirty="0"/>
                        <a:t># of Gates</a:t>
                      </a:r>
                      <a:endParaRPr lang="zh-CN" altLang="en-US" sz="3900" dirty="0"/>
                    </a:p>
                  </a:txBody>
                  <a:tcPr marL="110381" marR="110381" marT="55190" marB="55190"/>
                </a:tc>
                <a:tc>
                  <a:txBody>
                    <a:bodyPr/>
                    <a:lstStyle/>
                    <a:p>
                      <a:r>
                        <a:rPr lang="en-US" altLang="zh-CN" sz="3900" dirty="0"/>
                        <a:t>Accuracy</a:t>
                      </a:r>
                      <a:endParaRPr lang="zh-CN" altLang="en-US" sz="3900" dirty="0"/>
                    </a:p>
                  </a:txBody>
                  <a:tcPr marL="110381" marR="110381" marT="55190" marB="55190"/>
                </a:tc>
                <a:extLst>
                  <a:ext uri="{0D108BD9-81ED-4DB2-BD59-A6C34878D82A}">
                    <a16:rowId xmlns:a16="http://schemas.microsoft.com/office/drawing/2014/main" val="795098674"/>
                  </a:ext>
                </a:extLst>
              </a:tr>
              <a:tr h="751894">
                <a:tc>
                  <a:txBody>
                    <a:bodyPr/>
                    <a:lstStyle/>
                    <a:p>
                      <a:r>
                        <a:rPr lang="en-US" altLang="zh-CN" sz="3900" dirty="0"/>
                        <a:t>Gate Based</a:t>
                      </a:r>
                      <a:endParaRPr lang="zh-CN" altLang="en-US" sz="3900" dirty="0"/>
                    </a:p>
                  </a:txBody>
                  <a:tcPr marL="110381" marR="110381" marT="55190" marB="55190"/>
                </a:tc>
                <a:tc>
                  <a:txBody>
                    <a:bodyPr/>
                    <a:lstStyle/>
                    <a:p>
                      <a:r>
                        <a:rPr lang="en-US" altLang="zh-CN" sz="3900" dirty="0"/>
                        <a:t>9</a:t>
                      </a:r>
                      <a:endParaRPr lang="zh-CN" altLang="en-US" sz="3900" dirty="0"/>
                    </a:p>
                  </a:txBody>
                  <a:tcPr marL="110381" marR="110381" marT="55190" marB="55190"/>
                </a:tc>
                <a:tc>
                  <a:txBody>
                    <a:bodyPr/>
                    <a:lstStyle/>
                    <a:p>
                      <a:r>
                        <a:rPr lang="en-US" altLang="zh-CN" sz="3900" dirty="0"/>
                        <a:t>0.62</a:t>
                      </a:r>
                      <a:endParaRPr lang="zh-CN" altLang="en-US" sz="3900" dirty="0"/>
                    </a:p>
                  </a:txBody>
                  <a:tcPr marL="110381" marR="110381" marT="55190" marB="55190"/>
                </a:tc>
                <a:extLst>
                  <a:ext uri="{0D108BD9-81ED-4DB2-BD59-A6C34878D82A}">
                    <a16:rowId xmlns:a16="http://schemas.microsoft.com/office/drawing/2014/main" val="3028405102"/>
                  </a:ext>
                </a:extLst>
              </a:tr>
              <a:tr h="751894">
                <a:tc>
                  <a:txBody>
                    <a:bodyPr/>
                    <a:lstStyle/>
                    <a:p>
                      <a:r>
                        <a:rPr lang="en-US" altLang="zh-CN" sz="3900" b="1" dirty="0"/>
                        <a:t>Pulse Based</a:t>
                      </a:r>
                      <a:endParaRPr lang="zh-CN" altLang="en-US" sz="3900" b="1" dirty="0"/>
                    </a:p>
                  </a:txBody>
                  <a:tcPr marL="110381" marR="110381" marT="55190" marB="55190"/>
                </a:tc>
                <a:tc>
                  <a:txBody>
                    <a:bodyPr/>
                    <a:lstStyle/>
                    <a:p>
                      <a:r>
                        <a:rPr lang="en-US" altLang="zh-CN" sz="3900" b="1" dirty="0"/>
                        <a:t>9</a:t>
                      </a:r>
                      <a:endParaRPr lang="zh-CN" altLang="en-US" sz="3900" b="1" dirty="0"/>
                    </a:p>
                  </a:txBody>
                  <a:tcPr marL="110381" marR="110381" marT="55190" marB="55190"/>
                </a:tc>
                <a:tc>
                  <a:txBody>
                    <a:bodyPr/>
                    <a:lstStyle/>
                    <a:p>
                      <a:r>
                        <a:rPr lang="en-US" altLang="zh-CN" sz="3900" b="1" dirty="0"/>
                        <a:t>0.71</a:t>
                      </a:r>
                      <a:endParaRPr lang="zh-CN" altLang="en-US" sz="3900" b="1" dirty="0"/>
                    </a:p>
                  </a:txBody>
                  <a:tcPr marL="110381" marR="110381" marT="55190" marB="55190"/>
                </a:tc>
                <a:extLst>
                  <a:ext uri="{0D108BD9-81ED-4DB2-BD59-A6C34878D82A}">
                    <a16:rowId xmlns:a16="http://schemas.microsoft.com/office/drawing/2014/main" val="883195468"/>
                  </a:ext>
                </a:extLst>
              </a:tr>
              <a:tr h="751894">
                <a:tc>
                  <a:txBody>
                    <a:bodyPr/>
                    <a:lstStyle/>
                    <a:p>
                      <a:r>
                        <a:rPr lang="en-US" altLang="zh-CN" sz="3900" dirty="0"/>
                        <a:t>Gate Based</a:t>
                      </a:r>
                      <a:endParaRPr lang="zh-CN" altLang="en-US" sz="3900" dirty="0"/>
                    </a:p>
                  </a:txBody>
                  <a:tcPr marL="110381" marR="110381" marT="55190" marB="55190"/>
                </a:tc>
                <a:tc>
                  <a:txBody>
                    <a:bodyPr/>
                    <a:lstStyle/>
                    <a:p>
                      <a:r>
                        <a:rPr lang="en-US" altLang="zh-CN" sz="3900" dirty="0"/>
                        <a:t>12</a:t>
                      </a:r>
                      <a:endParaRPr lang="zh-CN" altLang="en-US" sz="3900" dirty="0"/>
                    </a:p>
                  </a:txBody>
                  <a:tcPr marL="110381" marR="110381" marT="55190" marB="55190"/>
                </a:tc>
                <a:tc>
                  <a:txBody>
                    <a:bodyPr/>
                    <a:lstStyle/>
                    <a:p>
                      <a:r>
                        <a:rPr lang="en-US" altLang="zh-CN" sz="3900" dirty="0"/>
                        <a:t>0.68</a:t>
                      </a:r>
                      <a:endParaRPr lang="zh-CN" altLang="en-US" sz="3900" dirty="0"/>
                    </a:p>
                  </a:txBody>
                  <a:tcPr marL="110381" marR="110381" marT="55190" marB="55190"/>
                </a:tc>
                <a:extLst>
                  <a:ext uri="{0D108BD9-81ED-4DB2-BD59-A6C34878D82A}">
                    <a16:rowId xmlns:a16="http://schemas.microsoft.com/office/drawing/2014/main" val="2916275526"/>
                  </a:ext>
                </a:extLst>
              </a:tr>
            </a:tbl>
          </a:graphicData>
        </a:graphic>
      </p:graphicFrame>
    </p:spTree>
    <p:extLst>
      <p:ext uri="{BB962C8B-B14F-4D97-AF65-F5344CB8AC3E}">
        <p14:creationId xmlns:p14="http://schemas.microsoft.com/office/powerpoint/2010/main" val="364294898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157F-7903-462A-67F6-C3B26019ECA5}"/>
              </a:ext>
            </a:extLst>
          </p:cNvPr>
          <p:cNvSpPr>
            <a:spLocks noGrp="1"/>
          </p:cNvSpPr>
          <p:nvPr>
            <p:ph type="title"/>
          </p:nvPr>
        </p:nvSpPr>
        <p:spPr/>
        <p:txBody>
          <a:bodyPr/>
          <a:lstStyle/>
          <a:p>
            <a:r>
              <a:rPr lang="en-US" dirty="0"/>
              <a:t>Good Infrastructure is Critical</a:t>
            </a:r>
          </a:p>
        </p:txBody>
      </p:sp>
      <p:sp>
        <p:nvSpPr>
          <p:cNvPr id="3" name="Text Placeholder 2">
            <a:extLst>
              <a:ext uri="{FF2B5EF4-FFF2-40B4-BE49-F238E27FC236}">
                <a16:creationId xmlns:a16="http://schemas.microsoft.com/office/drawing/2014/main" id="{3C98C4D5-C596-E0E0-9933-A23B2FEDFEAE}"/>
              </a:ext>
            </a:extLst>
          </p:cNvPr>
          <p:cNvSpPr>
            <a:spLocks noGrp="1"/>
          </p:cNvSpPr>
          <p:nvPr>
            <p:ph type="body" idx="1"/>
          </p:nvPr>
        </p:nvSpPr>
        <p:spPr>
          <a:xfrm>
            <a:off x="1218959" y="2540000"/>
            <a:ext cx="21944882" cy="9427882"/>
          </a:xfrm>
        </p:spPr>
        <p:txBody>
          <a:bodyPr/>
          <a:lstStyle/>
          <a:p>
            <a:r>
              <a:rPr lang="en-US" dirty="0"/>
              <a:t>To enable ML-assisted hardware-aware quantum algorithm design</a:t>
            </a:r>
          </a:p>
          <a:p>
            <a:r>
              <a:rPr lang="en-US" dirty="0"/>
              <a:t>Need a simulation framework on classical computer</a:t>
            </a:r>
          </a:p>
          <a:p>
            <a:pPr lvl="1"/>
            <a:r>
              <a:rPr lang="en-US" dirty="0"/>
              <a:t>Fast speed</a:t>
            </a:r>
          </a:p>
          <a:p>
            <a:pPr lvl="1"/>
            <a:r>
              <a:rPr lang="en-US" dirty="0"/>
              <a:t>Convenience: </a:t>
            </a:r>
            <a:r>
              <a:rPr lang="en-US" dirty="0" err="1"/>
              <a:t>PyTorch</a:t>
            </a:r>
            <a:r>
              <a:rPr lang="en-US" dirty="0"/>
              <a:t> native</a:t>
            </a:r>
          </a:p>
          <a:p>
            <a:pPr lvl="1"/>
            <a:r>
              <a:rPr lang="en-US" dirty="0"/>
              <a:t>Portable between different frameworks with common Quantum IR</a:t>
            </a:r>
          </a:p>
          <a:p>
            <a:pPr lvl="1"/>
            <a:r>
              <a:rPr lang="en-US" dirty="0"/>
              <a:t>Scalable</a:t>
            </a:r>
          </a:p>
          <a:p>
            <a:pPr lvl="1"/>
            <a:r>
              <a:rPr lang="en-US" dirty="0"/>
              <a:t>Analyze circuit </a:t>
            </a:r>
            <a:r>
              <a:rPr lang="en-US" b="1" dirty="0"/>
              <a:t>behavior</a:t>
            </a:r>
          </a:p>
          <a:p>
            <a:pPr lvl="1"/>
            <a:r>
              <a:rPr lang="en-US" dirty="0"/>
              <a:t>Study </a:t>
            </a:r>
            <a:r>
              <a:rPr lang="en-US" b="1" dirty="0"/>
              <a:t>noise</a:t>
            </a:r>
            <a:r>
              <a:rPr lang="en-US" dirty="0"/>
              <a:t> impact</a:t>
            </a:r>
          </a:p>
          <a:p>
            <a:pPr lvl="1"/>
            <a:r>
              <a:rPr lang="en-US" dirty="0"/>
              <a:t>Develop </a:t>
            </a:r>
            <a:r>
              <a:rPr lang="en-US" b="1" dirty="0"/>
              <a:t>ML model </a:t>
            </a:r>
            <a:r>
              <a:rPr lang="en-US" dirty="0"/>
              <a:t>for quantum optimization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5067314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7EE9BBA-0815-29CD-E73C-54F699391D70}"/>
              </a:ext>
            </a:extLst>
          </p:cNvPr>
          <p:cNvSpPr txBox="1"/>
          <p:nvPr/>
        </p:nvSpPr>
        <p:spPr>
          <a:xfrm>
            <a:off x="18134451" y="3484303"/>
            <a:ext cx="5695963" cy="628955"/>
          </a:xfrm>
          <a:prstGeom prst="rect">
            <a:avLst/>
          </a:prstGeom>
          <a:noFill/>
        </p:spPr>
        <p:txBody>
          <a:bodyPr wrap="square" rtlCol="0">
            <a:spAutoFit/>
          </a:bodyPr>
          <a:lstStyle/>
          <a:p>
            <a:pPr algn="just"/>
            <a:r>
              <a:rPr lang="en-US" altLang="zh-CN" sz="3200" dirty="0">
                <a:solidFill>
                  <a:srgbClr val="FF0000"/>
                </a:solidFill>
              </a:rPr>
              <a:t>Advantage in specific gate</a:t>
            </a:r>
            <a:endParaRPr lang="zh-CN" altLang="en-US" sz="3200" dirty="0">
              <a:solidFill>
                <a:srgbClr val="FF0000"/>
              </a:solidFill>
            </a:endParaRPr>
          </a:p>
        </p:txBody>
      </p:sp>
      <p:sp>
        <p:nvSpPr>
          <p:cNvPr id="10" name="TextBox 9">
            <a:extLst>
              <a:ext uri="{FF2B5EF4-FFF2-40B4-BE49-F238E27FC236}">
                <a16:creationId xmlns:a16="http://schemas.microsoft.com/office/drawing/2014/main" id="{D10BE406-4A5C-EAC8-EEE9-0FE923057C49}"/>
              </a:ext>
            </a:extLst>
          </p:cNvPr>
          <p:cNvSpPr txBox="1"/>
          <p:nvPr/>
        </p:nvSpPr>
        <p:spPr>
          <a:xfrm>
            <a:off x="18134450" y="8793082"/>
            <a:ext cx="5695963" cy="628955"/>
          </a:xfrm>
          <a:prstGeom prst="rect">
            <a:avLst/>
          </a:prstGeom>
          <a:noFill/>
        </p:spPr>
        <p:txBody>
          <a:bodyPr wrap="square" rtlCol="0">
            <a:spAutoFit/>
          </a:bodyPr>
          <a:lstStyle/>
          <a:p>
            <a:r>
              <a:rPr lang="en-US" altLang="zh-CN" sz="3200" dirty="0">
                <a:solidFill>
                  <a:srgbClr val="FF0000"/>
                </a:solidFill>
              </a:rPr>
              <a:t>Advantage in general circuit</a:t>
            </a:r>
            <a:endParaRPr lang="zh-CN" altLang="en-US" sz="3200" dirty="0">
              <a:solidFill>
                <a:srgbClr val="FF0000"/>
              </a:solidFill>
            </a:endParaRPr>
          </a:p>
        </p:txBody>
      </p:sp>
      <p:sp>
        <p:nvSpPr>
          <p:cNvPr id="11" name="Consistent Improvements on Diverse Design Spaces">
            <a:extLst>
              <a:ext uri="{FF2B5EF4-FFF2-40B4-BE49-F238E27FC236}">
                <a16:creationId xmlns:a16="http://schemas.microsoft.com/office/drawing/2014/main" id="{2BF9CED3-E443-06EE-99FE-AEDD70417EF5}"/>
              </a:ext>
            </a:extLst>
          </p:cNvPr>
          <p:cNvSpPr txBox="1">
            <a:spLocks/>
          </p:cNvSpPr>
          <p:nvPr/>
        </p:nvSpPr>
        <p:spPr>
          <a:xfrm>
            <a:off x="622152" y="-192804"/>
            <a:ext cx="22790298" cy="2516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marL="0" marR="0" indent="0" algn="ctr" defTabSz="914400" rtl="0" latinLnBrk="0">
              <a:lnSpc>
                <a:spcPct val="85000"/>
              </a:lnSpc>
              <a:spcBef>
                <a:spcPts val="0"/>
              </a:spcBef>
              <a:spcAft>
                <a:spcPts val="0"/>
              </a:spcAft>
              <a:buClrTx/>
              <a:buSzTx/>
              <a:buFontTx/>
              <a:buNone/>
              <a:tabLst/>
              <a:defRPr sz="7000" b="1" i="0" u="none" strike="noStrike" cap="none" spc="-1" baseline="0">
                <a:solidFill>
                  <a:srgbClr val="A31F34"/>
                </a:solidFill>
                <a:uFillTx/>
                <a:latin typeface="+mn-lt"/>
                <a:ea typeface="+mn-ea"/>
                <a:cs typeface="+mn-cs"/>
                <a:sym typeface="Arial"/>
              </a:defRPr>
            </a:lvl1pPr>
            <a:lvl2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2pPr>
            <a:lvl3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3pPr>
            <a:lvl4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4pPr>
            <a:lvl5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5pPr>
            <a:lvl6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6pPr>
            <a:lvl7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7pPr>
            <a:lvl8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8pPr>
            <a:lvl9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9pPr>
          </a:lstStyle>
          <a:p>
            <a:pPr hangingPunct="1"/>
            <a:r>
              <a:rPr lang="en-US" altLang="zh-CN" sz="7200"/>
              <a:t>Benefits Observed from VQP</a:t>
            </a:r>
            <a:endParaRPr lang="en-US" altLang="zh-CN" sz="7200" dirty="0"/>
          </a:p>
        </p:txBody>
      </p:sp>
      <p:graphicFrame>
        <p:nvGraphicFramePr>
          <p:cNvPr id="12" name="Table 8">
            <a:extLst>
              <a:ext uri="{FF2B5EF4-FFF2-40B4-BE49-F238E27FC236}">
                <a16:creationId xmlns:a16="http://schemas.microsoft.com/office/drawing/2014/main" id="{22D1ECAD-0C07-7958-0C5C-7FE2EE63B9EB}"/>
              </a:ext>
            </a:extLst>
          </p:cNvPr>
          <p:cNvGraphicFramePr>
            <a:graphicFrameLocks noGrp="1"/>
          </p:cNvGraphicFramePr>
          <p:nvPr/>
        </p:nvGraphicFramePr>
        <p:xfrm>
          <a:off x="553586" y="2881076"/>
          <a:ext cx="16256000" cy="2464365"/>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061592425"/>
                    </a:ext>
                  </a:extLst>
                </a:gridCol>
                <a:gridCol w="4064000">
                  <a:extLst>
                    <a:ext uri="{9D8B030D-6E8A-4147-A177-3AD203B41FA5}">
                      <a16:colId xmlns:a16="http://schemas.microsoft.com/office/drawing/2014/main" val="948998388"/>
                    </a:ext>
                  </a:extLst>
                </a:gridCol>
                <a:gridCol w="4064000">
                  <a:extLst>
                    <a:ext uri="{9D8B030D-6E8A-4147-A177-3AD203B41FA5}">
                      <a16:colId xmlns:a16="http://schemas.microsoft.com/office/drawing/2014/main" val="965696442"/>
                    </a:ext>
                  </a:extLst>
                </a:gridCol>
                <a:gridCol w="4064000">
                  <a:extLst>
                    <a:ext uri="{9D8B030D-6E8A-4147-A177-3AD203B41FA5}">
                      <a16:colId xmlns:a16="http://schemas.microsoft.com/office/drawing/2014/main" val="990243404"/>
                    </a:ext>
                  </a:extLst>
                </a:gridCol>
              </a:tblGrid>
              <a:tr h="370840">
                <a:tc>
                  <a:txBody>
                    <a:bodyPr/>
                    <a:lstStyle/>
                    <a:p>
                      <a:pPr algn="ctr"/>
                      <a:r>
                        <a:rPr lang="en-US" altLang="zh-CN" dirty="0"/>
                        <a:t>Form of CX Gate</a:t>
                      </a:r>
                      <a:endParaRPr lang="zh-CN" altLang="en-US" dirty="0"/>
                    </a:p>
                  </a:txBody>
                  <a:tcPr/>
                </a:tc>
                <a:tc>
                  <a:txBody>
                    <a:bodyPr/>
                    <a:lstStyle/>
                    <a:p>
                      <a:pPr algn="ctr"/>
                      <a:r>
                        <a:rPr lang="en-US" altLang="zh-CN" dirty="0"/>
                        <a:t>Noise Simulator </a:t>
                      </a:r>
                    </a:p>
                    <a:p>
                      <a:pPr algn="ctr"/>
                      <a:r>
                        <a:rPr lang="en-US" altLang="zh-CN" dirty="0"/>
                        <a:t>(Quito)</a:t>
                      </a:r>
                      <a:endParaRPr lang="zh-CN" altLang="en-US" dirty="0"/>
                    </a:p>
                  </a:txBody>
                  <a:tcPr/>
                </a:tc>
                <a:tc>
                  <a:txBody>
                    <a:bodyPr/>
                    <a:lstStyle/>
                    <a:p>
                      <a:pPr algn="ctr"/>
                      <a:r>
                        <a:rPr lang="en-US" altLang="zh-CN" dirty="0"/>
                        <a:t>Noise Simulator </a:t>
                      </a:r>
                    </a:p>
                    <a:p>
                      <a:pPr algn="ctr"/>
                      <a:r>
                        <a:rPr lang="en-US" altLang="zh-CN" dirty="0"/>
                        <a:t>(Belem)</a:t>
                      </a:r>
                      <a:endParaRPr lang="zh-CN" altLang="en-US" dirty="0"/>
                    </a:p>
                  </a:txBody>
                  <a:tcPr/>
                </a:tc>
                <a:tc>
                  <a:txBody>
                    <a:bodyPr/>
                    <a:lstStyle/>
                    <a:p>
                      <a:pPr algn="ctr"/>
                      <a:r>
                        <a:rPr lang="en-US" altLang="zh-CN" dirty="0"/>
                        <a:t>Noise Simulator </a:t>
                      </a:r>
                    </a:p>
                    <a:p>
                      <a:pPr algn="ctr"/>
                      <a:r>
                        <a:rPr lang="en-US" altLang="zh-CN" dirty="0"/>
                        <a:t>(Jakarta)</a:t>
                      </a:r>
                      <a:endParaRPr lang="zh-CN" altLang="en-US" dirty="0"/>
                    </a:p>
                  </a:txBody>
                  <a:tcPr/>
                </a:tc>
                <a:extLst>
                  <a:ext uri="{0D108BD9-81ED-4DB2-BD59-A6C34878D82A}">
                    <a16:rowId xmlns:a16="http://schemas.microsoft.com/office/drawing/2014/main" val="1957858185"/>
                  </a:ext>
                </a:extLst>
              </a:tr>
              <a:tr h="633405">
                <a:tc>
                  <a:txBody>
                    <a:bodyPr/>
                    <a:lstStyle/>
                    <a:p>
                      <a:pPr algn="ctr"/>
                      <a:r>
                        <a:rPr lang="en-US" altLang="zh-CN" dirty="0"/>
                        <a:t>CRX(pi) gate</a:t>
                      </a:r>
                      <a:endParaRPr lang="zh-CN" altLang="en-US" dirty="0"/>
                    </a:p>
                  </a:txBody>
                  <a:tcPr/>
                </a:tc>
                <a:tc>
                  <a:txBody>
                    <a:bodyPr/>
                    <a:lstStyle/>
                    <a:p>
                      <a:pPr algn="ctr"/>
                      <a:r>
                        <a:rPr lang="en-US" altLang="zh-CN" dirty="0"/>
                        <a:t>26832.0dt</a:t>
                      </a:r>
                      <a:endParaRPr lang="zh-CN" altLang="en-US" dirty="0"/>
                    </a:p>
                  </a:txBody>
                  <a:tcPr/>
                </a:tc>
                <a:tc>
                  <a:txBody>
                    <a:bodyPr/>
                    <a:lstStyle/>
                    <a:p>
                      <a:pPr algn="ctr"/>
                      <a:r>
                        <a:rPr lang="en-US" altLang="zh-CN" dirty="0"/>
                        <a:t>32016.0dt</a:t>
                      </a:r>
                      <a:endParaRPr lang="zh-CN" altLang="en-US" dirty="0"/>
                    </a:p>
                  </a:txBody>
                  <a:tcPr/>
                </a:tc>
                <a:tc>
                  <a:txBody>
                    <a:bodyPr/>
                    <a:lstStyle/>
                    <a:p>
                      <a:pPr algn="ctr"/>
                      <a:r>
                        <a:rPr lang="en-US" altLang="zh-CN" dirty="0"/>
                        <a:t>26832.0dt</a:t>
                      </a:r>
                    </a:p>
                  </a:txBody>
                  <a:tcPr/>
                </a:tc>
                <a:extLst>
                  <a:ext uri="{0D108BD9-81ED-4DB2-BD59-A6C34878D82A}">
                    <a16:rowId xmlns:a16="http://schemas.microsoft.com/office/drawing/2014/main" val="130790395"/>
                  </a:ext>
                </a:extLst>
              </a:tr>
              <a:tr h="370840">
                <a:tc>
                  <a:txBody>
                    <a:bodyPr/>
                    <a:lstStyle/>
                    <a:p>
                      <a:pPr algn="ctr"/>
                      <a:r>
                        <a:rPr lang="en-US" altLang="zh-CN" dirty="0"/>
                        <a:t>CX gate</a:t>
                      </a:r>
                      <a:endParaRPr lang="zh-CN" altLang="en-US" dirty="0"/>
                    </a:p>
                  </a:txBody>
                  <a:tcPr/>
                </a:tc>
                <a:tc>
                  <a:txBody>
                    <a:bodyPr/>
                    <a:lstStyle/>
                    <a:p>
                      <a:pPr algn="ctr"/>
                      <a:r>
                        <a:rPr lang="en-US" altLang="zh-CN" dirty="0"/>
                        <a:t>25136.0dt</a:t>
                      </a:r>
                      <a:endParaRPr lang="zh-CN" altLang="en-US" dirty="0"/>
                    </a:p>
                  </a:txBody>
                  <a:tcPr/>
                </a:tc>
                <a:tc>
                  <a:txBody>
                    <a:bodyPr/>
                    <a:lstStyle/>
                    <a:p>
                      <a:pPr algn="ctr"/>
                      <a:r>
                        <a:rPr lang="en-US" altLang="zh-CN" dirty="0"/>
                        <a:t>27728.0dt</a:t>
                      </a:r>
                      <a:endParaRPr lang="zh-CN" altLang="en-US" dirty="0"/>
                    </a:p>
                  </a:txBody>
                  <a:tcPr/>
                </a:tc>
                <a:tc>
                  <a:txBody>
                    <a:bodyPr/>
                    <a:lstStyle/>
                    <a:p>
                      <a:pPr algn="ctr"/>
                      <a:r>
                        <a:rPr lang="en-US" altLang="zh-CN" dirty="0"/>
                        <a:t>25136.0dt</a:t>
                      </a:r>
                      <a:endParaRPr lang="zh-CN" altLang="en-US" dirty="0"/>
                    </a:p>
                  </a:txBody>
                  <a:tcPr/>
                </a:tc>
                <a:extLst>
                  <a:ext uri="{0D108BD9-81ED-4DB2-BD59-A6C34878D82A}">
                    <a16:rowId xmlns:a16="http://schemas.microsoft.com/office/drawing/2014/main" val="16597757"/>
                  </a:ext>
                </a:extLst>
              </a:tr>
            </a:tbl>
          </a:graphicData>
        </a:graphic>
      </p:graphicFrame>
      <p:graphicFrame>
        <p:nvGraphicFramePr>
          <p:cNvPr id="13" name="Table 9">
            <a:extLst>
              <a:ext uri="{FF2B5EF4-FFF2-40B4-BE49-F238E27FC236}">
                <a16:creationId xmlns:a16="http://schemas.microsoft.com/office/drawing/2014/main" id="{E3738FD2-3C1E-35F8-F9F7-65947B277564}"/>
              </a:ext>
            </a:extLst>
          </p:cNvPr>
          <p:cNvGraphicFramePr>
            <a:graphicFrameLocks noGrp="1"/>
          </p:cNvGraphicFramePr>
          <p:nvPr/>
        </p:nvGraphicFramePr>
        <p:xfrm>
          <a:off x="553586" y="6965164"/>
          <a:ext cx="16256000" cy="428479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622772874"/>
                    </a:ext>
                  </a:extLst>
                </a:gridCol>
                <a:gridCol w="4064000">
                  <a:extLst>
                    <a:ext uri="{9D8B030D-6E8A-4147-A177-3AD203B41FA5}">
                      <a16:colId xmlns:a16="http://schemas.microsoft.com/office/drawing/2014/main" val="3477841274"/>
                    </a:ext>
                  </a:extLst>
                </a:gridCol>
                <a:gridCol w="4064000">
                  <a:extLst>
                    <a:ext uri="{9D8B030D-6E8A-4147-A177-3AD203B41FA5}">
                      <a16:colId xmlns:a16="http://schemas.microsoft.com/office/drawing/2014/main" val="2206628861"/>
                    </a:ext>
                  </a:extLst>
                </a:gridCol>
                <a:gridCol w="4064000">
                  <a:extLst>
                    <a:ext uri="{9D8B030D-6E8A-4147-A177-3AD203B41FA5}">
                      <a16:colId xmlns:a16="http://schemas.microsoft.com/office/drawing/2014/main" val="1000225969"/>
                    </a:ext>
                  </a:extLst>
                </a:gridCol>
              </a:tblGrid>
              <a:tr h="0">
                <a:tc>
                  <a:txBody>
                    <a:bodyPr/>
                    <a:lstStyle/>
                    <a:p>
                      <a:pPr algn="ctr"/>
                      <a:r>
                        <a:rPr lang="en-US" altLang="zh-CN" dirty="0"/>
                        <a:t>Model</a:t>
                      </a:r>
                      <a:endParaRPr lang="zh-CN" altLang="en-US" dirty="0"/>
                    </a:p>
                  </a:txBody>
                  <a:tcPr/>
                </a:tc>
                <a:tc>
                  <a:txBody>
                    <a:bodyPr/>
                    <a:lstStyle/>
                    <a:p>
                      <a:pPr algn="ctr"/>
                      <a:r>
                        <a:rPr lang="en-US" altLang="zh-CN" dirty="0"/>
                        <a:t># of Gate</a:t>
                      </a:r>
                      <a:endParaRPr lang="zh-CN" altLang="en-US" dirty="0"/>
                    </a:p>
                  </a:txBody>
                  <a:tcPr/>
                </a:tc>
                <a:tc gridSpan="2">
                  <a:txBody>
                    <a:bodyPr/>
                    <a:lstStyle/>
                    <a:p>
                      <a:pPr algn="ctr"/>
                      <a:r>
                        <a:rPr lang="en-US" altLang="zh-CN" dirty="0"/>
                        <a:t>Time Duration</a:t>
                      </a:r>
                    </a:p>
                    <a:p>
                      <a:pPr algn="ctr"/>
                      <a:r>
                        <a:rPr lang="en-US" altLang="zh-CN" dirty="0" err="1"/>
                        <a:t>Ibmq_Jakarta</a:t>
                      </a:r>
                      <a:r>
                        <a:rPr lang="en-US" altLang="zh-CN" dirty="0"/>
                        <a:t>                Noise Simulator</a:t>
                      </a:r>
                    </a:p>
                    <a:p>
                      <a:pPr algn="ctr"/>
                      <a:r>
                        <a:rPr lang="en-US" altLang="zh-CN" dirty="0"/>
                        <a:t>                                           (Belem)</a:t>
                      </a:r>
                      <a:endParaRPr lang="zh-CN" altLang="en-US" dirty="0"/>
                    </a:p>
                  </a:txBody>
                  <a:tcPr/>
                </a:tc>
                <a:tc hMerge="1">
                  <a:txBody>
                    <a:bodyPr/>
                    <a:lstStyle/>
                    <a:p>
                      <a:endParaRPr lang="zh-CN" altLang="en-US" dirty="0"/>
                    </a:p>
                  </a:txBody>
                  <a:tcPr/>
                </a:tc>
                <a:extLst>
                  <a:ext uri="{0D108BD9-81ED-4DB2-BD59-A6C34878D82A}">
                    <a16:rowId xmlns:a16="http://schemas.microsoft.com/office/drawing/2014/main" val="122266490"/>
                  </a:ext>
                </a:extLst>
              </a:tr>
              <a:tr h="370840">
                <a:tc>
                  <a:txBody>
                    <a:bodyPr/>
                    <a:lstStyle/>
                    <a:p>
                      <a:pPr algn="ctr"/>
                      <a:r>
                        <a:rPr lang="en-US" altLang="zh-CN" b="1" dirty="0"/>
                        <a:t>VQP</a:t>
                      </a:r>
                      <a:endParaRPr lang="zh-CN" altLang="en-US" b="1" dirty="0"/>
                    </a:p>
                  </a:txBody>
                  <a:tcPr/>
                </a:tc>
                <a:tc>
                  <a:txBody>
                    <a:bodyPr/>
                    <a:lstStyle/>
                    <a:p>
                      <a:pPr algn="ctr"/>
                      <a:r>
                        <a:rPr lang="en-US" altLang="zh-CN" b="1" dirty="0"/>
                        <a:t>9</a:t>
                      </a:r>
                      <a:endParaRPr lang="zh-CN" altLang="en-US" b="1" dirty="0"/>
                    </a:p>
                  </a:txBody>
                  <a:tcPr/>
                </a:tc>
                <a:tc>
                  <a:txBody>
                    <a:bodyPr/>
                    <a:lstStyle/>
                    <a:p>
                      <a:pPr algn="ctr"/>
                      <a:r>
                        <a:rPr lang="en-US" altLang="zh-CN" b="1" dirty="0"/>
                        <a:t>40816.0dt</a:t>
                      </a:r>
                      <a:endParaRPr lang="zh-CN" altLang="en-US" b="1" dirty="0"/>
                    </a:p>
                  </a:txBody>
                  <a:tcPr/>
                </a:tc>
                <a:tc>
                  <a:txBody>
                    <a:bodyPr/>
                    <a:lstStyle/>
                    <a:p>
                      <a:pPr algn="ctr"/>
                      <a:r>
                        <a:rPr lang="en-US" altLang="zh-CN" b="1" dirty="0"/>
                        <a:t>45168.0dt</a:t>
                      </a:r>
                      <a:endParaRPr lang="zh-CN" altLang="en-US" b="1" dirty="0"/>
                    </a:p>
                  </a:txBody>
                  <a:tcPr/>
                </a:tc>
                <a:extLst>
                  <a:ext uri="{0D108BD9-81ED-4DB2-BD59-A6C34878D82A}">
                    <a16:rowId xmlns:a16="http://schemas.microsoft.com/office/drawing/2014/main" val="256650661"/>
                  </a:ext>
                </a:extLst>
              </a:tr>
              <a:tr h="370840">
                <a:tc>
                  <a:txBody>
                    <a:bodyPr/>
                    <a:lstStyle/>
                    <a:p>
                      <a:pPr algn="ctr"/>
                      <a:r>
                        <a:rPr lang="en-US" altLang="zh-CN" dirty="0"/>
                        <a:t>VQC*</a:t>
                      </a:r>
                      <a:endParaRPr lang="zh-CN" altLang="en-US" dirty="0"/>
                    </a:p>
                  </a:txBody>
                  <a:tcPr/>
                </a:tc>
                <a:tc>
                  <a:txBody>
                    <a:bodyPr/>
                    <a:lstStyle/>
                    <a:p>
                      <a:pPr algn="ctr"/>
                      <a:r>
                        <a:rPr lang="en-US" altLang="zh-CN" dirty="0"/>
                        <a:t>12</a:t>
                      </a:r>
                      <a:endParaRPr lang="zh-CN" altLang="en-US" dirty="0"/>
                    </a:p>
                  </a:txBody>
                  <a:tcPr/>
                </a:tc>
                <a:tc>
                  <a:txBody>
                    <a:bodyPr/>
                    <a:lstStyle/>
                    <a:p>
                      <a:pPr algn="ctr"/>
                      <a:r>
                        <a:rPr lang="en-US" altLang="zh-CN" dirty="0"/>
                        <a:t>58896.0dt</a:t>
                      </a:r>
                      <a:endParaRPr lang="zh-CN" altLang="en-US" dirty="0"/>
                    </a:p>
                  </a:txBody>
                  <a:tcPr/>
                </a:tc>
                <a:tc>
                  <a:txBody>
                    <a:bodyPr/>
                    <a:lstStyle/>
                    <a:p>
                      <a:pPr algn="ctr"/>
                      <a:r>
                        <a:rPr lang="en-US" altLang="zh-CN" dirty="0"/>
                        <a:t>58768.0dt</a:t>
                      </a:r>
                      <a:endParaRPr lang="zh-CN" altLang="en-US" dirty="0"/>
                    </a:p>
                  </a:txBody>
                  <a:tcPr/>
                </a:tc>
                <a:extLst>
                  <a:ext uri="{0D108BD9-81ED-4DB2-BD59-A6C34878D82A}">
                    <a16:rowId xmlns:a16="http://schemas.microsoft.com/office/drawing/2014/main" val="381554161"/>
                  </a:ext>
                </a:extLst>
              </a:tr>
              <a:tr h="370840">
                <a:tc>
                  <a:txBody>
                    <a:bodyPr/>
                    <a:lstStyle/>
                    <a:p>
                      <a:pPr algn="ctr"/>
                      <a:r>
                        <a:rPr lang="en-US" altLang="zh-CN" b="1" dirty="0" err="1"/>
                        <a:t>VQP_transpiled</a:t>
                      </a:r>
                      <a:endParaRPr lang="zh-CN" altLang="en-US" b="1" dirty="0"/>
                    </a:p>
                  </a:txBody>
                  <a:tcPr/>
                </a:tc>
                <a:tc>
                  <a:txBody>
                    <a:bodyPr/>
                    <a:lstStyle/>
                    <a:p>
                      <a:pPr algn="ctr"/>
                      <a:r>
                        <a:rPr lang="en-US" altLang="zh-CN" b="1" dirty="0"/>
                        <a:t>11</a:t>
                      </a:r>
                      <a:endParaRPr lang="zh-CN" altLang="en-US" b="1" dirty="0"/>
                    </a:p>
                  </a:txBody>
                  <a:tcPr/>
                </a:tc>
                <a:tc>
                  <a:txBody>
                    <a:bodyPr/>
                    <a:lstStyle/>
                    <a:p>
                      <a:pPr algn="ctr"/>
                      <a:r>
                        <a:rPr lang="en-US" altLang="zh-CN" b="1" dirty="0"/>
                        <a:t>32368.0dt</a:t>
                      </a:r>
                      <a:endParaRPr lang="zh-CN" altLang="en-US" b="1" dirty="0"/>
                    </a:p>
                  </a:txBody>
                  <a:tcPr/>
                </a:tc>
                <a:tc>
                  <a:txBody>
                    <a:bodyPr/>
                    <a:lstStyle/>
                    <a:p>
                      <a:pPr algn="ctr"/>
                      <a:r>
                        <a:rPr lang="en-US" altLang="zh-CN" b="1" dirty="0"/>
                        <a:t>32816.0dt</a:t>
                      </a:r>
                      <a:endParaRPr lang="zh-CN" altLang="en-US" b="1" dirty="0"/>
                    </a:p>
                  </a:txBody>
                  <a:tcPr/>
                </a:tc>
                <a:extLst>
                  <a:ext uri="{0D108BD9-81ED-4DB2-BD59-A6C34878D82A}">
                    <a16:rowId xmlns:a16="http://schemas.microsoft.com/office/drawing/2014/main" val="3960508452"/>
                  </a:ext>
                </a:extLst>
              </a:tr>
              <a:tr h="370840">
                <a:tc>
                  <a:txBody>
                    <a:bodyPr/>
                    <a:lstStyle/>
                    <a:p>
                      <a:pPr algn="ctr"/>
                      <a:r>
                        <a:rPr lang="en-US" altLang="zh-CN" dirty="0"/>
                        <a:t>VQC*_</a:t>
                      </a:r>
                      <a:r>
                        <a:rPr lang="en-US" altLang="zh-CN" dirty="0" err="1"/>
                        <a:t>transpiled</a:t>
                      </a:r>
                      <a:endParaRPr lang="zh-CN" altLang="en-US" dirty="0"/>
                    </a:p>
                  </a:txBody>
                  <a:tcPr/>
                </a:tc>
                <a:tc>
                  <a:txBody>
                    <a:bodyPr/>
                    <a:lstStyle/>
                    <a:p>
                      <a:pPr algn="ctr"/>
                      <a:r>
                        <a:rPr lang="en-US" altLang="zh-CN" dirty="0"/>
                        <a:t>17</a:t>
                      </a:r>
                      <a:endParaRPr lang="zh-CN" altLang="en-US" dirty="0"/>
                    </a:p>
                  </a:txBody>
                  <a:tcPr/>
                </a:tc>
                <a:tc>
                  <a:txBody>
                    <a:bodyPr/>
                    <a:lstStyle/>
                    <a:p>
                      <a:pPr algn="ctr"/>
                      <a:r>
                        <a:rPr lang="en-US" altLang="zh-CN" dirty="0"/>
                        <a:t>53008.0dt</a:t>
                      </a:r>
                      <a:endParaRPr lang="zh-CN" altLang="en-US" dirty="0"/>
                    </a:p>
                  </a:txBody>
                  <a:tcPr/>
                </a:tc>
                <a:tc>
                  <a:txBody>
                    <a:bodyPr/>
                    <a:lstStyle/>
                    <a:p>
                      <a:pPr algn="ctr"/>
                      <a:r>
                        <a:rPr lang="en-US" altLang="zh-CN" dirty="0"/>
                        <a:t>46192.0dt</a:t>
                      </a:r>
                      <a:endParaRPr lang="zh-CN" altLang="en-US" dirty="0"/>
                    </a:p>
                  </a:txBody>
                  <a:tcPr/>
                </a:tc>
                <a:extLst>
                  <a:ext uri="{0D108BD9-81ED-4DB2-BD59-A6C34878D82A}">
                    <a16:rowId xmlns:a16="http://schemas.microsoft.com/office/drawing/2014/main" val="4088731972"/>
                  </a:ext>
                </a:extLst>
              </a:tr>
            </a:tbl>
          </a:graphicData>
        </a:graphic>
      </p:graphicFrame>
    </p:spTree>
    <p:extLst>
      <p:ext uri="{BB962C8B-B14F-4D97-AF65-F5344CB8AC3E}">
        <p14:creationId xmlns:p14="http://schemas.microsoft.com/office/powerpoint/2010/main" val="33805795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Challenge for Pulse Learning</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Non-gradient-based optimizer has randomness when parameter in high dimensional space.</a:t>
            </a:r>
          </a:p>
          <a:p>
            <a:r>
              <a:rPr lang="en-US" dirty="0" err="1"/>
              <a:t>Qiskit</a:t>
            </a:r>
            <a:r>
              <a:rPr lang="en-US" dirty="0"/>
              <a:t> pulse simulator is not efficient, e.g., need around 3 mins to finish a 9-gate circuit.</a:t>
            </a:r>
          </a:p>
          <a:p>
            <a:endParaRPr lang="en-US" dirty="0"/>
          </a:p>
          <a:p>
            <a:endParaRPr lang="en-US" dirty="0"/>
          </a:p>
        </p:txBody>
      </p:sp>
      <p:graphicFrame>
        <p:nvGraphicFramePr>
          <p:cNvPr id="6" name="Table 8">
            <a:extLst>
              <a:ext uri="{FF2B5EF4-FFF2-40B4-BE49-F238E27FC236}">
                <a16:creationId xmlns:a16="http://schemas.microsoft.com/office/drawing/2014/main" id="{43F2C5C9-7F0B-1FE4-40EF-B3FE9DBED8C3}"/>
              </a:ext>
            </a:extLst>
          </p:cNvPr>
          <p:cNvGraphicFramePr>
            <a:graphicFrameLocks noGrp="1"/>
          </p:cNvGraphicFramePr>
          <p:nvPr/>
        </p:nvGraphicFramePr>
        <p:xfrm>
          <a:off x="1764539" y="4856600"/>
          <a:ext cx="19623270" cy="3032068"/>
        </p:xfrm>
        <a:graphic>
          <a:graphicData uri="http://schemas.openxmlformats.org/drawingml/2006/table">
            <a:tbl>
              <a:tblPr firstRow="1" bandRow="1">
                <a:tableStyleId>{5940675A-B579-460E-94D1-54222C63F5DA}</a:tableStyleId>
              </a:tblPr>
              <a:tblGrid>
                <a:gridCol w="6541090">
                  <a:extLst>
                    <a:ext uri="{9D8B030D-6E8A-4147-A177-3AD203B41FA5}">
                      <a16:colId xmlns:a16="http://schemas.microsoft.com/office/drawing/2014/main" val="421125732"/>
                    </a:ext>
                  </a:extLst>
                </a:gridCol>
                <a:gridCol w="6541090">
                  <a:extLst>
                    <a:ext uri="{9D8B030D-6E8A-4147-A177-3AD203B41FA5}">
                      <a16:colId xmlns:a16="http://schemas.microsoft.com/office/drawing/2014/main" val="1249717712"/>
                    </a:ext>
                  </a:extLst>
                </a:gridCol>
                <a:gridCol w="6541090">
                  <a:extLst>
                    <a:ext uri="{9D8B030D-6E8A-4147-A177-3AD203B41FA5}">
                      <a16:colId xmlns:a16="http://schemas.microsoft.com/office/drawing/2014/main" val="665045997"/>
                    </a:ext>
                  </a:extLst>
                </a:gridCol>
              </a:tblGrid>
              <a:tr h="751894">
                <a:tc>
                  <a:txBody>
                    <a:bodyPr/>
                    <a:lstStyle/>
                    <a:p>
                      <a:r>
                        <a:rPr lang="en-US" altLang="zh-CN" sz="3900" dirty="0"/>
                        <a:t>Model</a:t>
                      </a:r>
                      <a:endParaRPr lang="zh-CN" altLang="en-US" sz="3900" dirty="0"/>
                    </a:p>
                  </a:txBody>
                  <a:tcPr marL="110381" marR="110381" marT="55190" marB="55190"/>
                </a:tc>
                <a:tc>
                  <a:txBody>
                    <a:bodyPr/>
                    <a:lstStyle/>
                    <a:p>
                      <a:r>
                        <a:rPr lang="en-US" altLang="zh-CN" sz="3900" dirty="0"/>
                        <a:t># of Gates</a:t>
                      </a:r>
                      <a:endParaRPr lang="zh-CN" altLang="en-US" sz="3900" dirty="0"/>
                    </a:p>
                  </a:txBody>
                  <a:tcPr marL="110381" marR="110381" marT="55190" marB="55190"/>
                </a:tc>
                <a:tc>
                  <a:txBody>
                    <a:bodyPr/>
                    <a:lstStyle/>
                    <a:p>
                      <a:r>
                        <a:rPr lang="en-US" altLang="zh-CN" sz="3900" dirty="0"/>
                        <a:t>Accuracy</a:t>
                      </a:r>
                      <a:endParaRPr lang="zh-CN" altLang="en-US" sz="3900" dirty="0"/>
                    </a:p>
                  </a:txBody>
                  <a:tcPr marL="110381" marR="110381" marT="55190" marB="55190"/>
                </a:tc>
                <a:extLst>
                  <a:ext uri="{0D108BD9-81ED-4DB2-BD59-A6C34878D82A}">
                    <a16:rowId xmlns:a16="http://schemas.microsoft.com/office/drawing/2014/main" val="795098674"/>
                  </a:ext>
                </a:extLst>
              </a:tr>
              <a:tr h="751894">
                <a:tc>
                  <a:txBody>
                    <a:bodyPr/>
                    <a:lstStyle/>
                    <a:p>
                      <a:r>
                        <a:rPr lang="en-US" altLang="zh-CN" sz="3900" dirty="0"/>
                        <a:t>Gate Based</a:t>
                      </a:r>
                      <a:endParaRPr lang="zh-CN" altLang="en-US" sz="3900" dirty="0"/>
                    </a:p>
                  </a:txBody>
                  <a:tcPr marL="110381" marR="110381" marT="55190" marB="55190"/>
                </a:tc>
                <a:tc>
                  <a:txBody>
                    <a:bodyPr/>
                    <a:lstStyle/>
                    <a:p>
                      <a:r>
                        <a:rPr lang="en-US" altLang="zh-CN" sz="3900" dirty="0"/>
                        <a:t>9</a:t>
                      </a:r>
                      <a:endParaRPr lang="zh-CN" altLang="en-US" sz="3900" dirty="0"/>
                    </a:p>
                  </a:txBody>
                  <a:tcPr marL="110381" marR="110381" marT="55190" marB="55190"/>
                </a:tc>
                <a:tc>
                  <a:txBody>
                    <a:bodyPr/>
                    <a:lstStyle/>
                    <a:p>
                      <a:r>
                        <a:rPr lang="en-US" altLang="zh-CN" sz="3900" dirty="0"/>
                        <a:t>0.62</a:t>
                      </a:r>
                      <a:endParaRPr lang="zh-CN" altLang="en-US" sz="3900" dirty="0"/>
                    </a:p>
                  </a:txBody>
                  <a:tcPr marL="110381" marR="110381" marT="55190" marB="55190"/>
                </a:tc>
                <a:extLst>
                  <a:ext uri="{0D108BD9-81ED-4DB2-BD59-A6C34878D82A}">
                    <a16:rowId xmlns:a16="http://schemas.microsoft.com/office/drawing/2014/main" val="3028405102"/>
                  </a:ext>
                </a:extLst>
              </a:tr>
              <a:tr h="751894">
                <a:tc>
                  <a:txBody>
                    <a:bodyPr/>
                    <a:lstStyle/>
                    <a:p>
                      <a:r>
                        <a:rPr lang="en-US" altLang="zh-CN" sz="3900" b="1" dirty="0"/>
                        <a:t>Pulse Based</a:t>
                      </a:r>
                      <a:endParaRPr lang="zh-CN" altLang="en-US" sz="3900" b="1" dirty="0"/>
                    </a:p>
                  </a:txBody>
                  <a:tcPr marL="110381" marR="110381" marT="55190" marB="55190"/>
                </a:tc>
                <a:tc>
                  <a:txBody>
                    <a:bodyPr/>
                    <a:lstStyle/>
                    <a:p>
                      <a:r>
                        <a:rPr lang="en-US" altLang="zh-CN" sz="3900" b="1" dirty="0"/>
                        <a:t>9</a:t>
                      </a:r>
                      <a:endParaRPr lang="zh-CN" altLang="en-US" sz="3900" b="1" dirty="0"/>
                    </a:p>
                  </a:txBody>
                  <a:tcPr marL="110381" marR="110381" marT="55190" marB="55190"/>
                </a:tc>
                <a:tc>
                  <a:txBody>
                    <a:bodyPr/>
                    <a:lstStyle/>
                    <a:p>
                      <a:r>
                        <a:rPr lang="en-US" altLang="zh-CN" sz="3900" b="1" dirty="0"/>
                        <a:t>0.71</a:t>
                      </a:r>
                      <a:endParaRPr lang="zh-CN" altLang="en-US" sz="3900" b="1" dirty="0"/>
                    </a:p>
                  </a:txBody>
                  <a:tcPr marL="110381" marR="110381" marT="55190" marB="55190"/>
                </a:tc>
                <a:extLst>
                  <a:ext uri="{0D108BD9-81ED-4DB2-BD59-A6C34878D82A}">
                    <a16:rowId xmlns:a16="http://schemas.microsoft.com/office/drawing/2014/main" val="883195468"/>
                  </a:ext>
                </a:extLst>
              </a:tr>
              <a:tr h="751894">
                <a:tc>
                  <a:txBody>
                    <a:bodyPr/>
                    <a:lstStyle/>
                    <a:p>
                      <a:r>
                        <a:rPr lang="en-US" altLang="zh-CN" sz="3900" dirty="0"/>
                        <a:t>Gate Based</a:t>
                      </a:r>
                      <a:endParaRPr lang="zh-CN" altLang="en-US" sz="3900" dirty="0"/>
                    </a:p>
                  </a:txBody>
                  <a:tcPr marL="110381" marR="110381" marT="55190" marB="55190"/>
                </a:tc>
                <a:tc>
                  <a:txBody>
                    <a:bodyPr/>
                    <a:lstStyle/>
                    <a:p>
                      <a:r>
                        <a:rPr lang="en-US" altLang="zh-CN" sz="3900" dirty="0"/>
                        <a:t>12</a:t>
                      </a:r>
                      <a:endParaRPr lang="zh-CN" altLang="en-US" sz="3900" dirty="0"/>
                    </a:p>
                  </a:txBody>
                  <a:tcPr marL="110381" marR="110381" marT="55190" marB="55190"/>
                </a:tc>
                <a:tc>
                  <a:txBody>
                    <a:bodyPr/>
                    <a:lstStyle/>
                    <a:p>
                      <a:r>
                        <a:rPr lang="en-US" altLang="zh-CN" sz="3900" dirty="0"/>
                        <a:t>0.68</a:t>
                      </a:r>
                      <a:endParaRPr lang="zh-CN" altLang="en-US" sz="3900" dirty="0"/>
                    </a:p>
                  </a:txBody>
                  <a:tcPr marL="110381" marR="110381" marT="55190" marB="55190"/>
                </a:tc>
                <a:extLst>
                  <a:ext uri="{0D108BD9-81ED-4DB2-BD59-A6C34878D82A}">
                    <a16:rowId xmlns:a16="http://schemas.microsoft.com/office/drawing/2014/main" val="2916275526"/>
                  </a:ext>
                </a:extLst>
              </a:tr>
            </a:tbl>
          </a:graphicData>
        </a:graphic>
      </p:graphicFrame>
      <p:graphicFrame>
        <p:nvGraphicFramePr>
          <p:cNvPr id="7" name="Table 8">
            <a:extLst>
              <a:ext uri="{FF2B5EF4-FFF2-40B4-BE49-F238E27FC236}">
                <a16:creationId xmlns:a16="http://schemas.microsoft.com/office/drawing/2014/main" id="{25B8B997-2DD3-17E2-991F-5A9D9B7EEF02}"/>
              </a:ext>
            </a:extLst>
          </p:cNvPr>
          <p:cNvGraphicFramePr>
            <a:graphicFrameLocks noGrp="1"/>
          </p:cNvGraphicFramePr>
          <p:nvPr/>
        </p:nvGraphicFramePr>
        <p:xfrm>
          <a:off x="1764539" y="9349793"/>
          <a:ext cx="19623270" cy="3032068"/>
        </p:xfrm>
        <a:graphic>
          <a:graphicData uri="http://schemas.openxmlformats.org/drawingml/2006/table">
            <a:tbl>
              <a:tblPr firstRow="1" bandRow="1">
                <a:tableStyleId>{5940675A-B579-460E-94D1-54222C63F5DA}</a:tableStyleId>
              </a:tblPr>
              <a:tblGrid>
                <a:gridCol w="6541090">
                  <a:extLst>
                    <a:ext uri="{9D8B030D-6E8A-4147-A177-3AD203B41FA5}">
                      <a16:colId xmlns:a16="http://schemas.microsoft.com/office/drawing/2014/main" val="421125732"/>
                    </a:ext>
                  </a:extLst>
                </a:gridCol>
                <a:gridCol w="6541090">
                  <a:extLst>
                    <a:ext uri="{9D8B030D-6E8A-4147-A177-3AD203B41FA5}">
                      <a16:colId xmlns:a16="http://schemas.microsoft.com/office/drawing/2014/main" val="1249717712"/>
                    </a:ext>
                  </a:extLst>
                </a:gridCol>
                <a:gridCol w="6541090">
                  <a:extLst>
                    <a:ext uri="{9D8B030D-6E8A-4147-A177-3AD203B41FA5}">
                      <a16:colId xmlns:a16="http://schemas.microsoft.com/office/drawing/2014/main" val="665045997"/>
                    </a:ext>
                  </a:extLst>
                </a:gridCol>
              </a:tblGrid>
              <a:tr h="751894">
                <a:tc>
                  <a:txBody>
                    <a:bodyPr/>
                    <a:lstStyle/>
                    <a:p>
                      <a:r>
                        <a:rPr lang="en-US" altLang="zh-CN" sz="3900" dirty="0"/>
                        <a:t>Model</a:t>
                      </a:r>
                      <a:endParaRPr lang="zh-CN" altLang="en-US" sz="3900" dirty="0"/>
                    </a:p>
                  </a:txBody>
                  <a:tcPr marL="110381" marR="110381" marT="55190" marB="55190"/>
                </a:tc>
                <a:tc>
                  <a:txBody>
                    <a:bodyPr/>
                    <a:lstStyle/>
                    <a:p>
                      <a:r>
                        <a:rPr lang="en-US" altLang="zh-CN" sz="3900" dirty="0"/>
                        <a:t># of Gates</a:t>
                      </a:r>
                      <a:endParaRPr lang="zh-CN" altLang="en-US" sz="3900" dirty="0"/>
                    </a:p>
                  </a:txBody>
                  <a:tcPr marL="110381" marR="110381" marT="55190" marB="55190"/>
                </a:tc>
                <a:tc>
                  <a:txBody>
                    <a:bodyPr/>
                    <a:lstStyle/>
                    <a:p>
                      <a:r>
                        <a:rPr lang="en-US" altLang="zh-CN" sz="3900" dirty="0"/>
                        <a:t>Accuracy</a:t>
                      </a:r>
                      <a:endParaRPr lang="zh-CN" altLang="en-US" sz="3900" dirty="0"/>
                    </a:p>
                  </a:txBody>
                  <a:tcPr marL="110381" marR="110381" marT="55190" marB="55190"/>
                </a:tc>
                <a:extLst>
                  <a:ext uri="{0D108BD9-81ED-4DB2-BD59-A6C34878D82A}">
                    <a16:rowId xmlns:a16="http://schemas.microsoft.com/office/drawing/2014/main" val="795098674"/>
                  </a:ext>
                </a:extLst>
              </a:tr>
              <a:tr h="751894">
                <a:tc>
                  <a:txBody>
                    <a:bodyPr/>
                    <a:lstStyle/>
                    <a:p>
                      <a:r>
                        <a:rPr lang="en-US" altLang="zh-CN" sz="3900" dirty="0"/>
                        <a:t>VQP</a:t>
                      </a:r>
                      <a:endParaRPr lang="zh-CN" altLang="en-US" sz="3900" dirty="0"/>
                    </a:p>
                  </a:txBody>
                  <a:tcPr marL="110381" marR="110381" marT="55190" marB="55190"/>
                </a:tc>
                <a:tc>
                  <a:txBody>
                    <a:bodyPr/>
                    <a:lstStyle/>
                    <a:p>
                      <a:r>
                        <a:rPr lang="en-US" altLang="zh-CN" sz="3900" dirty="0"/>
                        <a:t>9</a:t>
                      </a:r>
                      <a:endParaRPr lang="zh-CN" altLang="en-US" sz="3900" dirty="0"/>
                    </a:p>
                  </a:txBody>
                  <a:tcPr marL="110381" marR="110381" marT="55190" marB="55190"/>
                </a:tc>
                <a:tc>
                  <a:txBody>
                    <a:bodyPr/>
                    <a:lstStyle/>
                    <a:p>
                      <a:r>
                        <a:rPr lang="en-US" altLang="zh-CN" sz="3900" dirty="0"/>
                        <a:t>0.71</a:t>
                      </a:r>
                      <a:endParaRPr lang="zh-CN" altLang="en-US" sz="3900" dirty="0"/>
                    </a:p>
                  </a:txBody>
                  <a:tcPr marL="110381" marR="110381" marT="55190" marB="55190"/>
                </a:tc>
                <a:extLst>
                  <a:ext uri="{0D108BD9-81ED-4DB2-BD59-A6C34878D82A}">
                    <a16:rowId xmlns:a16="http://schemas.microsoft.com/office/drawing/2014/main" val="3028405102"/>
                  </a:ext>
                </a:extLst>
              </a:tr>
              <a:tr h="751894">
                <a:tc>
                  <a:txBody>
                    <a:bodyPr/>
                    <a:lstStyle/>
                    <a:p>
                      <a:r>
                        <a:rPr lang="en-US" altLang="zh-CN" sz="3900" b="0" dirty="0"/>
                        <a:t>VQC with gradient</a:t>
                      </a:r>
                      <a:endParaRPr lang="zh-CN" altLang="en-US" sz="3900" b="0" dirty="0"/>
                    </a:p>
                  </a:txBody>
                  <a:tcPr marL="110381" marR="110381" marT="55190" marB="55190"/>
                </a:tc>
                <a:tc>
                  <a:txBody>
                    <a:bodyPr/>
                    <a:lstStyle/>
                    <a:p>
                      <a:r>
                        <a:rPr lang="en-US" altLang="zh-CN" sz="3900" b="0" dirty="0"/>
                        <a:t>9</a:t>
                      </a:r>
                      <a:endParaRPr lang="zh-CN" altLang="en-US" sz="3900" b="0" dirty="0"/>
                    </a:p>
                  </a:txBody>
                  <a:tcPr marL="110381" marR="110381" marT="55190" marB="55190"/>
                </a:tc>
                <a:tc>
                  <a:txBody>
                    <a:bodyPr/>
                    <a:lstStyle/>
                    <a:p>
                      <a:r>
                        <a:rPr lang="en-US" altLang="zh-CN" sz="3900" b="0" dirty="0"/>
                        <a:t>0.73</a:t>
                      </a:r>
                      <a:endParaRPr lang="zh-CN" altLang="en-US" sz="3900" b="0" dirty="0"/>
                    </a:p>
                  </a:txBody>
                  <a:tcPr marL="110381" marR="110381" marT="55190" marB="55190"/>
                </a:tc>
                <a:extLst>
                  <a:ext uri="{0D108BD9-81ED-4DB2-BD59-A6C34878D82A}">
                    <a16:rowId xmlns:a16="http://schemas.microsoft.com/office/drawing/2014/main" val="883195468"/>
                  </a:ext>
                </a:extLst>
              </a:tr>
              <a:tr h="751894">
                <a:tc>
                  <a:txBody>
                    <a:bodyPr/>
                    <a:lstStyle/>
                    <a:p>
                      <a:r>
                        <a:rPr lang="en-US" altLang="zh-CN" sz="3900" dirty="0"/>
                        <a:t>VQC* with gradient</a:t>
                      </a:r>
                      <a:endParaRPr lang="zh-CN" altLang="en-US" sz="3900" dirty="0"/>
                    </a:p>
                  </a:txBody>
                  <a:tcPr marL="110381" marR="110381" marT="55190" marB="55190"/>
                </a:tc>
                <a:tc>
                  <a:txBody>
                    <a:bodyPr/>
                    <a:lstStyle/>
                    <a:p>
                      <a:r>
                        <a:rPr lang="en-US" altLang="zh-CN" sz="3900" dirty="0"/>
                        <a:t>12</a:t>
                      </a:r>
                      <a:endParaRPr lang="zh-CN" altLang="en-US" sz="3900" dirty="0"/>
                    </a:p>
                  </a:txBody>
                  <a:tcPr marL="110381" marR="110381" marT="55190" marB="55190"/>
                </a:tc>
                <a:tc>
                  <a:txBody>
                    <a:bodyPr/>
                    <a:lstStyle/>
                    <a:p>
                      <a:r>
                        <a:rPr lang="en-US" altLang="zh-CN" sz="3900" dirty="0"/>
                        <a:t>0.77</a:t>
                      </a:r>
                      <a:endParaRPr lang="zh-CN" altLang="en-US" sz="3900" dirty="0"/>
                    </a:p>
                  </a:txBody>
                  <a:tcPr marL="110381" marR="110381" marT="55190" marB="55190"/>
                </a:tc>
                <a:extLst>
                  <a:ext uri="{0D108BD9-81ED-4DB2-BD59-A6C34878D82A}">
                    <a16:rowId xmlns:a16="http://schemas.microsoft.com/office/drawing/2014/main" val="2916275526"/>
                  </a:ext>
                </a:extLst>
              </a:tr>
            </a:tbl>
          </a:graphicData>
        </a:graphic>
      </p:graphicFrame>
    </p:spTree>
    <p:extLst>
      <p:ext uri="{BB962C8B-B14F-4D97-AF65-F5344CB8AC3E}">
        <p14:creationId xmlns:p14="http://schemas.microsoft.com/office/powerpoint/2010/main" val="79256052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Pulse Ansatz on VQAs</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Can we find a hardware efficient ansatz at the pulse level?</a:t>
            </a:r>
          </a:p>
          <a:p>
            <a:r>
              <a:rPr lang="en-US" dirty="0"/>
              <a:t>What is a good pulse ansatz?</a:t>
            </a:r>
          </a:p>
          <a:p>
            <a:endParaRPr lang="en-US" dirty="0"/>
          </a:p>
          <a:p>
            <a:endParaRPr lang="en-US" dirty="0"/>
          </a:p>
        </p:txBody>
      </p:sp>
      <p:pic>
        <p:nvPicPr>
          <p:cNvPr id="4" name="Picture 3">
            <a:extLst>
              <a:ext uri="{FF2B5EF4-FFF2-40B4-BE49-F238E27FC236}">
                <a16:creationId xmlns:a16="http://schemas.microsoft.com/office/drawing/2014/main" id="{FC147C35-B074-136F-7469-2A148F44C023}"/>
              </a:ext>
            </a:extLst>
          </p:cNvPr>
          <p:cNvPicPr>
            <a:picLocks noChangeAspect="1"/>
          </p:cNvPicPr>
          <p:nvPr/>
        </p:nvPicPr>
        <p:blipFill>
          <a:blip r:embed="rId3"/>
          <a:stretch>
            <a:fillRect/>
          </a:stretch>
        </p:blipFill>
        <p:spPr>
          <a:xfrm>
            <a:off x="2376356" y="4300759"/>
            <a:ext cx="21793200" cy="8688319"/>
          </a:xfrm>
          <a:prstGeom prst="rect">
            <a:avLst/>
          </a:prstGeom>
        </p:spPr>
      </p:pic>
    </p:spTree>
    <p:extLst>
      <p:ext uri="{BB962C8B-B14F-4D97-AF65-F5344CB8AC3E}">
        <p14:creationId xmlns:p14="http://schemas.microsoft.com/office/powerpoint/2010/main" val="174803530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Benefits of Pulse Ansatz</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Source of Advantages:</a:t>
            </a:r>
          </a:p>
          <a:p>
            <a:r>
              <a:rPr lang="en-US" dirty="0"/>
              <a:t>Enable flexible and efficient compilation workflow on pulse-level.</a:t>
            </a:r>
          </a:p>
        </p:txBody>
      </p:sp>
      <p:pic>
        <p:nvPicPr>
          <p:cNvPr id="4" name="Picture 3">
            <a:extLst>
              <a:ext uri="{FF2B5EF4-FFF2-40B4-BE49-F238E27FC236}">
                <a16:creationId xmlns:a16="http://schemas.microsoft.com/office/drawing/2014/main" id="{F74A4255-2C92-91F1-5642-831449B09CBE}"/>
              </a:ext>
            </a:extLst>
          </p:cNvPr>
          <p:cNvPicPr>
            <a:picLocks noChangeAspect="1"/>
          </p:cNvPicPr>
          <p:nvPr/>
        </p:nvPicPr>
        <p:blipFill>
          <a:blip r:embed="rId2"/>
          <a:stretch>
            <a:fillRect/>
          </a:stretch>
        </p:blipFill>
        <p:spPr>
          <a:xfrm>
            <a:off x="3017483" y="4107595"/>
            <a:ext cx="12735517" cy="8106226"/>
          </a:xfrm>
          <a:prstGeom prst="rect">
            <a:avLst/>
          </a:prstGeom>
        </p:spPr>
      </p:pic>
      <p:pic>
        <p:nvPicPr>
          <p:cNvPr id="5" name="Picture 4">
            <a:extLst>
              <a:ext uri="{FF2B5EF4-FFF2-40B4-BE49-F238E27FC236}">
                <a16:creationId xmlns:a16="http://schemas.microsoft.com/office/drawing/2014/main" id="{BCC9E842-E23D-D82F-8868-99A07DE9F5A4}"/>
              </a:ext>
            </a:extLst>
          </p:cNvPr>
          <p:cNvPicPr>
            <a:picLocks noChangeAspect="1"/>
          </p:cNvPicPr>
          <p:nvPr/>
        </p:nvPicPr>
        <p:blipFill>
          <a:blip r:embed="rId3"/>
          <a:stretch>
            <a:fillRect/>
          </a:stretch>
        </p:blipFill>
        <p:spPr>
          <a:xfrm>
            <a:off x="17762183" y="2906349"/>
            <a:ext cx="4468855" cy="5488594"/>
          </a:xfrm>
          <a:prstGeom prst="rect">
            <a:avLst/>
          </a:prstGeom>
        </p:spPr>
      </p:pic>
      <p:pic>
        <p:nvPicPr>
          <p:cNvPr id="6" name="Picture 5">
            <a:extLst>
              <a:ext uri="{FF2B5EF4-FFF2-40B4-BE49-F238E27FC236}">
                <a16:creationId xmlns:a16="http://schemas.microsoft.com/office/drawing/2014/main" id="{D5C1262E-8ED7-38E6-9192-2FAE9F373A41}"/>
              </a:ext>
            </a:extLst>
          </p:cNvPr>
          <p:cNvPicPr>
            <a:picLocks noChangeAspect="1"/>
          </p:cNvPicPr>
          <p:nvPr/>
        </p:nvPicPr>
        <p:blipFill>
          <a:blip r:embed="rId4"/>
          <a:stretch>
            <a:fillRect/>
          </a:stretch>
        </p:blipFill>
        <p:spPr>
          <a:xfrm>
            <a:off x="17762183" y="8496345"/>
            <a:ext cx="4000025" cy="4915160"/>
          </a:xfrm>
          <a:prstGeom prst="rect">
            <a:avLst/>
          </a:prstGeom>
        </p:spPr>
      </p:pic>
    </p:spTree>
    <p:extLst>
      <p:ext uri="{BB962C8B-B14F-4D97-AF65-F5344CB8AC3E}">
        <p14:creationId xmlns:p14="http://schemas.microsoft.com/office/powerpoint/2010/main" val="2119118935"/>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Benefits of Pulse Ansatz</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Source of Advantages:</a:t>
            </a:r>
          </a:p>
          <a:p>
            <a:r>
              <a:rPr lang="en-US" dirty="0"/>
              <a:t>Two-qubit pulse is tunable, whereas two-qubit gates have few flexibility.</a:t>
            </a:r>
          </a:p>
        </p:txBody>
      </p:sp>
      <p:pic>
        <p:nvPicPr>
          <p:cNvPr id="4" name="Picture 3">
            <a:extLst>
              <a:ext uri="{FF2B5EF4-FFF2-40B4-BE49-F238E27FC236}">
                <a16:creationId xmlns:a16="http://schemas.microsoft.com/office/drawing/2014/main" id="{A0C44765-5D79-71C2-9469-121C52F4B6FA}"/>
              </a:ext>
            </a:extLst>
          </p:cNvPr>
          <p:cNvPicPr>
            <a:picLocks noChangeAspect="1"/>
          </p:cNvPicPr>
          <p:nvPr/>
        </p:nvPicPr>
        <p:blipFill>
          <a:blip r:embed="rId2"/>
          <a:stretch>
            <a:fillRect/>
          </a:stretch>
        </p:blipFill>
        <p:spPr>
          <a:xfrm>
            <a:off x="3690849" y="4152623"/>
            <a:ext cx="18886863" cy="4469315"/>
          </a:xfrm>
          <a:prstGeom prst="rect">
            <a:avLst/>
          </a:prstGeom>
        </p:spPr>
      </p:pic>
      <p:pic>
        <p:nvPicPr>
          <p:cNvPr id="5" name="Picture 4">
            <a:extLst>
              <a:ext uri="{FF2B5EF4-FFF2-40B4-BE49-F238E27FC236}">
                <a16:creationId xmlns:a16="http://schemas.microsoft.com/office/drawing/2014/main" id="{C430314D-0BA2-0B47-15E3-B1E5268B04F4}"/>
              </a:ext>
            </a:extLst>
          </p:cNvPr>
          <p:cNvPicPr>
            <a:picLocks noChangeAspect="1"/>
          </p:cNvPicPr>
          <p:nvPr/>
        </p:nvPicPr>
        <p:blipFill>
          <a:blip r:embed="rId3"/>
          <a:stretch>
            <a:fillRect/>
          </a:stretch>
        </p:blipFill>
        <p:spPr>
          <a:xfrm>
            <a:off x="16546885" y="9063158"/>
            <a:ext cx="6030827" cy="4225683"/>
          </a:xfrm>
          <a:prstGeom prst="rect">
            <a:avLst/>
          </a:prstGeom>
        </p:spPr>
      </p:pic>
      <p:pic>
        <p:nvPicPr>
          <p:cNvPr id="6" name="Picture 5">
            <a:extLst>
              <a:ext uri="{FF2B5EF4-FFF2-40B4-BE49-F238E27FC236}">
                <a16:creationId xmlns:a16="http://schemas.microsoft.com/office/drawing/2014/main" id="{2CBAA92C-2852-B545-7C3F-F1D3054C28F7}"/>
              </a:ext>
            </a:extLst>
          </p:cNvPr>
          <p:cNvPicPr>
            <a:picLocks noChangeAspect="1"/>
          </p:cNvPicPr>
          <p:nvPr/>
        </p:nvPicPr>
        <p:blipFill>
          <a:blip r:embed="rId4"/>
          <a:stretch>
            <a:fillRect/>
          </a:stretch>
        </p:blipFill>
        <p:spPr>
          <a:xfrm>
            <a:off x="3209058" y="8720456"/>
            <a:ext cx="1619251" cy="1921145"/>
          </a:xfrm>
          <a:prstGeom prst="rect">
            <a:avLst/>
          </a:prstGeom>
        </p:spPr>
      </p:pic>
      <p:sp>
        <p:nvSpPr>
          <p:cNvPr id="7" name="TextBox 6">
            <a:extLst>
              <a:ext uri="{FF2B5EF4-FFF2-40B4-BE49-F238E27FC236}">
                <a16:creationId xmlns:a16="http://schemas.microsoft.com/office/drawing/2014/main" id="{7E5248AE-0BE9-AE72-438F-BE0940D7371E}"/>
              </a:ext>
            </a:extLst>
          </p:cNvPr>
          <p:cNvSpPr txBox="1"/>
          <p:nvPr/>
        </p:nvSpPr>
        <p:spPr>
          <a:xfrm>
            <a:off x="5406952" y="9239035"/>
            <a:ext cx="16063913" cy="786113"/>
          </a:xfrm>
          <a:prstGeom prst="rect">
            <a:avLst/>
          </a:prstGeom>
          <a:noFill/>
        </p:spPr>
        <p:txBody>
          <a:bodyPr wrap="square" rtlCol="0">
            <a:spAutoFit/>
          </a:bodyPr>
          <a:lstStyle/>
          <a:p>
            <a:pPr algn="just"/>
            <a:r>
              <a:rPr lang="zh-CN" altLang="en-US" dirty="0"/>
              <a:t>❌</a:t>
            </a:r>
            <a:r>
              <a:rPr lang="en-US" altLang="zh-CN" dirty="0"/>
              <a:t>Nothing can do with two qubits gate</a:t>
            </a:r>
            <a:endParaRPr lang="zh-CN" altLang="en-US" dirty="0"/>
          </a:p>
        </p:txBody>
      </p:sp>
      <p:pic>
        <p:nvPicPr>
          <p:cNvPr id="8" name="Picture 7">
            <a:extLst>
              <a:ext uri="{FF2B5EF4-FFF2-40B4-BE49-F238E27FC236}">
                <a16:creationId xmlns:a16="http://schemas.microsoft.com/office/drawing/2014/main" id="{536CA34B-0E6A-0643-2B62-27BC0E3E4B6D}"/>
              </a:ext>
            </a:extLst>
          </p:cNvPr>
          <p:cNvPicPr>
            <a:picLocks noChangeAspect="1"/>
          </p:cNvPicPr>
          <p:nvPr/>
        </p:nvPicPr>
        <p:blipFill>
          <a:blip r:embed="rId5"/>
          <a:stretch>
            <a:fillRect/>
          </a:stretch>
        </p:blipFill>
        <p:spPr>
          <a:xfrm>
            <a:off x="3209058" y="10947944"/>
            <a:ext cx="1862138" cy="1551782"/>
          </a:xfrm>
          <a:prstGeom prst="rect">
            <a:avLst/>
          </a:prstGeom>
        </p:spPr>
      </p:pic>
      <p:sp>
        <p:nvSpPr>
          <p:cNvPr id="9" name="TextBox 8">
            <a:extLst>
              <a:ext uri="{FF2B5EF4-FFF2-40B4-BE49-F238E27FC236}">
                <a16:creationId xmlns:a16="http://schemas.microsoft.com/office/drawing/2014/main" id="{08F70A2B-CDDB-6488-7E8F-1533C801A210}"/>
              </a:ext>
            </a:extLst>
          </p:cNvPr>
          <p:cNvSpPr txBox="1"/>
          <p:nvPr/>
        </p:nvSpPr>
        <p:spPr>
          <a:xfrm>
            <a:off x="5497439" y="11313577"/>
            <a:ext cx="16063913" cy="786113"/>
          </a:xfrm>
          <a:prstGeom prst="rect">
            <a:avLst/>
          </a:prstGeom>
          <a:noFill/>
        </p:spPr>
        <p:txBody>
          <a:bodyPr wrap="square" rtlCol="0">
            <a:spAutoFit/>
          </a:bodyPr>
          <a:lstStyle/>
          <a:p>
            <a:pPr algn="just"/>
            <a:r>
              <a:rPr lang="zh-CN" altLang="en-US" dirty="0"/>
              <a:t>✔ </a:t>
            </a:r>
            <a:r>
              <a:rPr lang="en-US" altLang="zh-CN" dirty="0"/>
              <a:t>Parameters are tunable on control channel.</a:t>
            </a:r>
            <a:endParaRPr lang="zh-CN" altLang="en-US" dirty="0"/>
          </a:p>
        </p:txBody>
      </p:sp>
    </p:spTree>
    <p:extLst>
      <p:ext uri="{BB962C8B-B14F-4D97-AF65-F5344CB8AC3E}">
        <p14:creationId xmlns:p14="http://schemas.microsoft.com/office/powerpoint/2010/main" val="3653541662"/>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Benefits of Pulse Ansatz</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Source of Advantages:</a:t>
            </a:r>
          </a:p>
          <a:p>
            <a:r>
              <a:rPr lang="en-US" dirty="0"/>
              <a:t>Capability to tune frequency on pulse-level</a:t>
            </a:r>
          </a:p>
        </p:txBody>
      </p:sp>
      <p:pic>
        <p:nvPicPr>
          <p:cNvPr id="4" name="Picture 3">
            <a:extLst>
              <a:ext uri="{FF2B5EF4-FFF2-40B4-BE49-F238E27FC236}">
                <a16:creationId xmlns:a16="http://schemas.microsoft.com/office/drawing/2014/main" id="{65C5CF5F-37D4-722E-237B-E1CCE073EBB2}"/>
              </a:ext>
            </a:extLst>
          </p:cNvPr>
          <p:cNvPicPr>
            <a:picLocks noChangeAspect="1"/>
          </p:cNvPicPr>
          <p:nvPr/>
        </p:nvPicPr>
        <p:blipFill>
          <a:blip r:embed="rId3"/>
          <a:stretch>
            <a:fillRect/>
          </a:stretch>
        </p:blipFill>
        <p:spPr>
          <a:xfrm>
            <a:off x="11692624" y="2147045"/>
            <a:ext cx="11471217" cy="10603645"/>
          </a:xfrm>
          <a:prstGeom prst="rect">
            <a:avLst/>
          </a:prstGeom>
        </p:spPr>
      </p:pic>
    </p:spTree>
    <p:extLst>
      <p:ext uri="{BB962C8B-B14F-4D97-AF65-F5344CB8AC3E}">
        <p14:creationId xmlns:p14="http://schemas.microsoft.com/office/powerpoint/2010/main" val="1622915104"/>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Framework and Evaluation</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Progressive learning fix the problem that non gradient optimizer cannot hold high dimensional parameters, and progressive approaching to target point is also fit the quantum speed limit (QSL) theory.</a:t>
            </a:r>
          </a:p>
          <a:p>
            <a:endParaRPr lang="en-US" dirty="0"/>
          </a:p>
          <a:p>
            <a:endParaRPr lang="en-US" dirty="0"/>
          </a:p>
        </p:txBody>
      </p:sp>
      <p:pic>
        <p:nvPicPr>
          <p:cNvPr id="6" name="Picture 5">
            <a:extLst>
              <a:ext uri="{FF2B5EF4-FFF2-40B4-BE49-F238E27FC236}">
                <a16:creationId xmlns:a16="http://schemas.microsoft.com/office/drawing/2014/main" id="{5B03F933-775C-EC87-297C-1A23B122B0DE}"/>
              </a:ext>
            </a:extLst>
          </p:cNvPr>
          <p:cNvPicPr>
            <a:picLocks noChangeAspect="1"/>
          </p:cNvPicPr>
          <p:nvPr/>
        </p:nvPicPr>
        <p:blipFill>
          <a:blip r:embed="rId2"/>
          <a:stretch>
            <a:fillRect/>
          </a:stretch>
        </p:blipFill>
        <p:spPr>
          <a:xfrm>
            <a:off x="5640532" y="4427182"/>
            <a:ext cx="15485745" cy="4077681"/>
          </a:xfrm>
          <a:prstGeom prst="rect">
            <a:avLst/>
          </a:prstGeom>
        </p:spPr>
      </p:pic>
      <p:pic>
        <p:nvPicPr>
          <p:cNvPr id="7" name="Picture 6">
            <a:extLst>
              <a:ext uri="{FF2B5EF4-FFF2-40B4-BE49-F238E27FC236}">
                <a16:creationId xmlns:a16="http://schemas.microsoft.com/office/drawing/2014/main" id="{50E3BE8F-0C8A-5170-AD1C-102FE2546DE1}"/>
              </a:ext>
            </a:extLst>
          </p:cNvPr>
          <p:cNvPicPr>
            <a:picLocks noChangeAspect="1"/>
          </p:cNvPicPr>
          <p:nvPr/>
        </p:nvPicPr>
        <p:blipFill>
          <a:blip r:embed="rId3"/>
          <a:stretch>
            <a:fillRect/>
          </a:stretch>
        </p:blipFill>
        <p:spPr>
          <a:xfrm>
            <a:off x="6968316" y="10296774"/>
            <a:ext cx="13170125" cy="2836642"/>
          </a:xfrm>
          <a:prstGeom prst="rect">
            <a:avLst/>
          </a:prstGeom>
        </p:spPr>
      </p:pic>
    </p:spTree>
    <p:extLst>
      <p:ext uri="{BB962C8B-B14F-4D97-AF65-F5344CB8AC3E}">
        <p14:creationId xmlns:p14="http://schemas.microsoft.com/office/powerpoint/2010/main" val="349678350"/>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BB2E04-98D9-A8B0-0465-8CC3B9301799}"/>
              </a:ext>
            </a:extLst>
          </p:cNvPr>
          <p:cNvPicPr>
            <a:picLocks noChangeAspect="1"/>
          </p:cNvPicPr>
          <p:nvPr/>
        </p:nvPicPr>
        <p:blipFill>
          <a:blip r:embed="rId2"/>
          <a:stretch>
            <a:fillRect/>
          </a:stretch>
        </p:blipFill>
        <p:spPr>
          <a:xfrm>
            <a:off x="2133600" y="1632729"/>
            <a:ext cx="18897600" cy="6025575"/>
          </a:xfrm>
          <a:prstGeom prst="rect">
            <a:avLst/>
          </a:prstGeom>
        </p:spPr>
      </p:pic>
      <p:pic>
        <p:nvPicPr>
          <p:cNvPr id="3" name="Picture 2">
            <a:extLst>
              <a:ext uri="{FF2B5EF4-FFF2-40B4-BE49-F238E27FC236}">
                <a16:creationId xmlns:a16="http://schemas.microsoft.com/office/drawing/2014/main" id="{84323C7F-8C9A-E04B-CA4F-4CD1F5373E7F}"/>
              </a:ext>
            </a:extLst>
          </p:cNvPr>
          <p:cNvPicPr>
            <a:picLocks noChangeAspect="1"/>
          </p:cNvPicPr>
          <p:nvPr/>
        </p:nvPicPr>
        <p:blipFill>
          <a:blip r:embed="rId3"/>
          <a:stretch>
            <a:fillRect/>
          </a:stretch>
        </p:blipFill>
        <p:spPr>
          <a:xfrm>
            <a:off x="514350" y="7455749"/>
            <a:ext cx="6611620" cy="5252650"/>
          </a:xfrm>
          <a:prstGeom prst="rect">
            <a:avLst/>
          </a:prstGeom>
        </p:spPr>
      </p:pic>
      <p:pic>
        <p:nvPicPr>
          <p:cNvPr id="4" name="Picture 3">
            <a:extLst>
              <a:ext uri="{FF2B5EF4-FFF2-40B4-BE49-F238E27FC236}">
                <a16:creationId xmlns:a16="http://schemas.microsoft.com/office/drawing/2014/main" id="{A82CC407-0BF0-96F2-0394-BC07B51876BD}"/>
              </a:ext>
            </a:extLst>
          </p:cNvPr>
          <p:cNvPicPr>
            <a:picLocks noChangeAspect="1"/>
          </p:cNvPicPr>
          <p:nvPr/>
        </p:nvPicPr>
        <p:blipFill>
          <a:blip r:embed="rId4"/>
          <a:stretch>
            <a:fillRect/>
          </a:stretch>
        </p:blipFill>
        <p:spPr>
          <a:xfrm>
            <a:off x="7275830" y="7658304"/>
            <a:ext cx="6611620" cy="5100393"/>
          </a:xfrm>
          <a:prstGeom prst="rect">
            <a:avLst/>
          </a:prstGeom>
        </p:spPr>
      </p:pic>
      <p:sp>
        <p:nvSpPr>
          <p:cNvPr id="5" name="TextBox 4">
            <a:extLst>
              <a:ext uri="{FF2B5EF4-FFF2-40B4-BE49-F238E27FC236}">
                <a16:creationId xmlns:a16="http://schemas.microsoft.com/office/drawing/2014/main" id="{E1BD7ADD-47C7-FCD1-3439-BF0AEC369500}"/>
              </a:ext>
            </a:extLst>
          </p:cNvPr>
          <p:cNvSpPr txBox="1"/>
          <p:nvPr/>
        </p:nvSpPr>
        <p:spPr>
          <a:xfrm>
            <a:off x="14725650" y="8137139"/>
            <a:ext cx="9144000" cy="3355214"/>
          </a:xfrm>
          <a:prstGeom prst="rect">
            <a:avLst/>
          </a:prstGeom>
          <a:noFill/>
        </p:spPr>
        <p:txBody>
          <a:bodyPr wrap="square" rtlCol="0">
            <a:spAutoFit/>
          </a:bodyPr>
          <a:lstStyle/>
          <a:p>
            <a:pPr algn="just"/>
            <a:r>
              <a:rPr lang="en-US" altLang="zh-CN" sz="3600" dirty="0">
                <a:solidFill>
                  <a:srgbClr val="FF0000"/>
                </a:solidFill>
              </a:rPr>
              <a:t>97.3% reduction</a:t>
            </a:r>
            <a:r>
              <a:rPr lang="en-US" altLang="zh-CN" sz="3600" dirty="0"/>
              <a:t> in ansatz duration compared to </a:t>
            </a:r>
            <a:r>
              <a:rPr lang="en-US" altLang="zh-CN" sz="3600" dirty="0" err="1"/>
              <a:t>QuantumNAS</a:t>
            </a:r>
            <a:r>
              <a:rPr lang="en-US" altLang="zh-CN" sz="3600" dirty="0"/>
              <a:t>.</a:t>
            </a:r>
          </a:p>
          <a:p>
            <a:pPr algn="just"/>
            <a:r>
              <a:rPr lang="en-US" altLang="zh-CN" sz="3600" dirty="0"/>
              <a:t>Reduce duration by </a:t>
            </a:r>
            <a:r>
              <a:rPr lang="en-US" altLang="zh-CN" sz="3600" dirty="0">
                <a:solidFill>
                  <a:srgbClr val="FF0000"/>
                </a:solidFill>
              </a:rPr>
              <a:t>73.6%</a:t>
            </a:r>
            <a:r>
              <a:rPr lang="en-US" altLang="zh-CN" sz="3600" dirty="0"/>
              <a:t> compared to </a:t>
            </a:r>
            <a:r>
              <a:rPr lang="en-US" altLang="zh-CN" sz="3600" dirty="0" err="1"/>
              <a:t>RealAmplitude</a:t>
            </a:r>
            <a:r>
              <a:rPr lang="en-US" altLang="zh-CN" sz="3600" dirty="0"/>
              <a:t> Ansatz while maintaining ansatz performance.</a:t>
            </a:r>
            <a:endParaRPr lang="zh-CN" altLang="en-US" sz="3600" dirty="0"/>
          </a:p>
        </p:txBody>
      </p:sp>
      <p:sp>
        <p:nvSpPr>
          <p:cNvPr id="6" name="Consistent Improvements on Diverse Design Spaces">
            <a:extLst>
              <a:ext uri="{FF2B5EF4-FFF2-40B4-BE49-F238E27FC236}">
                <a16:creationId xmlns:a16="http://schemas.microsoft.com/office/drawing/2014/main" id="{9473A1B9-8717-1486-8D03-44A6E42B828B}"/>
              </a:ext>
            </a:extLst>
          </p:cNvPr>
          <p:cNvSpPr txBox="1">
            <a:spLocks noGrp="1"/>
          </p:cNvSpPr>
          <p:nvPr>
            <p:ph type="title"/>
          </p:nvPr>
        </p:nvSpPr>
        <p:spPr>
          <a:xfrm>
            <a:off x="622152" y="-192804"/>
            <a:ext cx="22790298" cy="2516521"/>
          </a:xfrm>
          <a:prstGeom prst="rect">
            <a:avLst/>
          </a:prstGeom>
        </p:spPr>
        <p:txBody>
          <a:bodyPr/>
          <a:lstStyle/>
          <a:p>
            <a:r>
              <a:rPr lang="en-US" altLang="zh-CN" sz="7200" dirty="0"/>
              <a:t>Framework and Evaluation</a:t>
            </a:r>
          </a:p>
        </p:txBody>
      </p:sp>
    </p:spTree>
    <p:extLst>
      <p:ext uri="{BB962C8B-B14F-4D97-AF65-F5344CB8AC3E}">
        <p14:creationId xmlns:p14="http://schemas.microsoft.com/office/powerpoint/2010/main" val="141184148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Framework and Evaluation</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altLang="zh-CN" sz="4000" b="1" dirty="0" err="1"/>
              <a:t>HeH</a:t>
            </a:r>
            <a:r>
              <a:rPr lang="en-US" altLang="zh-CN" sz="4000" b="1" dirty="0"/>
              <a:t>+</a:t>
            </a:r>
            <a:r>
              <a:rPr lang="en-US" altLang="zh-CN" sz="4000" dirty="0"/>
              <a:t>: average accuracy </a:t>
            </a:r>
            <a:r>
              <a:rPr lang="en-US" altLang="zh-CN" sz="4000" dirty="0">
                <a:solidFill>
                  <a:srgbClr val="FF0000"/>
                </a:solidFill>
              </a:rPr>
              <a:t>99.336%, </a:t>
            </a:r>
            <a:r>
              <a:rPr lang="en-US" altLang="zh-CN" sz="4000" dirty="0"/>
              <a:t>with </a:t>
            </a:r>
            <a:r>
              <a:rPr lang="en-US" altLang="zh-CN" sz="4000" dirty="0">
                <a:solidFill>
                  <a:srgbClr val="FF0000"/>
                </a:solidFill>
              </a:rPr>
              <a:t>99.895% </a:t>
            </a:r>
            <a:r>
              <a:rPr lang="en-US" altLang="zh-CN" sz="4000" dirty="0"/>
              <a:t>being the highest achievable accuracy.  The absolute difference in energy is </a:t>
            </a:r>
            <a:r>
              <a:rPr lang="en-US" altLang="zh-CN" sz="4000" dirty="0">
                <a:solidFill>
                  <a:srgbClr val="FF0000"/>
                </a:solidFill>
              </a:rPr>
              <a:t>0.003H</a:t>
            </a:r>
            <a:r>
              <a:rPr lang="en-US" altLang="zh-CN" sz="4000" dirty="0"/>
              <a:t>, close to the requirement of computational chemistry error </a:t>
            </a:r>
            <a:r>
              <a:rPr lang="en-US" altLang="zh-CN" sz="4000" dirty="0">
                <a:solidFill>
                  <a:srgbClr val="FF0000"/>
                </a:solidFill>
              </a:rPr>
              <a:t>(0.0016H) </a:t>
            </a:r>
            <a:r>
              <a:rPr lang="en-US" altLang="zh-CN" sz="4000" dirty="0"/>
              <a:t>with only a toy model.</a:t>
            </a:r>
            <a:endParaRPr lang="zh-CN" altLang="en-US" sz="4000" dirty="0"/>
          </a:p>
          <a:p>
            <a:endParaRPr lang="en-US" dirty="0"/>
          </a:p>
        </p:txBody>
      </p:sp>
      <p:pic>
        <p:nvPicPr>
          <p:cNvPr id="4" name="Picture 3">
            <a:extLst>
              <a:ext uri="{FF2B5EF4-FFF2-40B4-BE49-F238E27FC236}">
                <a16:creationId xmlns:a16="http://schemas.microsoft.com/office/drawing/2014/main" id="{3817E602-CC13-CA1D-6D60-689BE8B07FB1}"/>
              </a:ext>
            </a:extLst>
          </p:cNvPr>
          <p:cNvPicPr>
            <a:picLocks noChangeAspect="1"/>
          </p:cNvPicPr>
          <p:nvPr/>
        </p:nvPicPr>
        <p:blipFill>
          <a:blip r:embed="rId2"/>
          <a:stretch>
            <a:fillRect/>
          </a:stretch>
        </p:blipFill>
        <p:spPr>
          <a:xfrm>
            <a:off x="4555375" y="4783391"/>
            <a:ext cx="18987769" cy="3289193"/>
          </a:xfrm>
          <a:prstGeom prst="rect">
            <a:avLst/>
          </a:prstGeom>
        </p:spPr>
      </p:pic>
      <p:pic>
        <p:nvPicPr>
          <p:cNvPr id="5" name="Picture 4">
            <a:extLst>
              <a:ext uri="{FF2B5EF4-FFF2-40B4-BE49-F238E27FC236}">
                <a16:creationId xmlns:a16="http://schemas.microsoft.com/office/drawing/2014/main" id="{83BFE33E-B960-3AE9-190F-391C91022434}"/>
              </a:ext>
            </a:extLst>
          </p:cNvPr>
          <p:cNvPicPr>
            <a:picLocks noChangeAspect="1"/>
          </p:cNvPicPr>
          <p:nvPr/>
        </p:nvPicPr>
        <p:blipFill>
          <a:blip r:embed="rId3"/>
          <a:stretch>
            <a:fillRect/>
          </a:stretch>
        </p:blipFill>
        <p:spPr>
          <a:xfrm>
            <a:off x="5147390" y="8070842"/>
            <a:ext cx="18016451" cy="5631359"/>
          </a:xfrm>
          <a:prstGeom prst="rect">
            <a:avLst/>
          </a:prstGeom>
        </p:spPr>
      </p:pic>
    </p:spTree>
    <p:extLst>
      <p:ext uri="{BB962C8B-B14F-4D97-AF65-F5344CB8AC3E}">
        <p14:creationId xmlns:p14="http://schemas.microsoft.com/office/powerpoint/2010/main" val="366553961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Framework and Evaluation</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altLang="zh-CN" sz="4000" dirty="0"/>
              <a:t>Verify the effectiveness of progressive learning scheme.</a:t>
            </a:r>
          </a:p>
          <a:p>
            <a:endParaRPr lang="en-US" dirty="0"/>
          </a:p>
        </p:txBody>
      </p:sp>
      <p:pic>
        <p:nvPicPr>
          <p:cNvPr id="4" name="Picture 3">
            <a:extLst>
              <a:ext uri="{FF2B5EF4-FFF2-40B4-BE49-F238E27FC236}">
                <a16:creationId xmlns:a16="http://schemas.microsoft.com/office/drawing/2014/main" id="{F61E8153-71B1-E821-7256-20CFBED67B90}"/>
              </a:ext>
            </a:extLst>
          </p:cNvPr>
          <p:cNvPicPr>
            <a:picLocks noChangeAspect="1"/>
          </p:cNvPicPr>
          <p:nvPr/>
        </p:nvPicPr>
        <p:blipFill>
          <a:blip r:embed="rId3"/>
          <a:stretch>
            <a:fillRect/>
          </a:stretch>
        </p:blipFill>
        <p:spPr>
          <a:xfrm>
            <a:off x="1200150" y="3359380"/>
            <a:ext cx="23183850" cy="5643673"/>
          </a:xfrm>
          <a:prstGeom prst="rect">
            <a:avLst/>
          </a:prstGeom>
        </p:spPr>
      </p:pic>
      <p:pic>
        <p:nvPicPr>
          <p:cNvPr id="5" name="Picture 4">
            <a:extLst>
              <a:ext uri="{FF2B5EF4-FFF2-40B4-BE49-F238E27FC236}">
                <a16:creationId xmlns:a16="http://schemas.microsoft.com/office/drawing/2014/main" id="{B42D318D-BDA8-C560-F2DF-6CD284231A5D}"/>
              </a:ext>
            </a:extLst>
          </p:cNvPr>
          <p:cNvPicPr>
            <a:picLocks noChangeAspect="1"/>
          </p:cNvPicPr>
          <p:nvPr/>
        </p:nvPicPr>
        <p:blipFill>
          <a:blip r:embed="rId4"/>
          <a:stretch>
            <a:fillRect/>
          </a:stretch>
        </p:blipFill>
        <p:spPr>
          <a:xfrm>
            <a:off x="15511895" y="8870049"/>
            <a:ext cx="8204268" cy="4781550"/>
          </a:xfrm>
          <a:prstGeom prst="rect">
            <a:avLst/>
          </a:prstGeom>
        </p:spPr>
      </p:pic>
    </p:spTree>
    <p:extLst>
      <p:ext uri="{BB962C8B-B14F-4D97-AF65-F5344CB8AC3E}">
        <p14:creationId xmlns:p14="http://schemas.microsoft.com/office/powerpoint/2010/main" val="87354095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157F-7903-462A-67F6-C3B26019ECA5}"/>
              </a:ext>
            </a:extLst>
          </p:cNvPr>
          <p:cNvSpPr>
            <a:spLocks noGrp="1"/>
          </p:cNvSpPr>
          <p:nvPr>
            <p:ph type="title"/>
          </p:nvPr>
        </p:nvSpPr>
        <p:spPr/>
        <p:txBody>
          <a:bodyPr/>
          <a:lstStyle/>
          <a:p>
            <a:r>
              <a:rPr lang="en-US" dirty="0"/>
              <a:t>TorchQuantum Library</a:t>
            </a:r>
          </a:p>
        </p:txBody>
      </p:sp>
      <p:sp>
        <p:nvSpPr>
          <p:cNvPr id="3" name="Text Placeholder 2">
            <a:extLst>
              <a:ext uri="{FF2B5EF4-FFF2-40B4-BE49-F238E27FC236}">
                <a16:creationId xmlns:a16="http://schemas.microsoft.com/office/drawing/2014/main" id="{3C98C4D5-C596-E0E0-9933-A23B2FEDFEAE}"/>
              </a:ext>
            </a:extLst>
          </p:cNvPr>
          <p:cNvSpPr>
            <a:spLocks noGrp="1"/>
          </p:cNvSpPr>
          <p:nvPr>
            <p:ph type="body" idx="1"/>
          </p:nvPr>
        </p:nvSpPr>
        <p:spPr/>
        <p:txBody>
          <a:bodyPr/>
          <a:lstStyle/>
          <a:p>
            <a:r>
              <a:rPr lang="en-US" dirty="0"/>
              <a:t>A fast library for classical simulation of quantum circuit in </a:t>
            </a:r>
            <a:r>
              <a:rPr lang="en-US" b="1" dirty="0" err="1"/>
              <a:t>PyTorch</a:t>
            </a:r>
            <a:endParaRPr lang="en-US" b="1" dirty="0"/>
          </a:p>
          <a:p>
            <a:pPr lvl="1"/>
            <a:r>
              <a:rPr lang="en-US" dirty="0"/>
              <a:t>Automatic </a:t>
            </a:r>
            <a:r>
              <a:rPr lang="en-US" b="1" dirty="0"/>
              <a:t>gradient</a:t>
            </a:r>
            <a:r>
              <a:rPr lang="en-US" dirty="0"/>
              <a:t> computation for training parameterized quantum circuit</a:t>
            </a:r>
          </a:p>
          <a:p>
            <a:pPr lvl="1"/>
            <a:r>
              <a:rPr lang="en-US" b="1" dirty="0"/>
              <a:t>GPU-accelerated </a:t>
            </a:r>
            <a:r>
              <a:rPr lang="en-US" dirty="0"/>
              <a:t>tensor processing with batch mode support</a:t>
            </a:r>
          </a:p>
          <a:p>
            <a:pPr lvl="1"/>
            <a:r>
              <a:rPr lang="en-US" b="1" dirty="0"/>
              <a:t>Density matrix and state vector </a:t>
            </a:r>
            <a:r>
              <a:rPr lang="en-US" dirty="0"/>
              <a:t>simulators</a:t>
            </a:r>
          </a:p>
          <a:p>
            <a:pPr lvl="1"/>
            <a:r>
              <a:rPr lang="en-US" b="1" dirty="0"/>
              <a:t>Dynamic computation graph </a:t>
            </a:r>
            <a:r>
              <a:rPr lang="en-US" dirty="0"/>
              <a:t>for easy debugging </a:t>
            </a:r>
          </a:p>
          <a:p>
            <a:pPr lvl="1"/>
            <a:r>
              <a:rPr lang="en-US" dirty="0"/>
              <a:t>Easy construction of </a:t>
            </a:r>
            <a:r>
              <a:rPr lang="en-US" b="1" dirty="0"/>
              <a:t>hybrid classical and quantum </a:t>
            </a:r>
            <a:r>
              <a:rPr lang="en-US" dirty="0"/>
              <a:t>neural networks</a:t>
            </a:r>
          </a:p>
          <a:p>
            <a:pPr lvl="1"/>
            <a:r>
              <a:rPr lang="en-US" b="1" dirty="0"/>
              <a:t>Gate</a:t>
            </a:r>
            <a:r>
              <a:rPr lang="en-US" dirty="0"/>
              <a:t> level and </a:t>
            </a:r>
            <a:r>
              <a:rPr lang="en-US" b="1" dirty="0"/>
              <a:t>pulse</a:t>
            </a:r>
            <a:r>
              <a:rPr lang="en-US" dirty="0"/>
              <a:t> level simulation support</a:t>
            </a:r>
          </a:p>
          <a:p>
            <a:pPr lvl="1"/>
            <a:r>
              <a:rPr lang="en-US" b="1" dirty="0"/>
              <a:t>Converters</a:t>
            </a:r>
            <a:r>
              <a:rPr lang="en-US" dirty="0"/>
              <a:t> to other frameworks such as IBM </a:t>
            </a:r>
            <a:r>
              <a:rPr lang="en-US" dirty="0" err="1"/>
              <a:t>Qiskit</a:t>
            </a:r>
            <a:endParaRPr lang="en-US" dirty="0"/>
          </a:p>
          <a:p>
            <a:pPr lvl="1"/>
            <a:r>
              <a:rPr lang="en-US" dirty="0"/>
              <a:t>And so on…</a:t>
            </a:r>
          </a:p>
          <a:p>
            <a:pPr marL="609600" lvl="1" indent="0">
              <a:buNone/>
            </a:pPr>
            <a:endParaRPr lang="en-US" b="1" dirty="0"/>
          </a:p>
          <a:p>
            <a:pPr marL="0" indent="0">
              <a:buNone/>
            </a:pPr>
            <a:endParaRPr lang="en-US" dirty="0"/>
          </a:p>
        </p:txBody>
      </p:sp>
    </p:spTree>
    <p:extLst>
      <p:ext uri="{BB962C8B-B14F-4D97-AF65-F5344CB8AC3E}">
        <p14:creationId xmlns:p14="http://schemas.microsoft.com/office/powerpoint/2010/main" val="2732599651"/>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8;p26">
            <a:extLst>
              <a:ext uri="{FF2B5EF4-FFF2-40B4-BE49-F238E27FC236}">
                <a16:creationId xmlns:a16="http://schemas.microsoft.com/office/drawing/2014/main" id="{8365F960-6ECB-14CF-9177-9C564F4FE73E}"/>
              </a:ext>
            </a:extLst>
          </p:cNvPr>
          <p:cNvPicPr preferRelativeResize="0"/>
          <p:nvPr/>
        </p:nvPicPr>
        <p:blipFill rotWithShape="1">
          <a:blip r:embed="rId3">
            <a:alphaModFix/>
            <a:duotone>
              <a:schemeClr val="accent5">
                <a:shade val="45000"/>
                <a:satMod val="135000"/>
              </a:schemeClr>
              <a:prstClr val="white"/>
            </a:duotone>
          </a:blip>
          <a:srcRect l="47221" t="-58" r="2873"/>
          <a:stretch/>
        </p:blipFill>
        <p:spPr>
          <a:xfrm>
            <a:off x="11887200" y="-65732"/>
            <a:ext cx="12496800" cy="13781732"/>
          </a:xfrm>
          <a:prstGeom prst="rect">
            <a:avLst/>
          </a:prstGeom>
          <a:noFill/>
          <a:ln>
            <a:noFill/>
          </a:ln>
        </p:spPr>
      </p:pic>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70</a:t>
            </a:fld>
            <a:endParaRPr/>
          </a:p>
        </p:txBody>
      </p:sp>
      <p:pic>
        <p:nvPicPr>
          <p:cNvPr id="3074" name="Picture 2">
            <a:extLst>
              <a:ext uri="{FF2B5EF4-FFF2-40B4-BE49-F238E27FC236}">
                <a16:creationId xmlns:a16="http://schemas.microsoft.com/office/drawing/2014/main" id="{F95E0957-3EF2-4949-F9B7-A3228CBAA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9801" y="3962732"/>
            <a:ext cx="10160000" cy="6261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hub Logo free icon">
            <a:extLst>
              <a:ext uri="{FF2B5EF4-FFF2-40B4-BE49-F238E27FC236}">
                <a16:creationId xmlns:a16="http://schemas.microsoft.com/office/drawing/2014/main" id="{3DE3C90F-5378-05FC-FD64-3F830FCB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884" y="4279284"/>
            <a:ext cx="5091699" cy="5091699"/>
          </a:xfrm>
          <a:prstGeom prst="rect">
            <a:avLst/>
          </a:prstGeom>
          <a:noFill/>
          <a:extLst>
            <a:ext uri="{909E8E84-426E-40DD-AFC4-6F175D3DCCD1}">
              <a14:hiddenFill xmlns:a14="http://schemas.microsoft.com/office/drawing/2010/main">
                <a:solidFill>
                  <a:srgbClr val="FFFFFF"/>
                </a:solidFill>
              </a14:hiddenFill>
            </a:ext>
          </a:extLst>
        </p:spPr>
      </p:pic>
      <p:sp>
        <p:nvSpPr>
          <p:cNvPr id="4" name="Mutation and Crossover">
            <a:extLst>
              <a:ext uri="{FF2B5EF4-FFF2-40B4-BE49-F238E27FC236}">
                <a16:creationId xmlns:a16="http://schemas.microsoft.com/office/drawing/2014/main" id="{1C0FB393-93C1-A12F-B5D2-BBAAB9BC6618}"/>
              </a:ext>
            </a:extLst>
          </p:cNvPr>
          <p:cNvSpPr txBox="1">
            <a:spLocks/>
          </p:cNvSpPr>
          <p:nvPr/>
        </p:nvSpPr>
        <p:spPr>
          <a:xfrm>
            <a:off x="440266" y="0"/>
            <a:ext cx="12970933" cy="32205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marL="0" marR="0" indent="0" algn="ctr" defTabSz="914400" rtl="0" latinLnBrk="0">
              <a:lnSpc>
                <a:spcPct val="85000"/>
              </a:lnSpc>
              <a:spcBef>
                <a:spcPts val="0"/>
              </a:spcBef>
              <a:spcAft>
                <a:spcPts val="0"/>
              </a:spcAft>
              <a:buClrTx/>
              <a:buSzTx/>
              <a:buFontTx/>
              <a:buNone/>
              <a:tabLst/>
              <a:defRPr sz="7000" b="1" i="0" u="none" strike="noStrike" cap="none" spc="-1" baseline="0">
                <a:solidFill>
                  <a:srgbClr val="A31F34"/>
                </a:solidFill>
                <a:uFillTx/>
                <a:latin typeface="+mn-lt"/>
                <a:ea typeface="+mn-ea"/>
                <a:cs typeface="+mn-cs"/>
                <a:sym typeface="Arial"/>
              </a:defRPr>
            </a:lvl1pPr>
            <a:lvl2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2pPr>
            <a:lvl3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3pPr>
            <a:lvl4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4pPr>
            <a:lvl5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5pPr>
            <a:lvl6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6pPr>
            <a:lvl7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7pPr>
            <a:lvl8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8pPr>
            <a:lvl9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9pPr>
          </a:lstStyle>
          <a:p>
            <a:pPr algn="l" hangingPunct="1"/>
            <a:r>
              <a:rPr lang="en-US" b="0" dirty="0">
                <a:solidFill>
                  <a:schemeClr val="tx1"/>
                </a:solidFill>
              </a:rPr>
              <a:t>Hands-On Section</a:t>
            </a:r>
            <a:br>
              <a:rPr lang="en-US" dirty="0">
                <a:solidFill>
                  <a:schemeClr val="tx1"/>
                </a:solidFill>
              </a:rPr>
            </a:br>
            <a:r>
              <a:rPr lang="en-US" dirty="0">
                <a:solidFill>
                  <a:schemeClr val="tx1"/>
                </a:solidFill>
              </a:rPr>
              <a:t>2</a:t>
            </a:r>
            <a:r>
              <a:rPr lang="en-US" altLang="zh-CN" dirty="0">
                <a:solidFill>
                  <a:schemeClr val="tx1"/>
                </a:solidFill>
              </a:rPr>
              <a:t>.2 Variational Pulse Learning</a:t>
            </a:r>
            <a:endParaRPr lang="en-US" dirty="0">
              <a:solidFill>
                <a:schemeClr val="tx1"/>
              </a:solidFill>
            </a:endParaRPr>
          </a:p>
        </p:txBody>
      </p:sp>
    </p:spTree>
    <p:extLst>
      <p:ext uri="{BB962C8B-B14F-4D97-AF65-F5344CB8AC3E}">
        <p14:creationId xmlns:p14="http://schemas.microsoft.com/office/powerpoint/2010/main" val="390503892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Gate</a:t>
            </a:r>
            <a:r>
              <a:rPr lang="en-US" dirty="0"/>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a:t>
            </a:r>
            <a:r>
              <a:rPr lang="en-US" b="0" dirty="0">
                <a:solidFill>
                  <a:srgbClr val="000000">
                    <a:alpha val="20000"/>
                  </a:srgbClr>
                </a:solidFill>
              </a:rPr>
              <a:t>Use Examples</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alphaModFix amt="20000"/>
          </a:blip>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alphaModFix amt="20000"/>
          </a:blip>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effectLst/>
                <a:uFillTx/>
                <a:latin typeface="+mn-lt"/>
                <a:ea typeface="+mn-ea"/>
                <a:cs typeface="+mn-cs"/>
                <a:sym typeface="Arial"/>
              </a:rPr>
              <a:t>3.1 </a:t>
            </a:r>
            <a:r>
              <a:rPr kumimoji="0" lang="en-US" sz="3500" b="0" i="0" u="none" strike="noStrike" cap="none" spc="0" normalizeH="0" baseline="0" dirty="0" err="1">
                <a:ln>
                  <a:noFill/>
                </a:ln>
                <a:effectLst/>
                <a:uFillTx/>
                <a:latin typeface="+mn-lt"/>
                <a:ea typeface="+mn-ea"/>
                <a:cs typeface="+mn-cs"/>
                <a:sym typeface="Arial"/>
              </a:rPr>
              <a:t>QuantumNAS</a:t>
            </a:r>
            <a:r>
              <a:rPr kumimoji="0" lang="en-US" sz="3500" b="0" i="0" u="none" strike="noStrike" cap="none" spc="0" normalizeH="0" baseline="0" dirty="0">
                <a:ln>
                  <a:noFill/>
                </a:ln>
                <a:effectLst/>
                <a:uFillTx/>
                <a:latin typeface="+mn-lt"/>
                <a:ea typeface="+mn-ea"/>
                <a:cs typeface="+mn-cs"/>
                <a:sym typeface="Arial"/>
              </a:rPr>
              <a:t>:</a:t>
            </a:r>
            <a:r>
              <a:rPr lang="en-US" sz="3500" b="0" dirty="0"/>
              <a:t> Ansatz Search and Gate Pruning </a:t>
            </a:r>
            <a:endParaRPr kumimoji="0" lang="en-US" sz="3500" b="0" i="0" u="none" strike="noStrike" cap="none" spc="0" normalizeH="0" baseline="0" dirty="0">
              <a:ln>
                <a:noFill/>
              </a:ln>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2</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1.4</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 QNN</a:t>
            </a:r>
            <a:r>
              <a:rPr kumimoji="0" lang="zh-CN" altLang="en-US"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alphaModFix/>
          </a:blip>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2</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 Quantum Optimal Control</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alphaModFix amt="20000"/>
          </a:blip>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272643157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 name="Challenges of PQC — Noise"/>
          <p:cNvSpPr txBox="1">
            <a:spLocks noGrp="1"/>
          </p:cNvSpPr>
          <p:nvPr>
            <p:ph type="title"/>
          </p:nvPr>
        </p:nvSpPr>
        <p:spPr>
          <a:prstGeom prst="rect">
            <a:avLst/>
          </a:prstGeom>
        </p:spPr>
        <p:txBody>
          <a:bodyPr/>
          <a:lstStyle/>
          <a:p>
            <a:r>
              <a:t>Challenges of PQC — Noise</a:t>
            </a:r>
          </a:p>
        </p:txBody>
      </p:sp>
      <p:sp>
        <p:nvSpPr>
          <p:cNvPr id="147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72</a:t>
            </a:fld>
            <a:endParaRPr/>
          </a:p>
        </p:txBody>
      </p:sp>
      <p:pic>
        <p:nvPicPr>
          <p:cNvPr id="1478" name="sim_vs_real.pdf" descr="sim_vs_real.pdf"/>
          <p:cNvPicPr>
            <a:picLocks noChangeAspect="1"/>
          </p:cNvPicPr>
          <p:nvPr/>
        </p:nvPicPr>
        <p:blipFill>
          <a:blip r:embed="rId3"/>
          <a:stretch>
            <a:fillRect/>
          </a:stretch>
        </p:blipFill>
        <p:spPr>
          <a:xfrm>
            <a:off x="6426188" y="5839873"/>
            <a:ext cx="10608917" cy="7085530"/>
          </a:xfrm>
          <a:prstGeom prst="rect">
            <a:avLst/>
          </a:prstGeom>
          <a:ln w="12700">
            <a:miter lim="400000"/>
          </a:ln>
        </p:spPr>
      </p:pic>
      <p:sp>
        <p:nvSpPr>
          <p:cNvPr id="1479" name="Noise degrades the Parameterized Quantum Circuit (PQC) reliability…"/>
          <p:cNvSpPr txBox="1">
            <a:spLocks noGrp="1"/>
          </p:cNvSpPr>
          <p:nvPr>
            <p:ph type="body" sz="half" idx="1"/>
          </p:nvPr>
        </p:nvSpPr>
        <p:spPr>
          <a:xfrm>
            <a:off x="1231659" y="2540000"/>
            <a:ext cx="22572859" cy="4118106"/>
          </a:xfrm>
          <a:prstGeom prst="rect">
            <a:avLst/>
          </a:prstGeom>
        </p:spPr>
        <p:txBody>
          <a:bodyPr/>
          <a:lstStyle/>
          <a:p>
            <a:r>
              <a:rPr dirty="0"/>
              <a:t>Noise </a:t>
            </a:r>
            <a:r>
              <a:rPr b="1" dirty="0"/>
              <a:t>degrades</a:t>
            </a:r>
            <a:r>
              <a:rPr dirty="0"/>
              <a:t> PQC reliability</a:t>
            </a:r>
          </a:p>
          <a:p>
            <a:pPr>
              <a:buSzPct val="123000"/>
            </a:pPr>
            <a:r>
              <a:rPr dirty="0"/>
              <a:t>More parameters increase the noise-free accuracy but degrade the measured accuracy</a:t>
            </a:r>
          </a:p>
          <a:p>
            <a:pPr>
              <a:buSzPct val="123000"/>
            </a:pPr>
            <a:r>
              <a:rPr dirty="0"/>
              <a:t>Therefore, circuit architecture is critical</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 name="Challenges of PQC — Large Design Space"/>
          <p:cNvSpPr txBox="1">
            <a:spLocks noGrp="1"/>
          </p:cNvSpPr>
          <p:nvPr>
            <p:ph type="title"/>
          </p:nvPr>
        </p:nvSpPr>
        <p:spPr>
          <a:prstGeom prst="rect">
            <a:avLst/>
          </a:prstGeom>
        </p:spPr>
        <p:txBody>
          <a:bodyPr/>
          <a:lstStyle/>
          <a:p>
            <a:r>
              <a:t>Challenges of PQC — Large Design Space</a:t>
            </a:r>
          </a:p>
        </p:txBody>
      </p:sp>
      <p:sp>
        <p:nvSpPr>
          <p:cNvPr id="1484" name="Large design space for circuit architecture…"/>
          <p:cNvSpPr txBox="1">
            <a:spLocks noGrp="1"/>
          </p:cNvSpPr>
          <p:nvPr>
            <p:ph type="body" idx="1"/>
          </p:nvPr>
        </p:nvSpPr>
        <p:spPr>
          <a:xfrm>
            <a:off x="1218959" y="2540000"/>
            <a:ext cx="21944882" cy="10624798"/>
          </a:xfrm>
          <a:prstGeom prst="rect">
            <a:avLst/>
          </a:prstGeom>
        </p:spPr>
        <p:txBody>
          <a:bodyPr/>
          <a:lstStyle/>
          <a:p>
            <a:r>
              <a:t>Large design space for circuit architecture</a:t>
            </a:r>
          </a:p>
          <a:p>
            <a:pPr lvl="1">
              <a:buSzPct val="122000"/>
            </a:pPr>
            <a:r>
              <a:t>Type of gates</a:t>
            </a:r>
            <a:br/>
            <a:endParaRPr/>
          </a:p>
        </p:txBody>
      </p:sp>
      <p:sp>
        <p:nvSpPr>
          <p:cNvPr id="14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73</a:t>
            </a:fld>
            <a:endParaRPr/>
          </a:p>
        </p:txBody>
      </p:sp>
      <p:grpSp>
        <p:nvGrpSpPr>
          <p:cNvPr id="1514" name="Group"/>
          <p:cNvGrpSpPr/>
          <p:nvPr/>
        </p:nvGrpSpPr>
        <p:grpSpPr>
          <a:xfrm>
            <a:off x="6148838" y="3347694"/>
            <a:ext cx="5571724" cy="2586259"/>
            <a:chOff x="0" y="0"/>
            <a:chExt cx="5571722" cy="2586258"/>
          </a:xfrm>
        </p:grpSpPr>
        <p:sp>
          <p:nvSpPr>
            <p:cNvPr id="1486"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487"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488"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489"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490"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491"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492"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493"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494"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495"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496"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497"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501" name="Group"/>
            <p:cNvGrpSpPr/>
            <p:nvPr/>
          </p:nvGrpSpPr>
          <p:grpSpPr>
            <a:xfrm>
              <a:off x="2548458" y="186852"/>
              <a:ext cx="751435" cy="1063781"/>
              <a:chOff x="0" y="0"/>
              <a:chExt cx="751434" cy="1063779"/>
            </a:xfrm>
          </p:grpSpPr>
          <p:sp>
            <p:nvSpPr>
              <p:cNvPr id="1498"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49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0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05" name="Group"/>
            <p:cNvGrpSpPr/>
            <p:nvPr/>
          </p:nvGrpSpPr>
          <p:grpSpPr>
            <a:xfrm>
              <a:off x="3133146" y="845379"/>
              <a:ext cx="751435" cy="1063781"/>
              <a:chOff x="0" y="0"/>
              <a:chExt cx="751434" cy="1063779"/>
            </a:xfrm>
          </p:grpSpPr>
          <p:sp>
            <p:nvSpPr>
              <p:cNvPr id="1502"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50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0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09" name="Group"/>
            <p:cNvGrpSpPr/>
            <p:nvPr/>
          </p:nvGrpSpPr>
          <p:grpSpPr>
            <a:xfrm>
              <a:off x="3717835" y="1510386"/>
              <a:ext cx="751435" cy="1063781"/>
              <a:chOff x="0" y="0"/>
              <a:chExt cx="751434" cy="1063779"/>
            </a:xfrm>
          </p:grpSpPr>
          <p:sp>
            <p:nvSpPr>
              <p:cNvPr id="1506"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50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0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13" name="Group"/>
            <p:cNvGrpSpPr/>
            <p:nvPr/>
          </p:nvGrpSpPr>
          <p:grpSpPr>
            <a:xfrm>
              <a:off x="4579429" y="3771"/>
              <a:ext cx="751435" cy="2397317"/>
              <a:chOff x="0" y="0"/>
              <a:chExt cx="751434" cy="2397315"/>
            </a:xfrm>
          </p:grpSpPr>
          <p:sp>
            <p:nvSpPr>
              <p:cNvPr id="1510"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511"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12"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543" name="Group"/>
          <p:cNvGrpSpPr/>
          <p:nvPr/>
        </p:nvGrpSpPr>
        <p:grpSpPr>
          <a:xfrm>
            <a:off x="14034800" y="3375559"/>
            <a:ext cx="5571724" cy="2586259"/>
            <a:chOff x="0" y="0"/>
            <a:chExt cx="5571722" cy="2586258"/>
          </a:xfrm>
        </p:grpSpPr>
        <p:sp>
          <p:nvSpPr>
            <p:cNvPr id="1515"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16"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17"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18"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19" name="X"/>
            <p:cNvSpPr/>
            <p:nvPr/>
          </p:nvSpPr>
          <p:spPr>
            <a:xfrm>
              <a:off x="1335671" y="0"/>
              <a:ext cx="751435" cy="582392"/>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520"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21"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22"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23"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24" name="X"/>
            <p:cNvSpPr/>
            <p:nvPr/>
          </p:nvSpPr>
          <p:spPr>
            <a:xfrm>
              <a:off x="1335671" y="667955"/>
              <a:ext cx="751435" cy="582392"/>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525" name="X"/>
            <p:cNvSpPr/>
            <p:nvPr/>
          </p:nvSpPr>
          <p:spPr>
            <a:xfrm>
              <a:off x="1335671" y="1335911"/>
              <a:ext cx="751435" cy="582393"/>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526" name="X"/>
            <p:cNvSpPr/>
            <p:nvPr/>
          </p:nvSpPr>
          <p:spPr>
            <a:xfrm>
              <a:off x="1335671" y="2003866"/>
              <a:ext cx="751435" cy="582393"/>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grpSp>
          <p:nvGrpSpPr>
            <p:cNvPr id="1530" name="Group"/>
            <p:cNvGrpSpPr/>
            <p:nvPr/>
          </p:nvGrpSpPr>
          <p:grpSpPr>
            <a:xfrm>
              <a:off x="2548458" y="186852"/>
              <a:ext cx="751435" cy="1063781"/>
              <a:chOff x="0" y="0"/>
              <a:chExt cx="751434" cy="1063779"/>
            </a:xfrm>
          </p:grpSpPr>
          <p:sp>
            <p:nvSpPr>
              <p:cNvPr id="1527"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52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2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34" name="Group"/>
            <p:cNvGrpSpPr/>
            <p:nvPr/>
          </p:nvGrpSpPr>
          <p:grpSpPr>
            <a:xfrm>
              <a:off x="3133146" y="845379"/>
              <a:ext cx="751435" cy="1063781"/>
              <a:chOff x="0" y="0"/>
              <a:chExt cx="751434" cy="1063779"/>
            </a:xfrm>
          </p:grpSpPr>
          <p:sp>
            <p:nvSpPr>
              <p:cNvPr id="1531"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53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3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38" name="Group"/>
            <p:cNvGrpSpPr/>
            <p:nvPr/>
          </p:nvGrpSpPr>
          <p:grpSpPr>
            <a:xfrm>
              <a:off x="3717835" y="1510386"/>
              <a:ext cx="751435" cy="1063781"/>
              <a:chOff x="0" y="0"/>
              <a:chExt cx="751434" cy="1063779"/>
            </a:xfrm>
          </p:grpSpPr>
          <p:sp>
            <p:nvSpPr>
              <p:cNvPr id="1535"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53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3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42" name="Group"/>
            <p:cNvGrpSpPr/>
            <p:nvPr/>
          </p:nvGrpSpPr>
          <p:grpSpPr>
            <a:xfrm>
              <a:off x="4579429" y="3771"/>
              <a:ext cx="751435" cy="2397317"/>
              <a:chOff x="0" y="0"/>
              <a:chExt cx="751434" cy="2397315"/>
            </a:xfrm>
          </p:grpSpPr>
          <p:sp>
            <p:nvSpPr>
              <p:cNvPr id="1539" name="CZ"/>
              <p:cNvSpPr/>
              <p:nvPr/>
            </p:nvSpPr>
            <p:spPr>
              <a:xfrm>
                <a:off x="0" y="0"/>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540"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41"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1544" name="Line"/>
          <p:cNvSpPr/>
          <p:nvPr/>
        </p:nvSpPr>
        <p:spPr>
          <a:xfrm>
            <a:off x="12373014" y="4643288"/>
            <a:ext cx="1518274" cy="1"/>
          </a:xfrm>
          <a:prstGeom prst="line">
            <a:avLst/>
          </a:prstGeom>
          <a:ln w="76200">
            <a:solidFill>
              <a:srgbClr val="000000"/>
            </a:solidFill>
            <a:miter lim="400000"/>
            <a:headEnd type="stealth"/>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8" name="Challenges of PQC — Large Design Space"/>
          <p:cNvSpPr txBox="1">
            <a:spLocks noGrp="1"/>
          </p:cNvSpPr>
          <p:nvPr>
            <p:ph type="title"/>
          </p:nvPr>
        </p:nvSpPr>
        <p:spPr>
          <a:prstGeom prst="rect">
            <a:avLst/>
          </a:prstGeom>
        </p:spPr>
        <p:txBody>
          <a:bodyPr/>
          <a:lstStyle/>
          <a:p>
            <a:r>
              <a:t>Challenges of PQC — Large Design Space</a:t>
            </a:r>
          </a:p>
        </p:txBody>
      </p:sp>
      <p:sp>
        <p:nvSpPr>
          <p:cNvPr id="1549" name="Large design space for circuit architecture…"/>
          <p:cNvSpPr txBox="1">
            <a:spLocks noGrp="1"/>
          </p:cNvSpPr>
          <p:nvPr>
            <p:ph type="body" idx="1"/>
          </p:nvPr>
        </p:nvSpPr>
        <p:spPr>
          <a:xfrm>
            <a:off x="1218959" y="2540000"/>
            <a:ext cx="21944882" cy="10624798"/>
          </a:xfrm>
          <a:prstGeom prst="rect">
            <a:avLst/>
          </a:prstGeom>
        </p:spPr>
        <p:txBody>
          <a:bodyPr/>
          <a:lstStyle/>
          <a:p>
            <a:r>
              <a:t>Large design space for circuit architecture</a:t>
            </a:r>
          </a:p>
          <a:p>
            <a:pPr lvl="1">
              <a:buSzPct val="122000"/>
            </a:pPr>
            <a:r>
              <a:t>Type of gates</a:t>
            </a:r>
            <a:br/>
            <a:br/>
            <a:br/>
            <a:endParaRPr/>
          </a:p>
          <a:p>
            <a:pPr lvl="1">
              <a:buSzPct val="122000"/>
            </a:pPr>
            <a:r>
              <a:t>Number of gates</a:t>
            </a:r>
          </a:p>
        </p:txBody>
      </p:sp>
      <p:sp>
        <p:nvSpPr>
          <p:cNvPr id="155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74</a:t>
            </a:fld>
            <a:endParaRPr/>
          </a:p>
        </p:txBody>
      </p:sp>
      <p:grpSp>
        <p:nvGrpSpPr>
          <p:cNvPr id="1579" name="Group"/>
          <p:cNvGrpSpPr/>
          <p:nvPr/>
        </p:nvGrpSpPr>
        <p:grpSpPr>
          <a:xfrm>
            <a:off x="6148838" y="3347694"/>
            <a:ext cx="5571724" cy="2586259"/>
            <a:chOff x="0" y="0"/>
            <a:chExt cx="5571722" cy="2586258"/>
          </a:xfrm>
        </p:grpSpPr>
        <p:sp>
          <p:nvSpPr>
            <p:cNvPr id="1551"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52"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53"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54"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55"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556"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57"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58"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59"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60"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561"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562"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566" name="Group"/>
            <p:cNvGrpSpPr/>
            <p:nvPr/>
          </p:nvGrpSpPr>
          <p:grpSpPr>
            <a:xfrm>
              <a:off x="2548458" y="186852"/>
              <a:ext cx="751435" cy="1063781"/>
              <a:chOff x="0" y="0"/>
              <a:chExt cx="751434" cy="1063779"/>
            </a:xfrm>
          </p:grpSpPr>
          <p:sp>
            <p:nvSpPr>
              <p:cNvPr id="1563"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56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6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70" name="Group"/>
            <p:cNvGrpSpPr/>
            <p:nvPr/>
          </p:nvGrpSpPr>
          <p:grpSpPr>
            <a:xfrm>
              <a:off x="3133146" y="845379"/>
              <a:ext cx="751435" cy="1063781"/>
              <a:chOff x="0" y="0"/>
              <a:chExt cx="751434" cy="1063779"/>
            </a:xfrm>
          </p:grpSpPr>
          <p:sp>
            <p:nvSpPr>
              <p:cNvPr id="1567"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56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6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74" name="Group"/>
            <p:cNvGrpSpPr/>
            <p:nvPr/>
          </p:nvGrpSpPr>
          <p:grpSpPr>
            <a:xfrm>
              <a:off x="3717835" y="1510386"/>
              <a:ext cx="751435" cy="1063781"/>
              <a:chOff x="0" y="0"/>
              <a:chExt cx="751434" cy="1063779"/>
            </a:xfrm>
          </p:grpSpPr>
          <p:sp>
            <p:nvSpPr>
              <p:cNvPr id="1571"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57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7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78" name="Group"/>
            <p:cNvGrpSpPr/>
            <p:nvPr/>
          </p:nvGrpSpPr>
          <p:grpSpPr>
            <a:xfrm>
              <a:off x="4579429" y="3771"/>
              <a:ext cx="751435" cy="2397317"/>
              <a:chOff x="0" y="0"/>
              <a:chExt cx="751434" cy="2397315"/>
            </a:xfrm>
          </p:grpSpPr>
          <p:sp>
            <p:nvSpPr>
              <p:cNvPr id="1575"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576"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77"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608" name="Group"/>
          <p:cNvGrpSpPr/>
          <p:nvPr/>
        </p:nvGrpSpPr>
        <p:grpSpPr>
          <a:xfrm>
            <a:off x="14034800" y="3375559"/>
            <a:ext cx="5571724" cy="2586259"/>
            <a:chOff x="0" y="0"/>
            <a:chExt cx="5571722" cy="2586258"/>
          </a:xfrm>
        </p:grpSpPr>
        <p:sp>
          <p:nvSpPr>
            <p:cNvPr id="1580"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81"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82"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83"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84" name="X"/>
            <p:cNvSpPr/>
            <p:nvPr/>
          </p:nvSpPr>
          <p:spPr>
            <a:xfrm>
              <a:off x="1335671" y="0"/>
              <a:ext cx="751435" cy="582392"/>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585"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86"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87"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88"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89" name="X"/>
            <p:cNvSpPr/>
            <p:nvPr/>
          </p:nvSpPr>
          <p:spPr>
            <a:xfrm>
              <a:off x="1335671" y="667955"/>
              <a:ext cx="751435" cy="582392"/>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590" name="X"/>
            <p:cNvSpPr/>
            <p:nvPr/>
          </p:nvSpPr>
          <p:spPr>
            <a:xfrm>
              <a:off x="1335671" y="1335911"/>
              <a:ext cx="751435" cy="582393"/>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591" name="X"/>
            <p:cNvSpPr/>
            <p:nvPr/>
          </p:nvSpPr>
          <p:spPr>
            <a:xfrm>
              <a:off x="1335671" y="2003866"/>
              <a:ext cx="751435" cy="582393"/>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grpSp>
          <p:nvGrpSpPr>
            <p:cNvPr id="1595" name="Group"/>
            <p:cNvGrpSpPr/>
            <p:nvPr/>
          </p:nvGrpSpPr>
          <p:grpSpPr>
            <a:xfrm>
              <a:off x="2548458" y="186852"/>
              <a:ext cx="751435" cy="1063781"/>
              <a:chOff x="0" y="0"/>
              <a:chExt cx="751434" cy="1063779"/>
            </a:xfrm>
          </p:grpSpPr>
          <p:sp>
            <p:nvSpPr>
              <p:cNvPr id="1592"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59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9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99" name="Group"/>
            <p:cNvGrpSpPr/>
            <p:nvPr/>
          </p:nvGrpSpPr>
          <p:grpSpPr>
            <a:xfrm>
              <a:off x="3133146" y="845379"/>
              <a:ext cx="751435" cy="1063781"/>
              <a:chOff x="0" y="0"/>
              <a:chExt cx="751434" cy="1063779"/>
            </a:xfrm>
          </p:grpSpPr>
          <p:sp>
            <p:nvSpPr>
              <p:cNvPr id="1596"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59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9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03" name="Group"/>
            <p:cNvGrpSpPr/>
            <p:nvPr/>
          </p:nvGrpSpPr>
          <p:grpSpPr>
            <a:xfrm>
              <a:off x="3717835" y="1510386"/>
              <a:ext cx="751435" cy="1063781"/>
              <a:chOff x="0" y="0"/>
              <a:chExt cx="751434" cy="1063779"/>
            </a:xfrm>
          </p:grpSpPr>
          <p:sp>
            <p:nvSpPr>
              <p:cNvPr id="1600"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60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0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07" name="Group"/>
            <p:cNvGrpSpPr/>
            <p:nvPr/>
          </p:nvGrpSpPr>
          <p:grpSpPr>
            <a:xfrm>
              <a:off x="4579429" y="3771"/>
              <a:ext cx="751435" cy="2397317"/>
              <a:chOff x="0" y="0"/>
              <a:chExt cx="751434" cy="2397315"/>
            </a:xfrm>
          </p:grpSpPr>
          <p:sp>
            <p:nvSpPr>
              <p:cNvPr id="1604" name="CZ"/>
              <p:cNvSpPr/>
              <p:nvPr/>
            </p:nvSpPr>
            <p:spPr>
              <a:xfrm>
                <a:off x="0" y="0"/>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605"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06"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637" name="Group"/>
          <p:cNvGrpSpPr/>
          <p:nvPr/>
        </p:nvGrpSpPr>
        <p:grpSpPr>
          <a:xfrm>
            <a:off x="6148838" y="6751328"/>
            <a:ext cx="5571724" cy="2586259"/>
            <a:chOff x="0" y="0"/>
            <a:chExt cx="5571722" cy="2586258"/>
          </a:xfrm>
        </p:grpSpPr>
        <p:sp>
          <p:nvSpPr>
            <p:cNvPr id="1609"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10"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11"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12"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13"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14"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15"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16"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17"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18"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19"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20"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624" name="Group"/>
            <p:cNvGrpSpPr/>
            <p:nvPr/>
          </p:nvGrpSpPr>
          <p:grpSpPr>
            <a:xfrm>
              <a:off x="2548458" y="186852"/>
              <a:ext cx="751435" cy="1063781"/>
              <a:chOff x="0" y="0"/>
              <a:chExt cx="751434" cy="1063779"/>
            </a:xfrm>
          </p:grpSpPr>
          <p:sp>
            <p:nvSpPr>
              <p:cNvPr id="1621"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2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2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28" name="Group"/>
            <p:cNvGrpSpPr/>
            <p:nvPr/>
          </p:nvGrpSpPr>
          <p:grpSpPr>
            <a:xfrm>
              <a:off x="3133146" y="845379"/>
              <a:ext cx="751435" cy="1063781"/>
              <a:chOff x="0" y="0"/>
              <a:chExt cx="751434" cy="1063779"/>
            </a:xfrm>
          </p:grpSpPr>
          <p:sp>
            <p:nvSpPr>
              <p:cNvPr id="1625"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2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2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32" name="Group"/>
            <p:cNvGrpSpPr/>
            <p:nvPr/>
          </p:nvGrpSpPr>
          <p:grpSpPr>
            <a:xfrm>
              <a:off x="3717835" y="1510386"/>
              <a:ext cx="751435" cy="1063781"/>
              <a:chOff x="0" y="0"/>
              <a:chExt cx="751434" cy="1063779"/>
            </a:xfrm>
          </p:grpSpPr>
          <p:sp>
            <p:nvSpPr>
              <p:cNvPr id="1629"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3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3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36" name="Group"/>
            <p:cNvGrpSpPr/>
            <p:nvPr/>
          </p:nvGrpSpPr>
          <p:grpSpPr>
            <a:xfrm>
              <a:off x="4579429" y="3771"/>
              <a:ext cx="751435" cy="2397317"/>
              <a:chOff x="0" y="0"/>
              <a:chExt cx="751434" cy="2397315"/>
            </a:xfrm>
          </p:grpSpPr>
          <p:sp>
            <p:nvSpPr>
              <p:cNvPr id="1633"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34"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35"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662" name="Group"/>
          <p:cNvGrpSpPr/>
          <p:nvPr/>
        </p:nvGrpSpPr>
        <p:grpSpPr>
          <a:xfrm>
            <a:off x="19425781" y="6751328"/>
            <a:ext cx="4749048" cy="2586259"/>
            <a:chOff x="0" y="0"/>
            <a:chExt cx="4749046" cy="2586258"/>
          </a:xfrm>
        </p:grpSpPr>
        <p:sp>
          <p:nvSpPr>
            <p:cNvPr id="1638" name="Line"/>
            <p:cNvSpPr/>
            <p:nvPr/>
          </p:nvSpPr>
          <p:spPr>
            <a:xfrm>
              <a:off x="0"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39" name="Line"/>
            <p:cNvSpPr/>
            <p:nvPr/>
          </p:nvSpPr>
          <p:spPr>
            <a:xfrm>
              <a:off x="0"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40" name="Line"/>
            <p:cNvSpPr/>
            <p:nvPr/>
          </p:nvSpPr>
          <p:spPr>
            <a:xfrm>
              <a:off x="0"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41" name="Line"/>
            <p:cNvSpPr/>
            <p:nvPr/>
          </p:nvSpPr>
          <p:spPr>
            <a:xfrm>
              <a:off x="0"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42" name="U3"/>
            <p:cNvSpPr/>
            <p:nvPr/>
          </p:nvSpPr>
          <p:spPr>
            <a:xfrm>
              <a:off x="512995"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43" name="U3"/>
            <p:cNvSpPr/>
            <p:nvPr/>
          </p:nvSpPr>
          <p:spPr>
            <a:xfrm>
              <a:off x="512995"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44" name="U3"/>
            <p:cNvSpPr/>
            <p:nvPr/>
          </p:nvSpPr>
          <p:spPr>
            <a:xfrm>
              <a:off x="512995"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45" name="U3"/>
            <p:cNvSpPr/>
            <p:nvPr/>
          </p:nvSpPr>
          <p:spPr>
            <a:xfrm>
              <a:off x="512995"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649" name="Group"/>
            <p:cNvGrpSpPr/>
            <p:nvPr/>
          </p:nvGrpSpPr>
          <p:grpSpPr>
            <a:xfrm>
              <a:off x="1725783" y="186852"/>
              <a:ext cx="751435" cy="1063780"/>
              <a:chOff x="0" y="0"/>
              <a:chExt cx="751434" cy="1063779"/>
            </a:xfrm>
          </p:grpSpPr>
          <p:sp>
            <p:nvSpPr>
              <p:cNvPr id="1646"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4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4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53" name="Group"/>
            <p:cNvGrpSpPr/>
            <p:nvPr/>
          </p:nvGrpSpPr>
          <p:grpSpPr>
            <a:xfrm>
              <a:off x="2310471" y="845379"/>
              <a:ext cx="751435" cy="1063781"/>
              <a:chOff x="0" y="0"/>
              <a:chExt cx="751434" cy="1063779"/>
            </a:xfrm>
          </p:grpSpPr>
          <p:sp>
            <p:nvSpPr>
              <p:cNvPr id="1650"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5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5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57" name="Group"/>
            <p:cNvGrpSpPr/>
            <p:nvPr/>
          </p:nvGrpSpPr>
          <p:grpSpPr>
            <a:xfrm>
              <a:off x="2895159" y="1510386"/>
              <a:ext cx="751435" cy="1063781"/>
              <a:chOff x="0" y="0"/>
              <a:chExt cx="751434" cy="1063779"/>
            </a:xfrm>
          </p:grpSpPr>
          <p:sp>
            <p:nvSpPr>
              <p:cNvPr id="1654"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5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5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61" name="Group"/>
            <p:cNvGrpSpPr/>
            <p:nvPr/>
          </p:nvGrpSpPr>
          <p:grpSpPr>
            <a:xfrm>
              <a:off x="3756753" y="3771"/>
              <a:ext cx="751435" cy="2397317"/>
              <a:chOff x="0" y="0"/>
              <a:chExt cx="751434" cy="2397315"/>
            </a:xfrm>
          </p:grpSpPr>
          <p:sp>
            <p:nvSpPr>
              <p:cNvPr id="1658"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59"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60"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691" name="Group"/>
          <p:cNvGrpSpPr/>
          <p:nvPr/>
        </p:nvGrpSpPr>
        <p:grpSpPr>
          <a:xfrm>
            <a:off x="13869700" y="6751328"/>
            <a:ext cx="5571724" cy="2586259"/>
            <a:chOff x="0" y="0"/>
            <a:chExt cx="5571722" cy="2586258"/>
          </a:xfrm>
        </p:grpSpPr>
        <p:sp>
          <p:nvSpPr>
            <p:cNvPr id="1663"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64"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65"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66"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67"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68"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69"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70"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71"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72"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73"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74"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678" name="Group"/>
            <p:cNvGrpSpPr/>
            <p:nvPr/>
          </p:nvGrpSpPr>
          <p:grpSpPr>
            <a:xfrm>
              <a:off x="2548458" y="186852"/>
              <a:ext cx="751435" cy="1063781"/>
              <a:chOff x="0" y="0"/>
              <a:chExt cx="751434" cy="1063779"/>
            </a:xfrm>
          </p:grpSpPr>
          <p:sp>
            <p:nvSpPr>
              <p:cNvPr id="1675"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7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7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82" name="Group"/>
            <p:cNvGrpSpPr/>
            <p:nvPr/>
          </p:nvGrpSpPr>
          <p:grpSpPr>
            <a:xfrm>
              <a:off x="3133146" y="845379"/>
              <a:ext cx="751435" cy="1063781"/>
              <a:chOff x="0" y="0"/>
              <a:chExt cx="751434" cy="1063779"/>
            </a:xfrm>
          </p:grpSpPr>
          <p:sp>
            <p:nvSpPr>
              <p:cNvPr id="1679"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8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8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86" name="Group"/>
            <p:cNvGrpSpPr/>
            <p:nvPr/>
          </p:nvGrpSpPr>
          <p:grpSpPr>
            <a:xfrm>
              <a:off x="3717835" y="1510386"/>
              <a:ext cx="751435" cy="1063781"/>
              <a:chOff x="0" y="0"/>
              <a:chExt cx="751434" cy="1063779"/>
            </a:xfrm>
          </p:grpSpPr>
          <p:sp>
            <p:nvSpPr>
              <p:cNvPr id="1683"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8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8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90" name="Group"/>
            <p:cNvGrpSpPr/>
            <p:nvPr/>
          </p:nvGrpSpPr>
          <p:grpSpPr>
            <a:xfrm>
              <a:off x="4579429" y="3771"/>
              <a:ext cx="751435" cy="2397317"/>
              <a:chOff x="0" y="0"/>
              <a:chExt cx="751434" cy="2397315"/>
            </a:xfrm>
          </p:grpSpPr>
          <p:sp>
            <p:nvSpPr>
              <p:cNvPr id="1687"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88"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89"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1692" name="Line"/>
          <p:cNvSpPr/>
          <p:nvPr/>
        </p:nvSpPr>
        <p:spPr>
          <a:xfrm>
            <a:off x="12373014" y="4643288"/>
            <a:ext cx="1518274" cy="1"/>
          </a:xfrm>
          <a:prstGeom prst="line">
            <a:avLst/>
          </a:prstGeom>
          <a:ln w="76200">
            <a:solidFill>
              <a:srgbClr val="000000"/>
            </a:solidFill>
            <a:miter lim="400000"/>
            <a:headEnd type="stealth"/>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1693" name="Line"/>
          <p:cNvSpPr/>
          <p:nvPr/>
        </p:nvSpPr>
        <p:spPr>
          <a:xfrm>
            <a:off x="12373014" y="8044457"/>
            <a:ext cx="1518274" cy="1"/>
          </a:xfrm>
          <a:prstGeom prst="line">
            <a:avLst/>
          </a:prstGeom>
          <a:ln w="76200">
            <a:solidFill>
              <a:srgbClr val="000000"/>
            </a:solidFill>
            <a:miter lim="400000"/>
            <a:headEnd type="stealth"/>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 name="Challenges of PQC — Large Design Space"/>
          <p:cNvSpPr txBox="1">
            <a:spLocks noGrp="1"/>
          </p:cNvSpPr>
          <p:nvPr>
            <p:ph type="title"/>
          </p:nvPr>
        </p:nvSpPr>
        <p:spPr>
          <a:prstGeom prst="rect">
            <a:avLst/>
          </a:prstGeom>
        </p:spPr>
        <p:txBody>
          <a:bodyPr/>
          <a:lstStyle/>
          <a:p>
            <a:r>
              <a:t>Challenges of PQC — Large Design Space</a:t>
            </a:r>
          </a:p>
        </p:txBody>
      </p:sp>
      <p:sp>
        <p:nvSpPr>
          <p:cNvPr id="1698" name="Large design space for circuit architecture…"/>
          <p:cNvSpPr txBox="1">
            <a:spLocks noGrp="1"/>
          </p:cNvSpPr>
          <p:nvPr>
            <p:ph type="body" idx="1"/>
          </p:nvPr>
        </p:nvSpPr>
        <p:spPr>
          <a:xfrm>
            <a:off x="1218959" y="2540000"/>
            <a:ext cx="21944882" cy="10624798"/>
          </a:xfrm>
          <a:prstGeom prst="rect">
            <a:avLst/>
          </a:prstGeom>
        </p:spPr>
        <p:txBody>
          <a:bodyPr/>
          <a:lstStyle/>
          <a:p>
            <a:r>
              <a:t>Large design space for circuit architecture</a:t>
            </a:r>
          </a:p>
          <a:p>
            <a:pPr lvl="1">
              <a:buSzPct val="122000"/>
            </a:pPr>
            <a:r>
              <a:t>Type of gates</a:t>
            </a:r>
            <a:br/>
            <a:br/>
            <a:br/>
            <a:endParaRPr/>
          </a:p>
          <a:p>
            <a:pPr lvl="1">
              <a:buSzPct val="122000"/>
            </a:pPr>
            <a:r>
              <a:t>Number of gates</a:t>
            </a:r>
          </a:p>
          <a:p>
            <a:pPr lvl="1">
              <a:buSzPct val="122000"/>
            </a:pPr>
            <a:endParaRPr/>
          </a:p>
          <a:p>
            <a:pPr lvl="1">
              <a:buSzPct val="122000"/>
            </a:pPr>
            <a:endParaRPr/>
          </a:p>
          <a:p>
            <a:pPr lvl="1">
              <a:buSzPct val="122000"/>
            </a:pPr>
            <a:endParaRPr/>
          </a:p>
          <a:p>
            <a:pPr lvl="1">
              <a:buSzPct val="122000"/>
            </a:pPr>
            <a:r>
              <a:t>Position of gates</a:t>
            </a:r>
          </a:p>
        </p:txBody>
      </p:sp>
      <p:sp>
        <p:nvSpPr>
          <p:cNvPr id="169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75</a:t>
            </a:fld>
            <a:endParaRPr/>
          </a:p>
        </p:txBody>
      </p:sp>
      <p:grpSp>
        <p:nvGrpSpPr>
          <p:cNvPr id="1728" name="Group"/>
          <p:cNvGrpSpPr/>
          <p:nvPr/>
        </p:nvGrpSpPr>
        <p:grpSpPr>
          <a:xfrm>
            <a:off x="6148838" y="3347694"/>
            <a:ext cx="5571724" cy="2586259"/>
            <a:chOff x="0" y="0"/>
            <a:chExt cx="5571722" cy="2586258"/>
          </a:xfrm>
        </p:grpSpPr>
        <p:sp>
          <p:nvSpPr>
            <p:cNvPr id="1700"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01"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02"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03"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04"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05"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06"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07"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08"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09"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10"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11"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715" name="Group"/>
            <p:cNvGrpSpPr/>
            <p:nvPr/>
          </p:nvGrpSpPr>
          <p:grpSpPr>
            <a:xfrm>
              <a:off x="2548458" y="186852"/>
              <a:ext cx="751435" cy="1063781"/>
              <a:chOff x="0" y="0"/>
              <a:chExt cx="751434" cy="1063779"/>
            </a:xfrm>
          </p:grpSpPr>
          <p:sp>
            <p:nvSpPr>
              <p:cNvPr id="1712"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1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1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19" name="Group"/>
            <p:cNvGrpSpPr/>
            <p:nvPr/>
          </p:nvGrpSpPr>
          <p:grpSpPr>
            <a:xfrm>
              <a:off x="3133146" y="845379"/>
              <a:ext cx="751435" cy="1063781"/>
              <a:chOff x="0" y="0"/>
              <a:chExt cx="751434" cy="1063779"/>
            </a:xfrm>
          </p:grpSpPr>
          <p:sp>
            <p:nvSpPr>
              <p:cNvPr id="1716"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1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1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23" name="Group"/>
            <p:cNvGrpSpPr/>
            <p:nvPr/>
          </p:nvGrpSpPr>
          <p:grpSpPr>
            <a:xfrm>
              <a:off x="3717835" y="1510386"/>
              <a:ext cx="751435" cy="1063781"/>
              <a:chOff x="0" y="0"/>
              <a:chExt cx="751434" cy="1063779"/>
            </a:xfrm>
          </p:grpSpPr>
          <p:sp>
            <p:nvSpPr>
              <p:cNvPr id="1720"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2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2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27" name="Group"/>
            <p:cNvGrpSpPr/>
            <p:nvPr/>
          </p:nvGrpSpPr>
          <p:grpSpPr>
            <a:xfrm>
              <a:off x="4579429" y="3771"/>
              <a:ext cx="751435" cy="2397317"/>
              <a:chOff x="0" y="0"/>
              <a:chExt cx="751434" cy="2397315"/>
            </a:xfrm>
          </p:grpSpPr>
          <p:sp>
            <p:nvSpPr>
              <p:cNvPr id="1724"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25"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26"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757" name="Group"/>
          <p:cNvGrpSpPr/>
          <p:nvPr/>
        </p:nvGrpSpPr>
        <p:grpSpPr>
          <a:xfrm>
            <a:off x="14034800" y="3375559"/>
            <a:ext cx="5571724" cy="2586259"/>
            <a:chOff x="0" y="0"/>
            <a:chExt cx="5571722" cy="2586258"/>
          </a:xfrm>
        </p:grpSpPr>
        <p:sp>
          <p:nvSpPr>
            <p:cNvPr id="1729"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30"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31"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32"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33" name="X"/>
            <p:cNvSpPr/>
            <p:nvPr/>
          </p:nvSpPr>
          <p:spPr>
            <a:xfrm>
              <a:off x="1335671" y="0"/>
              <a:ext cx="751435" cy="582392"/>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734"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35"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36"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37"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38" name="X"/>
            <p:cNvSpPr/>
            <p:nvPr/>
          </p:nvSpPr>
          <p:spPr>
            <a:xfrm>
              <a:off x="1335671" y="667955"/>
              <a:ext cx="751435" cy="582392"/>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739" name="X"/>
            <p:cNvSpPr/>
            <p:nvPr/>
          </p:nvSpPr>
          <p:spPr>
            <a:xfrm>
              <a:off x="1335671" y="1335911"/>
              <a:ext cx="751435" cy="582393"/>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740" name="X"/>
            <p:cNvSpPr/>
            <p:nvPr/>
          </p:nvSpPr>
          <p:spPr>
            <a:xfrm>
              <a:off x="1335671" y="2003866"/>
              <a:ext cx="751435" cy="582393"/>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grpSp>
          <p:nvGrpSpPr>
            <p:cNvPr id="1744" name="Group"/>
            <p:cNvGrpSpPr/>
            <p:nvPr/>
          </p:nvGrpSpPr>
          <p:grpSpPr>
            <a:xfrm>
              <a:off x="2548458" y="186852"/>
              <a:ext cx="751435" cy="1063781"/>
              <a:chOff x="0" y="0"/>
              <a:chExt cx="751434" cy="1063779"/>
            </a:xfrm>
          </p:grpSpPr>
          <p:sp>
            <p:nvSpPr>
              <p:cNvPr id="1741"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74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4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48" name="Group"/>
            <p:cNvGrpSpPr/>
            <p:nvPr/>
          </p:nvGrpSpPr>
          <p:grpSpPr>
            <a:xfrm>
              <a:off x="3133146" y="845379"/>
              <a:ext cx="751435" cy="1063781"/>
              <a:chOff x="0" y="0"/>
              <a:chExt cx="751434" cy="1063779"/>
            </a:xfrm>
          </p:grpSpPr>
          <p:sp>
            <p:nvSpPr>
              <p:cNvPr id="1745"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74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4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52" name="Group"/>
            <p:cNvGrpSpPr/>
            <p:nvPr/>
          </p:nvGrpSpPr>
          <p:grpSpPr>
            <a:xfrm>
              <a:off x="3717835" y="1510386"/>
              <a:ext cx="751435" cy="1063781"/>
              <a:chOff x="0" y="0"/>
              <a:chExt cx="751434" cy="1063779"/>
            </a:xfrm>
          </p:grpSpPr>
          <p:sp>
            <p:nvSpPr>
              <p:cNvPr id="1749"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75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5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56" name="Group"/>
            <p:cNvGrpSpPr/>
            <p:nvPr/>
          </p:nvGrpSpPr>
          <p:grpSpPr>
            <a:xfrm>
              <a:off x="4579429" y="3771"/>
              <a:ext cx="751435" cy="2397317"/>
              <a:chOff x="0" y="0"/>
              <a:chExt cx="751434" cy="2397315"/>
            </a:xfrm>
          </p:grpSpPr>
          <p:sp>
            <p:nvSpPr>
              <p:cNvPr id="1753" name="CZ"/>
              <p:cNvSpPr/>
              <p:nvPr/>
            </p:nvSpPr>
            <p:spPr>
              <a:xfrm>
                <a:off x="0" y="0"/>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754"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55"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786" name="Group"/>
          <p:cNvGrpSpPr/>
          <p:nvPr/>
        </p:nvGrpSpPr>
        <p:grpSpPr>
          <a:xfrm>
            <a:off x="6148838" y="6751328"/>
            <a:ext cx="5571724" cy="2586259"/>
            <a:chOff x="0" y="0"/>
            <a:chExt cx="5571722" cy="2586258"/>
          </a:xfrm>
        </p:grpSpPr>
        <p:sp>
          <p:nvSpPr>
            <p:cNvPr id="1758"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59"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60"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61"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62"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63"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64"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65"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66"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67"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68"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69"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773" name="Group"/>
            <p:cNvGrpSpPr/>
            <p:nvPr/>
          </p:nvGrpSpPr>
          <p:grpSpPr>
            <a:xfrm>
              <a:off x="2548458" y="186852"/>
              <a:ext cx="751435" cy="1063781"/>
              <a:chOff x="0" y="0"/>
              <a:chExt cx="751434" cy="1063779"/>
            </a:xfrm>
          </p:grpSpPr>
          <p:sp>
            <p:nvSpPr>
              <p:cNvPr id="1770"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7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7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77" name="Group"/>
            <p:cNvGrpSpPr/>
            <p:nvPr/>
          </p:nvGrpSpPr>
          <p:grpSpPr>
            <a:xfrm>
              <a:off x="3133146" y="845379"/>
              <a:ext cx="751435" cy="1063781"/>
              <a:chOff x="0" y="0"/>
              <a:chExt cx="751434" cy="1063779"/>
            </a:xfrm>
          </p:grpSpPr>
          <p:sp>
            <p:nvSpPr>
              <p:cNvPr id="1774"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7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7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81" name="Group"/>
            <p:cNvGrpSpPr/>
            <p:nvPr/>
          </p:nvGrpSpPr>
          <p:grpSpPr>
            <a:xfrm>
              <a:off x="3717835" y="1510386"/>
              <a:ext cx="751435" cy="1063781"/>
              <a:chOff x="0" y="0"/>
              <a:chExt cx="751434" cy="1063779"/>
            </a:xfrm>
          </p:grpSpPr>
          <p:sp>
            <p:nvSpPr>
              <p:cNvPr id="1778"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7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8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85" name="Group"/>
            <p:cNvGrpSpPr/>
            <p:nvPr/>
          </p:nvGrpSpPr>
          <p:grpSpPr>
            <a:xfrm>
              <a:off x="4579429" y="3771"/>
              <a:ext cx="751435" cy="2397317"/>
              <a:chOff x="0" y="0"/>
              <a:chExt cx="751434" cy="2397315"/>
            </a:xfrm>
          </p:grpSpPr>
          <p:sp>
            <p:nvSpPr>
              <p:cNvPr id="1782"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83"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84"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815" name="Group"/>
          <p:cNvGrpSpPr/>
          <p:nvPr/>
        </p:nvGrpSpPr>
        <p:grpSpPr>
          <a:xfrm>
            <a:off x="6148838" y="10318671"/>
            <a:ext cx="5571724" cy="2586260"/>
            <a:chOff x="0" y="0"/>
            <a:chExt cx="5571722" cy="2586258"/>
          </a:xfrm>
        </p:grpSpPr>
        <p:sp>
          <p:nvSpPr>
            <p:cNvPr id="1787"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88"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89"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90"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91"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92"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93"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94"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95"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96"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97"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98"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802" name="Group"/>
            <p:cNvGrpSpPr/>
            <p:nvPr/>
          </p:nvGrpSpPr>
          <p:grpSpPr>
            <a:xfrm>
              <a:off x="2548458" y="186852"/>
              <a:ext cx="751435" cy="1063781"/>
              <a:chOff x="0" y="0"/>
              <a:chExt cx="751434" cy="1063779"/>
            </a:xfrm>
          </p:grpSpPr>
          <p:sp>
            <p:nvSpPr>
              <p:cNvPr id="1799"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0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0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06" name="Group"/>
            <p:cNvGrpSpPr/>
            <p:nvPr/>
          </p:nvGrpSpPr>
          <p:grpSpPr>
            <a:xfrm>
              <a:off x="3133146" y="845379"/>
              <a:ext cx="751435" cy="1063781"/>
              <a:chOff x="0" y="0"/>
              <a:chExt cx="751434" cy="1063779"/>
            </a:xfrm>
          </p:grpSpPr>
          <p:sp>
            <p:nvSpPr>
              <p:cNvPr id="1803"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0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0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10" name="Group"/>
            <p:cNvGrpSpPr/>
            <p:nvPr/>
          </p:nvGrpSpPr>
          <p:grpSpPr>
            <a:xfrm>
              <a:off x="3717835" y="1510386"/>
              <a:ext cx="751435" cy="1063781"/>
              <a:chOff x="0" y="0"/>
              <a:chExt cx="751434" cy="1063779"/>
            </a:xfrm>
          </p:grpSpPr>
          <p:sp>
            <p:nvSpPr>
              <p:cNvPr id="1807"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0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0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14" name="Group"/>
            <p:cNvGrpSpPr/>
            <p:nvPr/>
          </p:nvGrpSpPr>
          <p:grpSpPr>
            <a:xfrm>
              <a:off x="4579429" y="3771"/>
              <a:ext cx="751435" cy="2397317"/>
              <a:chOff x="0" y="0"/>
              <a:chExt cx="751434" cy="2397315"/>
            </a:xfrm>
          </p:grpSpPr>
          <p:sp>
            <p:nvSpPr>
              <p:cNvPr id="1811"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12"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13"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840" name="Group"/>
          <p:cNvGrpSpPr/>
          <p:nvPr/>
        </p:nvGrpSpPr>
        <p:grpSpPr>
          <a:xfrm>
            <a:off x="19425781" y="6751328"/>
            <a:ext cx="4749048" cy="2586259"/>
            <a:chOff x="0" y="0"/>
            <a:chExt cx="4749046" cy="2586258"/>
          </a:xfrm>
        </p:grpSpPr>
        <p:sp>
          <p:nvSpPr>
            <p:cNvPr id="1816" name="Line"/>
            <p:cNvSpPr/>
            <p:nvPr/>
          </p:nvSpPr>
          <p:spPr>
            <a:xfrm>
              <a:off x="0"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17" name="Line"/>
            <p:cNvSpPr/>
            <p:nvPr/>
          </p:nvSpPr>
          <p:spPr>
            <a:xfrm>
              <a:off x="0"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18" name="Line"/>
            <p:cNvSpPr/>
            <p:nvPr/>
          </p:nvSpPr>
          <p:spPr>
            <a:xfrm>
              <a:off x="0"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19" name="Line"/>
            <p:cNvSpPr/>
            <p:nvPr/>
          </p:nvSpPr>
          <p:spPr>
            <a:xfrm>
              <a:off x="0"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20" name="U3"/>
            <p:cNvSpPr/>
            <p:nvPr/>
          </p:nvSpPr>
          <p:spPr>
            <a:xfrm>
              <a:off x="512995"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21" name="U3"/>
            <p:cNvSpPr/>
            <p:nvPr/>
          </p:nvSpPr>
          <p:spPr>
            <a:xfrm>
              <a:off x="512995"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22" name="U3"/>
            <p:cNvSpPr/>
            <p:nvPr/>
          </p:nvSpPr>
          <p:spPr>
            <a:xfrm>
              <a:off x="512995"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23" name="U3"/>
            <p:cNvSpPr/>
            <p:nvPr/>
          </p:nvSpPr>
          <p:spPr>
            <a:xfrm>
              <a:off x="512995"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827" name="Group"/>
            <p:cNvGrpSpPr/>
            <p:nvPr/>
          </p:nvGrpSpPr>
          <p:grpSpPr>
            <a:xfrm>
              <a:off x="1725783" y="186852"/>
              <a:ext cx="751435" cy="1063780"/>
              <a:chOff x="0" y="0"/>
              <a:chExt cx="751434" cy="1063779"/>
            </a:xfrm>
          </p:grpSpPr>
          <p:sp>
            <p:nvSpPr>
              <p:cNvPr id="1824"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2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2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31" name="Group"/>
            <p:cNvGrpSpPr/>
            <p:nvPr/>
          </p:nvGrpSpPr>
          <p:grpSpPr>
            <a:xfrm>
              <a:off x="2310471" y="845379"/>
              <a:ext cx="751435" cy="1063781"/>
              <a:chOff x="0" y="0"/>
              <a:chExt cx="751434" cy="1063779"/>
            </a:xfrm>
          </p:grpSpPr>
          <p:sp>
            <p:nvSpPr>
              <p:cNvPr id="1828"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2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3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35" name="Group"/>
            <p:cNvGrpSpPr/>
            <p:nvPr/>
          </p:nvGrpSpPr>
          <p:grpSpPr>
            <a:xfrm>
              <a:off x="2895159" y="1510386"/>
              <a:ext cx="751435" cy="1063781"/>
              <a:chOff x="0" y="0"/>
              <a:chExt cx="751434" cy="1063779"/>
            </a:xfrm>
          </p:grpSpPr>
          <p:sp>
            <p:nvSpPr>
              <p:cNvPr id="1832"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3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3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39" name="Group"/>
            <p:cNvGrpSpPr/>
            <p:nvPr/>
          </p:nvGrpSpPr>
          <p:grpSpPr>
            <a:xfrm>
              <a:off x="3756753" y="3771"/>
              <a:ext cx="751435" cy="2397317"/>
              <a:chOff x="0" y="0"/>
              <a:chExt cx="751434" cy="2397315"/>
            </a:xfrm>
          </p:grpSpPr>
          <p:sp>
            <p:nvSpPr>
              <p:cNvPr id="1836"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37"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38"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869" name="Group"/>
          <p:cNvGrpSpPr/>
          <p:nvPr/>
        </p:nvGrpSpPr>
        <p:grpSpPr>
          <a:xfrm>
            <a:off x="13869700" y="6751328"/>
            <a:ext cx="5571724" cy="2586259"/>
            <a:chOff x="0" y="0"/>
            <a:chExt cx="5571722" cy="2586258"/>
          </a:xfrm>
        </p:grpSpPr>
        <p:sp>
          <p:nvSpPr>
            <p:cNvPr id="1841"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42"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43"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44"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45"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46"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847"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848"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849"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850"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51"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52"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856" name="Group"/>
            <p:cNvGrpSpPr/>
            <p:nvPr/>
          </p:nvGrpSpPr>
          <p:grpSpPr>
            <a:xfrm>
              <a:off x="2548458" y="186852"/>
              <a:ext cx="751435" cy="1063781"/>
              <a:chOff x="0" y="0"/>
              <a:chExt cx="751434" cy="1063779"/>
            </a:xfrm>
          </p:grpSpPr>
          <p:sp>
            <p:nvSpPr>
              <p:cNvPr id="1853"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5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5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60" name="Group"/>
            <p:cNvGrpSpPr/>
            <p:nvPr/>
          </p:nvGrpSpPr>
          <p:grpSpPr>
            <a:xfrm>
              <a:off x="3133146" y="845379"/>
              <a:ext cx="751435" cy="1063781"/>
              <a:chOff x="0" y="0"/>
              <a:chExt cx="751434" cy="1063779"/>
            </a:xfrm>
          </p:grpSpPr>
          <p:sp>
            <p:nvSpPr>
              <p:cNvPr id="1857"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5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5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64" name="Group"/>
            <p:cNvGrpSpPr/>
            <p:nvPr/>
          </p:nvGrpSpPr>
          <p:grpSpPr>
            <a:xfrm>
              <a:off x="3717835" y="1510386"/>
              <a:ext cx="751435" cy="1063781"/>
              <a:chOff x="0" y="0"/>
              <a:chExt cx="751434" cy="1063779"/>
            </a:xfrm>
          </p:grpSpPr>
          <p:sp>
            <p:nvSpPr>
              <p:cNvPr id="1861"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6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6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68" name="Group"/>
            <p:cNvGrpSpPr/>
            <p:nvPr/>
          </p:nvGrpSpPr>
          <p:grpSpPr>
            <a:xfrm>
              <a:off x="4579429" y="3771"/>
              <a:ext cx="751435" cy="2397317"/>
              <a:chOff x="0" y="0"/>
              <a:chExt cx="751434" cy="2397315"/>
            </a:xfrm>
          </p:grpSpPr>
          <p:sp>
            <p:nvSpPr>
              <p:cNvPr id="1865"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66"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67"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901" name="Group"/>
          <p:cNvGrpSpPr/>
          <p:nvPr/>
        </p:nvGrpSpPr>
        <p:grpSpPr>
          <a:xfrm>
            <a:off x="14316385" y="10322443"/>
            <a:ext cx="5125039" cy="3548592"/>
            <a:chOff x="446684" y="0"/>
            <a:chExt cx="5125038" cy="3548591"/>
          </a:xfrm>
        </p:grpSpPr>
        <p:sp>
          <p:nvSpPr>
            <p:cNvPr id="1870" name="Line"/>
            <p:cNvSpPr/>
            <p:nvPr/>
          </p:nvSpPr>
          <p:spPr>
            <a:xfrm>
              <a:off x="822676" y="28742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71" name="Line"/>
            <p:cNvSpPr/>
            <p:nvPr/>
          </p:nvSpPr>
          <p:spPr>
            <a:xfrm>
              <a:off x="822676" y="95566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72" name="Line"/>
            <p:cNvSpPr/>
            <p:nvPr/>
          </p:nvSpPr>
          <p:spPr>
            <a:xfrm>
              <a:off x="822676" y="162390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73" name="Line"/>
            <p:cNvSpPr/>
            <p:nvPr/>
          </p:nvSpPr>
          <p:spPr>
            <a:xfrm>
              <a:off x="822676" y="229214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74" name="⎥0〉"/>
            <p:cNvSpPr/>
            <p:nvPr/>
          </p:nvSpPr>
          <p:spPr>
            <a:xfrm>
              <a:off x="446684" y="28742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875" name="⎥0〉"/>
            <p:cNvSpPr/>
            <p:nvPr/>
          </p:nvSpPr>
          <p:spPr>
            <a:xfrm>
              <a:off x="446684" y="9556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876" name="⎥0〉"/>
            <p:cNvSpPr/>
            <p:nvPr/>
          </p:nvSpPr>
          <p:spPr>
            <a:xfrm>
              <a:off x="446684" y="1623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877" name="⎥0〉"/>
            <p:cNvSpPr/>
            <p:nvPr/>
          </p:nvSpPr>
          <p:spPr>
            <a:xfrm>
              <a:off x="446684" y="2278591"/>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grpSp>
          <p:nvGrpSpPr>
            <p:cNvPr id="1880" name="Group"/>
            <p:cNvGrpSpPr/>
            <p:nvPr/>
          </p:nvGrpSpPr>
          <p:grpSpPr>
            <a:xfrm>
              <a:off x="2333279" y="15593"/>
              <a:ext cx="751435" cy="1250348"/>
              <a:chOff x="0" y="0"/>
              <a:chExt cx="751434" cy="1250346"/>
            </a:xfrm>
          </p:grpSpPr>
          <p:sp>
            <p:nvSpPr>
              <p:cNvPr id="1878" name="U3"/>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79" name="U3"/>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grpSp>
          <p:nvGrpSpPr>
            <p:cNvPr id="1883" name="Group"/>
            <p:cNvGrpSpPr/>
            <p:nvPr/>
          </p:nvGrpSpPr>
          <p:grpSpPr>
            <a:xfrm>
              <a:off x="4575935" y="655040"/>
              <a:ext cx="751435" cy="1250348"/>
              <a:chOff x="0" y="0"/>
              <a:chExt cx="751434" cy="1250346"/>
            </a:xfrm>
          </p:grpSpPr>
          <p:sp>
            <p:nvSpPr>
              <p:cNvPr id="1881" name="U3"/>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82" name="U3"/>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grpSp>
          <p:nvGrpSpPr>
            <p:cNvPr id="1892" name="Group"/>
            <p:cNvGrpSpPr/>
            <p:nvPr/>
          </p:nvGrpSpPr>
          <p:grpSpPr>
            <a:xfrm>
              <a:off x="954320" y="197804"/>
              <a:ext cx="1336124" cy="1722308"/>
              <a:chOff x="0" y="0"/>
              <a:chExt cx="1336122" cy="1722306"/>
            </a:xfrm>
          </p:grpSpPr>
          <p:grpSp>
            <p:nvGrpSpPr>
              <p:cNvPr id="1887" name="Group"/>
              <p:cNvGrpSpPr/>
              <p:nvPr/>
            </p:nvGrpSpPr>
            <p:grpSpPr>
              <a:xfrm>
                <a:off x="0" y="-1"/>
                <a:ext cx="751435" cy="1063781"/>
                <a:chOff x="0" y="0"/>
                <a:chExt cx="751434" cy="1063779"/>
              </a:xfrm>
            </p:grpSpPr>
            <p:sp>
              <p:nvSpPr>
                <p:cNvPr id="1884"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8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8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91" name="Group"/>
              <p:cNvGrpSpPr/>
              <p:nvPr/>
            </p:nvGrpSpPr>
            <p:grpSpPr>
              <a:xfrm>
                <a:off x="584688" y="658526"/>
                <a:ext cx="751435" cy="1063781"/>
                <a:chOff x="0" y="0"/>
                <a:chExt cx="751434" cy="1063779"/>
              </a:xfrm>
            </p:grpSpPr>
            <p:sp>
              <p:nvSpPr>
                <p:cNvPr id="1888"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8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9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896" name="Group"/>
            <p:cNvGrpSpPr/>
            <p:nvPr/>
          </p:nvGrpSpPr>
          <p:grpSpPr>
            <a:xfrm>
              <a:off x="2473235" y="1506614"/>
              <a:ext cx="751435" cy="1063781"/>
              <a:chOff x="0" y="0"/>
              <a:chExt cx="751434" cy="1063779"/>
            </a:xfrm>
          </p:grpSpPr>
          <p:sp>
            <p:nvSpPr>
              <p:cNvPr id="1893"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9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9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900" name="Group"/>
            <p:cNvGrpSpPr/>
            <p:nvPr/>
          </p:nvGrpSpPr>
          <p:grpSpPr>
            <a:xfrm>
              <a:off x="3334829" y="0"/>
              <a:ext cx="751435" cy="2397316"/>
              <a:chOff x="0" y="0"/>
              <a:chExt cx="751434" cy="2397315"/>
            </a:xfrm>
          </p:grpSpPr>
          <p:sp>
            <p:nvSpPr>
              <p:cNvPr id="1897"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98"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99"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1902" name="Line"/>
          <p:cNvSpPr/>
          <p:nvPr/>
        </p:nvSpPr>
        <p:spPr>
          <a:xfrm>
            <a:off x="12373014" y="4643288"/>
            <a:ext cx="1518274" cy="1"/>
          </a:xfrm>
          <a:prstGeom prst="line">
            <a:avLst/>
          </a:prstGeom>
          <a:ln w="76200">
            <a:solidFill>
              <a:srgbClr val="000000"/>
            </a:solidFill>
            <a:miter lim="400000"/>
            <a:headEnd type="stealth"/>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1903" name="Line"/>
          <p:cNvSpPr/>
          <p:nvPr/>
        </p:nvSpPr>
        <p:spPr>
          <a:xfrm>
            <a:off x="12373014" y="8044457"/>
            <a:ext cx="1518274" cy="1"/>
          </a:xfrm>
          <a:prstGeom prst="line">
            <a:avLst/>
          </a:prstGeom>
          <a:ln w="76200">
            <a:solidFill>
              <a:srgbClr val="000000"/>
            </a:solidFill>
            <a:miter lim="400000"/>
            <a:headEnd type="stealth"/>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1904" name="Line"/>
          <p:cNvSpPr/>
          <p:nvPr/>
        </p:nvSpPr>
        <p:spPr>
          <a:xfrm>
            <a:off x="12373014" y="11611801"/>
            <a:ext cx="1518274" cy="1"/>
          </a:xfrm>
          <a:prstGeom prst="line">
            <a:avLst/>
          </a:prstGeom>
          <a:ln w="76200">
            <a:solidFill>
              <a:srgbClr val="000000"/>
            </a:solidFill>
            <a:miter lim="400000"/>
            <a:headEnd type="stealth"/>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8" name="Rounded Rectangle"/>
          <p:cNvSpPr/>
          <p:nvPr/>
        </p:nvSpPr>
        <p:spPr>
          <a:xfrm>
            <a:off x="13225798" y="3228376"/>
            <a:ext cx="7560914" cy="903236"/>
          </a:xfrm>
          <a:prstGeom prst="roundRect">
            <a:avLst>
              <a:gd name="adj" fmla="val 21091"/>
            </a:avLst>
          </a:prstGeom>
          <a:solidFill>
            <a:srgbClr val="8A8B8C">
              <a:alpha val="70129"/>
            </a:srgbClr>
          </a:solidFill>
          <a:ln w="12700">
            <a:miter lim="400000"/>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09" name="Rounded Rectangle"/>
          <p:cNvSpPr/>
          <p:nvPr/>
        </p:nvSpPr>
        <p:spPr>
          <a:xfrm>
            <a:off x="12812650" y="7299779"/>
            <a:ext cx="7397115" cy="2641331"/>
          </a:xfrm>
          <a:prstGeom prst="roundRect">
            <a:avLst>
              <a:gd name="adj" fmla="val 7570"/>
            </a:avLst>
          </a:prstGeom>
          <a:solidFill>
            <a:srgbClr val="8A8B8C">
              <a:alpha val="70129"/>
            </a:srgbClr>
          </a:solidFill>
          <a:ln w="12700">
            <a:miter lim="400000"/>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10" name="Rounded Rectangle"/>
          <p:cNvSpPr/>
          <p:nvPr/>
        </p:nvSpPr>
        <p:spPr>
          <a:xfrm>
            <a:off x="4067179" y="7362184"/>
            <a:ext cx="6098722" cy="2516520"/>
          </a:xfrm>
          <a:prstGeom prst="roundRect">
            <a:avLst>
              <a:gd name="adj" fmla="val 7570"/>
            </a:avLst>
          </a:prstGeom>
          <a:solidFill>
            <a:srgbClr val="F8B62D"/>
          </a:solidFill>
          <a:ln w="12700">
            <a:miter lim="400000"/>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11" name="Rounded Rectangle"/>
          <p:cNvSpPr/>
          <p:nvPr/>
        </p:nvSpPr>
        <p:spPr>
          <a:xfrm>
            <a:off x="3645680" y="3228376"/>
            <a:ext cx="8618209" cy="903236"/>
          </a:xfrm>
          <a:prstGeom prst="roundRect">
            <a:avLst>
              <a:gd name="adj" fmla="val 21091"/>
            </a:avLst>
          </a:prstGeom>
          <a:solidFill>
            <a:srgbClr val="F8B62D"/>
          </a:solidFill>
          <a:ln w="12700">
            <a:miter lim="400000"/>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12" name="Goal of QuantumNAS"/>
          <p:cNvSpPr txBox="1">
            <a:spLocks noGrp="1"/>
          </p:cNvSpPr>
          <p:nvPr>
            <p:ph type="title"/>
          </p:nvPr>
        </p:nvSpPr>
        <p:spPr>
          <a:prstGeom prst="rect">
            <a:avLst/>
          </a:prstGeom>
        </p:spPr>
        <p:txBody>
          <a:bodyPr/>
          <a:lstStyle/>
          <a:p>
            <a:r>
              <a:t>Goal of QuantumNAS</a:t>
            </a:r>
          </a:p>
        </p:txBody>
      </p:sp>
      <p:sp>
        <p:nvSpPr>
          <p:cNvPr id="191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76</a:t>
            </a:fld>
            <a:endParaRPr/>
          </a:p>
        </p:txBody>
      </p:sp>
      <p:sp>
        <p:nvSpPr>
          <p:cNvPr id="1914" name="Automatically &amp; efficiently search for noise-robust quantum circuit"/>
          <p:cNvSpPr txBox="1"/>
          <p:nvPr/>
        </p:nvSpPr>
        <p:spPr>
          <a:xfrm>
            <a:off x="3698038" y="3260395"/>
            <a:ext cx="16987925" cy="768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100000"/>
              </a:lnSpc>
              <a:defRPr sz="4600" b="0"/>
            </a:lvl1pPr>
          </a:lstStyle>
          <a:p>
            <a:r>
              <a:t>Automatically &amp; efficiently search for noise-robust quantum circuit</a:t>
            </a:r>
          </a:p>
        </p:txBody>
      </p:sp>
      <p:sp>
        <p:nvSpPr>
          <p:cNvPr id="1915" name="Train one “SuperCircuit”, providing parameters to many “SubCircuits”"/>
          <p:cNvSpPr txBox="1"/>
          <p:nvPr/>
        </p:nvSpPr>
        <p:spPr>
          <a:xfrm>
            <a:off x="4175202" y="7697047"/>
            <a:ext cx="5882677" cy="1799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defRPr b="0"/>
            </a:lvl1pPr>
          </a:lstStyle>
          <a:p>
            <a:r>
              <a:t>Train one “SuperCircuit”, providing parameters to many “SubCircuits”</a:t>
            </a:r>
          </a:p>
        </p:txBody>
      </p:sp>
      <p:sp>
        <p:nvSpPr>
          <p:cNvPr id="1916" name="Line"/>
          <p:cNvSpPr/>
          <p:nvPr/>
        </p:nvSpPr>
        <p:spPr>
          <a:xfrm>
            <a:off x="7528858" y="4497231"/>
            <a:ext cx="1" cy="2396406"/>
          </a:xfrm>
          <a:prstGeom prst="line">
            <a:avLst/>
          </a:prstGeom>
          <a:ln w="50800">
            <a:solidFill>
              <a:srgbClr val="000000"/>
            </a:solidFill>
            <a:miter lim="400000"/>
            <a:headEnd type="stealth"/>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17" name="Line"/>
          <p:cNvSpPr/>
          <p:nvPr/>
        </p:nvSpPr>
        <p:spPr>
          <a:xfrm>
            <a:off x="16511207" y="4466028"/>
            <a:ext cx="1" cy="2396406"/>
          </a:xfrm>
          <a:prstGeom prst="line">
            <a:avLst/>
          </a:prstGeom>
          <a:ln w="50800">
            <a:solidFill>
              <a:srgbClr val="000000"/>
            </a:solidFill>
            <a:miter lim="400000"/>
            <a:headEnd type="stealth"/>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18" name="(1) Quantum noise feedback in the search loop…"/>
          <p:cNvSpPr txBox="1"/>
          <p:nvPr/>
        </p:nvSpPr>
        <p:spPr>
          <a:xfrm>
            <a:off x="12998791" y="7436698"/>
            <a:ext cx="7151833" cy="23709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100000"/>
              </a:lnSpc>
              <a:defRPr b="0"/>
            </a:pPr>
            <a:r>
              <a:t>(1) Quantum noise feedback in the search loop</a:t>
            </a:r>
          </a:p>
          <a:p>
            <a:pPr algn="l">
              <a:lnSpc>
                <a:spcPct val="100000"/>
              </a:lnSpc>
              <a:defRPr b="0"/>
            </a:pPr>
            <a:r>
              <a:t>(2) Co-search the circuit architecture and qubit mapping</a:t>
            </a:r>
          </a:p>
        </p:txBody>
      </p:sp>
      <p:sp>
        <p:nvSpPr>
          <p:cNvPr id="1919" name="Solve the challenge of large design space"/>
          <p:cNvSpPr txBox="1"/>
          <p:nvPr/>
        </p:nvSpPr>
        <p:spPr>
          <a:xfrm>
            <a:off x="3315535" y="10357082"/>
            <a:ext cx="7243687" cy="1306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8">
              <a:lnSpc>
                <a:spcPct val="100000"/>
              </a:lnSpc>
              <a:defRPr b="0">
                <a:latin typeface="Helvetica Neue"/>
                <a:ea typeface="Helvetica Neue"/>
                <a:cs typeface="Helvetica Neue"/>
                <a:sym typeface="Helvetica Neue"/>
              </a:defRPr>
            </a:lvl1pPr>
          </a:lstStyle>
          <a:p>
            <a:r>
              <a:t>Solve the challenge of large design space</a:t>
            </a:r>
          </a:p>
        </p:txBody>
      </p:sp>
      <p:sp>
        <p:nvSpPr>
          <p:cNvPr id="1920" name="Solve the challenge of large quantum noise"/>
          <p:cNvSpPr txBox="1"/>
          <p:nvPr/>
        </p:nvSpPr>
        <p:spPr>
          <a:xfrm>
            <a:off x="12605302" y="10099594"/>
            <a:ext cx="7811811" cy="1306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8">
              <a:lnSpc>
                <a:spcPct val="100000"/>
              </a:lnSpc>
              <a:defRPr b="0">
                <a:latin typeface="Helvetica Neue"/>
                <a:ea typeface="Helvetica Neue"/>
                <a:cs typeface="Helvetica Neue"/>
                <a:sym typeface="Helvetica Neue"/>
              </a:defRPr>
            </a:lvl1pPr>
          </a:lstStyle>
          <a:p>
            <a:r>
              <a:t>Solve the challenge of large quantum noise</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4" name="QuantumNAS"/>
          <p:cNvSpPr txBox="1">
            <a:spLocks noGrp="1"/>
          </p:cNvSpPr>
          <p:nvPr>
            <p:ph type="title"/>
          </p:nvPr>
        </p:nvSpPr>
        <p:spPr>
          <a:prstGeom prst="rect">
            <a:avLst/>
          </a:prstGeom>
        </p:spPr>
        <p:txBody>
          <a:bodyPr/>
          <a:lstStyle/>
          <a:p>
            <a:r>
              <a:t>QuantumNAS</a:t>
            </a:r>
          </a:p>
        </p:txBody>
      </p:sp>
      <p:sp>
        <p:nvSpPr>
          <p:cNvPr id="1925" name="SuperCircuit Construction and Training…"/>
          <p:cNvSpPr txBox="1">
            <a:spLocks noGrp="1"/>
          </p:cNvSpPr>
          <p:nvPr>
            <p:ph type="body" idx="1"/>
          </p:nvPr>
        </p:nvSpPr>
        <p:spPr>
          <a:xfrm>
            <a:off x="1910900" y="3927639"/>
            <a:ext cx="21637777" cy="7954921"/>
          </a:xfrm>
          <a:prstGeom prst="rect">
            <a:avLst/>
          </a:prstGeom>
        </p:spPr>
        <p:txBody>
          <a:bodyPr/>
          <a:lstStyle/>
          <a:p>
            <a:pPr>
              <a:lnSpc>
                <a:spcPct val="100000"/>
              </a:lnSpc>
              <a:spcBef>
                <a:spcPts val="5000"/>
              </a:spcBef>
              <a:defRPr sz="5000" spc="-1"/>
            </a:pPr>
            <a:r>
              <a:t>SuperCircuit Construction and Training</a:t>
            </a:r>
          </a:p>
          <a:p>
            <a:pPr>
              <a:lnSpc>
                <a:spcPct val="100000"/>
              </a:lnSpc>
              <a:spcBef>
                <a:spcPts val="5000"/>
              </a:spcBef>
              <a:defRPr sz="5000" spc="-1"/>
            </a:pPr>
            <a:r>
              <a:t>Noise-Adaptive Evolutionary Co-Search of SubCircuit and Qubit Mapping</a:t>
            </a:r>
          </a:p>
          <a:p>
            <a:pPr>
              <a:lnSpc>
                <a:spcPct val="100000"/>
              </a:lnSpc>
              <a:spcBef>
                <a:spcPts val="5000"/>
              </a:spcBef>
              <a:defRPr sz="5000" spc="-1"/>
            </a:pPr>
            <a:r>
              <a:t>Train the Searched SubCircuit</a:t>
            </a:r>
          </a:p>
          <a:p>
            <a:pPr>
              <a:lnSpc>
                <a:spcPct val="100000"/>
              </a:lnSpc>
              <a:spcBef>
                <a:spcPts val="5000"/>
              </a:spcBef>
              <a:defRPr sz="5000" spc="-1"/>
            </a:pPr>
            <a:r>
              <a:t>Iterative Quantum Gate Pruning</a:t>
            </a:r>
          </a:p>
        </p:txBody>
      </p:sp>
      <p:sp>
        <p:nvSpPr>
          <p:cNvPr id="192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77</a:t>
            </a:fld>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QuantumNAS"/>
          <p:cNvSpPr txBox="1">
            <a:spLocks noGrp="1"/>
          </p:cNvSpPr>
          <p:nvPr>
            <p:ph type="title"/>
          </p:nvPr>
        </p:nvSpPr>
        <p:spPr>
          <a:prstGeom prst="rect">
            <a:avLst/>
          </a:prstGeom>
        </p:spPr>
        <p:txBody>
          <a:bodyPr/>
          <a:lstStyle/>
          <a:p>
            <a:r>
              <a:t>QuantumNAS</a:t>
            </a:r>
          </a:p>
        </p:txBody>
      </p:sp>
      <p:sp>
        <p:nvSpPr>
          <p:cNvPr id="1931" name="SuperCircuit Construction and Training…"/>
          <p:cNvSpPr txBox="1">
            <a:spLocks noGrp="1"/>
          </p:cNvSpPr>
          <p:nvPr>
            <p:ph type="body" idx="1"/>
          </p:nvPr>
        </p:nvSpPr>
        <p:spPr>
          <a:xfrm>
            <a:off x="1910900" y="3927639"/>
            <a:ext cx="21637777" cy="7954921"/>
          </a:xfrm>
          <a:prstGeom prst="rect">
            <a:avLst/>
          </a:prstGeom>
        </p:spPr>
        <p:txBody>
          <a:bodyPr/>
          <a:lstStyle/>
          <a:p>
            <a:pPr>
              <a:lnSpc>
                <a:spcPct val="100000"/>
              </a:lnSpc>
              <a:spcBef>
                <a:spcPts val="5000"/>
              </a:spcBef>
              <a:defRPr sz="5000" spc="-1"/>
            </a:pPr>
            <a:r>
              <a:t>SuperCircuit Construction and Training</a:t>
            </a:r>
          </a:p>
          <a:p>
            <a:pPr>
              <a:lnSpc>
                <a:spcPct val="100000"/>
              </a:lnSpc>
              <a:spcBef>
                <a:spcPts val="5000"/>
              </a:spcBef>
              <a:defRPr sz="5000" spc="-1">
                <a:solidFill>
                  <a:srgbClr val="D5D5D5"/>
                </a:solidFill>
              </a:defRPr>
            </a:pPr>
            <a:r>
              <a:t>Noise-Adaptive Evolutionary Co-Search of SubCircuit and Qubit Mapping</a:t>
            </a:r>
          </a:p>
          <a:p>
            <a:pPr>
              <a:lnSpc>
                <a:spcPct val="100000"/>
              </a:lnSpc>
              <a:spcBef>
                <a:spcPts val="5000"/>
              </a:spcBef>
              <a:defRPr sz="5000" spc="-1">
                <a:solidFill>
                  <a:srgbClr val="D5D5D5"/>
                </a:solidFill>
              </a:defRPr>
            </a:pPr>
            <a:r>
              <a:t>Train the Searched SubCircuit</a:t>
            </a:r>
          </a:p>
          <a:p>
            <a:pPr>
              <a:lnSpc>
                <a:spcPct val="100000"/>
              </a:lnSpc>
              <a:spcBef>
                <a:spcPts val="5000"/>
              </a:spcBef>
              <a:defRPr sz="5000" spc="-1">
                <a:solidFill>
                  <a:srgbClr val="D5D5D5"/>
                </a:solidFill>
              </a:defRPr>
            </a:pPr>
            <a:r>
              <a:t>Iterative Quantum Gate Pruning</a:t>
            </a:r>
          </a:p>
        </p:txBody>
      </p:sp>
      <p:sp>
        <p:nvSpPr>
          <p:cNvPr id="19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78</a:t>
            </a:fld>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6" name="SuperCircuit &amp; SubCircuit"/>
          <p:cNvSpPr txBox="1">
            <a:spLocks noGrp="1"/>
          </p:cNvSpPr>
          <p:nvPr>
            <p:ph type="title"/>
          </p:nvPr>
        </p:nvSpPr>
        <p:spPr>
          <a:prstGeom prst="rect">
            <a:avLst/>
          </a:prstGeom>
        </p:spPr>
        <p:txBody>
          <a:bodyPr/>
          <a:lstStyle/>
          <a:p>
            <a:r>
              <a:t>SuperCircuit &amp; SubCircuit</a:t>
            </a:r>
          </a:p>
        </p:txBody>
      </p:sp>
      <p:sp>
        <p:nvSpPr>
          <p:cNvPr id="19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79</a:t>
            </a:fld>
            <a:endParaRPr/>
          </a:p>
        </p:txBody>
      </p:sp>
      <p:sp>
        <p:nvSpPr>
          <p:cNvPr id="1938" name="Firstly construct a design space. For example, a design space of maximum 4 U3 in the first layer and 4 CU3 gates in the second layer…"/>
          <p:cNvSpPr txBox="1">
            <a:spLocks noGrp="1"/>
          </p:cNvSpPr>
          <p:nvPr>
            <p:ph type="body" idx="1"/>
          </p:nvPr>
        </p:nvSpPr>
        <p:spPr>
          <a:xfrm>
            <a:off x="1218959" y="2540000"/>
            <a:ext cx="21944882" cy="9827840"/>
          </a:xfrm>
          <a:prstGeom prst="rect">
            <a:avLst/>
          </a:prstGeom>
        </p:spPr>
        <p:txBody>
          <a:bodyPr/>
          <a:lstStyle>
            <a:lvl2pPr>
              <a:buSzPct val="122000"/>
            </a:lvl2pPr>
          </a:lstStyle>
          <a:p>
            <a:r>
              <a:rPr dirty="0"/>
              <a:t>Firstly construct a design space. For example, a design space of maximum 4 U3 in the first layer and 4 CU3 gates in the second layer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Pulse</a:t>
            </a:r>
            <a:r>
              <a:rPr lang="en-US" dirty="0"/>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Gate</a:t>
            </a:r>
            <a:r>
              <a:rPr lang="en-US" dirty="0"/>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1.3 TQ </a:t>
            </a:r>
            <a:r>
              <a:rPr lang="en-US" b="0" dirty="0"/>
              <a:t>Use Examples</a:t>
            </a:r>
            <a:endParaRPr kumimoji="0" lang="en-US" b="0" i="0" u="none" strike="noStrike" cap="none" spc="0" normalizeH="0" baseline="0" dirty="0">
              <a:ln>
                <a:noFill/>
              </a:ln>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effectLst/>
                <a:uFillTx/>
                <a:latin typeface="+mn-lt"/>
                <a:ea typeface="+mn-ea"/>
                <a:cs typeface="+mn-cs"/>
                <a:sym typeface="Arial"/>
              </a:rPr>
              <a:t>3.1 </a:t>
            </a:r>
            <a:r>
              <a:rPr kumimoji="0" lang="en-US" sz="3500" b="0" i="0" u="none" strike="noStrike" cap="none" spc="0" normalizeH="0" baseline="0" dirty="0" err="1">
                <a:ln>
                  <a:noFill/>
                </a:ln>
                <a:effectLst/>
                <a:uFillTx/>
                <a:latin typeface="+mn-lt"/>
                <a:ea typeface="+mn-ea"/>
                <a:cs typeface="+mn-cs"/>
                <a:sym typeface="Arial"/>
              </a:rPr>
              <a:t>QuantumNAS</a:t>
            </a:r>
            <a:r>
              <a:rPr kumimoji="0" lang="en-US" sz="3500" b="0" i="0" u="none" strike="noStrike" cap="none" spc="0" normalizeH="0" baseline="0" dirty="0">
                <a:ln>
                  <a:noFill/>
                </a:ln>
                <a:effectLst/>
                <a:uFillTx/>
                <a:latin typeface="+mn-lt"/>
                <a:ea typeface="+mn-ea"/>
                <a:cs typeface="+mn-cs"/>
                <a:sym typeface="Arial"/>
              </a:rPr>
              <a:t>:</a:t>
            </a:r>
            <a:r>
              <a:rPr lang="en-US" sz="3500" b="0" dirty="0"/>
              <a:t> Ansatz Search and Gate Pruning </a:t>
            </a:r>
            <a:endParaRPr kumimoji="0" lang="en-US" sz="3500" b="0" i="0" u="none" strike="noStrike" cap="none" spc="0" normalizeH="0" baseline="0" dirty="0">
              <a:ln>
                <a:noFill/>
              </a:ln>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effectLst/>
                <a:uFillTx/>
                <a:latin typeface="+mn-lt"/>
                <a:ea typeface="+mn-ea"/>
                <a:cs typeface="+mn-cs"/>
                <a:sym typeface="Arial"/>
              </a:rPr>
              <a:t>3.2 </a:t>
            </a:r>
            <a:r>
              <a:rPr kumimoji="0" lang="en-US" sz="3500" b="0" i="0" u="none" strike="noStrike" cap="none" spc="0" normalizeH="0" baseline="0" dirty="0" err="1">
                <a:ln>
                  <a:noFill/>
                </a:ln>
                <a:effectLst/>
                <a:uFillTx/>
                <a:latin typeface="+mn-lt"/>
                <a:ea typeface="+mn-ea"/>
                <a:cs typeface="+mn-cs"/>
                <a:sym typeface="Arial"/>
              </a:rPr>
              <a:t>QuantumNAT</a:t>
            </a:r>
            <a:r>
              <a:rPr kumimoji="0" lang="en-US" sz="3500" b="0" i="0" u="none" strike="noStrike" cap="none" spc="0" normalizeH="0" baseline="0" dirty="0">
                <a:ln>
                  <a:noFill/>
                </a:ln>
                <a:effectLst/>
                <a:uFillTx/>
                <a:latin typeface="+mn-lt"/>
                <a:ea typeface="+mn-ea"/>
                <a:cs typeface="+mn-cs"/>
                <a:sym typeface="Arial"/>
              </a:rPr>
              <a:t>:</a:t>
            </a:r>
            <a:r>
              <a:rPr lang="en-US" sz="3500" b="0" dirty="0"/>
              <a:t> Noise Injection and Quantization </a:t>
            </a:r>
            <a:endParaRPr kumimoji="0" lang="en-US" sz="3500" b="0" i="0" u="none" strike="noStrike" cap="none" spc="0" normalizeH="0" baseline="0" dirty="0">
              <a:ln>
                <a:noFill/>
              </a:ln>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effectLst/>
                <a:uFillTx/>
                <a:latin typeface="+mn-lt"/>
                <a:ea typeface="+mn-ea"/>
                <a:cs typeface="+mn-cs"/>
                <a:sym typeface="Arial"/>
              </a:rPr>
              <a:t>3.3 QOC:</a:t>
            </a:r>
            <a:r>
              <a:rPr lang="en-US" sz="3500" b="0" dirty="0"/>
              <a:t> On-Chip Training</a:t>
            </a:r>
            <a:endParaRPr kumimoji="0" lang="en-US" sz="3500" b="0" i="0" u="none" strike="noStrike" cap="none" spc="0" normalizeH="0" baseline="0" dirty="0">
              <a:ln>
                <a:noFill/>
              </a:ln>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t>2</a:t>
            </a:r>
            <a:r>
              <a:rPr kumimoji="0" lang="en-US" b="0" i="0" u="none" strike="noStrike" cap="none" spc="0" normalizeH="0" baseline="0" dirty="0">
                <a:ln>
                  <a:noFill/>
                </a:ln>
                <a:effectLst/>
                <a:uFillTx/>
                <a:latin typeface="+mn-lt"/>
                <a:ea typeface="+mn-ea"/>
                <a:cs typeface="+mn-cs"/>
                <a:sym typeface="Arial"/>
              </a:rPr>
              <a:t>.2 Variational Pulse Learning</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effectLst/>
                <a:uFillTx/>
                <a:latin typeface="+mn-lt"/>
                <a:ea typeface="+mn-ea"/>
                <a:cs typeface="+mn-cs"/>
                <a:sym typeface="Arial"/>
              </a:rPr>
              <a:t>3.4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t>1.4</a:t>
            </a:r>
            <a:r>
              <a:rPr kumimoji="0" lang="en-US" b="0" i="0" u="none" strike="noStrike" cap="none" spc="0" normalizeH="0" baseline="0" dirty="0">
                <a:ln>
                  <a:noFill/>
                </a:ln>
                <a:effectLst/>
                <a:uFillTx/>
                <a:latin typeface="+mn-lt"/>
                <a:ea typeface="+mn-ea"/>
                <a:cs typeface="+mn-cs"/>
                <a:sym typeface="Arial"/>
              </a:rPr>
              <a:t> QNN</a:t>
            </a:r>
            <a:r>
              <a:rPr kumimoji="0" lang="zh-CN" altLang="en-US" b="0" i="0" u="none" strike="noStrike" cap="none" spc="0" normalizeH="0" baseline="0" dirty="0">
                <a:ln>
                  <a:noFill/>
                </a:ln>
                <a:effectLst/>
                <a:uFillTx/>
                <a:latin typeface="+mn-lt"/>
                <a:ea typeface="+mn-ea"/>
                <a:cs typeface="+mn-cs"/>
                <a:sym typeface="Arial"/>
              </a:rPr>
              <a:t> </a:t>
            </a:r>
            <a:r>
              <a:rPr kumimoji="0" lang="en-US" altLang="zh-CN" b="0" i="0" u="none" strike="noStrike" cap="none" spc="0" normalizeH="0" baseline="0" dirty="0">
                <a:ln>
                  <a:noFill/>
                </a:ln>
                <a:effectLst/>
                <a:uFillTx/>
                <a:latin typeface="+mn-lt"/>
                <a:ea typeface="+mn-ea"/>
                <a:cs typeface="+mn-cs"/>
                <a:sym typeface="Arial"/>
              </a:rPr>
              <a:t>Compression</a:t>
            </a:r>
            <a:endParaRPr kumimoji="0" lang="en-US" b="0" i="0" u="none" strike="noStrike" cap="none" spc="0" normalizeH="0" baseline="0" dirty="0">
              <a:ln>
                <a:noFill/>
              </a:ln>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t>2</a:t>
            </a:r>
            <a:r>
              <a:rPr kumimoji="0" lang="en-US" b="0" i="0" u="none" strike="noStrike" cap="none" spc="0" normalizeH="0" baseline="0" dirty="0">
                <a:ln>
                  <a:noFill/>
                </a:ln>
                <a:effectLst/>
                <a:uFillTx/>
                <a:latin typeface="+mn-lt"/>
                <a:ea typeface="+mn-ea"/>
                <a:cs typeface="+mn-cs"/>
                <a:sym typeface="Arial"/>
              </a:rPr>
              <a:t>.1 Quantum Optimal Control</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4218160632"/>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2" name="SuperCircuit &amp; SubCircuit"/>
          <p:cNvSpPr txBox="1">
            <a:spLocks noGrp="1"/>
          </p:cNvSpPr>
          <p:nvPr>
            <p:ph type="title"/>
          </p:nvPr>
        </p:nvSpPr>
        <p:spPr>
          <a:prstGeom prst="rect">
            <a:avLst/>
          </a:prstGeom>
        </p:spPr>
        <p:txBody>
          <a:bodyPr/>
          <a:lstStyle/>
          <a:p>
            <a:r>
              <a:t>SuperCircuit &amp; SubCircuit</a:t>
            </a:r>
          </a:p>
        </p:txBody>
      </p:sp>
      <p:sp>
        <p:nvSpPr>
          <p:cNvPr id="194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80</a:t>
            </a:fld>
            <a:endParaRPr/>
          </a:p>
        </p:txBody>
      </p:sp>
      <p:sp>
        <p:nvSpPr>
          <p:cNvPr id="1944" name="Firstly construct a design space. For example, a design space of maximum 4 U3 in the first layer and 4 CU3 gates in the second layer…"/>
          <p:cNvSpPr txBox="1">
            <a:spLocks noGrp="1"/>
          </p:cNvSpPr>
          <p:nvPr>
            <p:ph type="body" idx="1"/>
          </p:nvPr>
        </p:nvSpPr>
        <p:spPr>
          <a:xfrm>
            <a:off x="1218959" y="2540000"/>
            <a:ext cx="21944882" cy="9827840"/>
          </a:xfrm>
          <a:prstGeom prst="rect">
            <a:avLst/>
          </a:prstGeom>
        </p:spPr>
        <p:txBody>
          <a:bodyPr/>
          <a:lstStyle/>
          <a:p>
            <a:r>
              <a:rPr dirty="0"/>
              <a:t>Firstly construct a design space. For example, a design space of maximum 4 U3 in the first layer and 4 CU3 gates in the second layer</a:t>
            </a:r>
            <a:endParaRPr lang="en-US" dirty="0"/>
          </a:p>
          <a:p>
            <a:endParaRPr dirty="0"/>
          </a:p>
          <a:p>
            <a:r>
              <a:rPr dirty="0" err="1"/>
              <a:t>SuperCircuit</a:t>
            </a:r>
            <a:r>
              <a:rPr dirty="0"/>
              <a:t>: the circuit with the </a:t>
            </a:r>
            <a:r>
              <a:rPr b="1" dirty="0"/>
              <a:t>largest</a:t>
            </a:r>
            <a:r>
              <a:rPr dirty="0"/>
              <a:t> number of gates in the design space</a:t>
            </a:r>
          </a:p>
          <a:p>
            <a:pPr lvl="1">
              <a:buSzPct val="122000"/>
            </a:pPr>
            <a:r>
              <a:rPr dirty="0"/>
              <a:t>Example: </a:t>
            </a:r>
            <a:r>
              <a:rPr dirty="0" err="1"/>
              <a:t>SuperCircuit</a:t>
            </a:r>
            <a:r>
              <a:rPr dirty="0"/>
              <a:t> in U3+CU3 space</a:t>
            </a:r>
          </a:p>
        </p:txBody>
      </p:sp>
      <p:grpSp>
        <p:nvGrpSpPr>
          <p:cNvPr id="1973" name="Group"/>
          <p:cNvGrpSpPr/>
          <p:nvPr/>
        </p:nvGrpSpPr>
        <p:grpSpPr>
          <a:xfrm>
            <a:off x="9406138" y="6787417"/>
            <a:ext cx="5571723" cy="2586259"/>
            <a:chOff x="0" y="0"/>
            <a:chExt cx="5571722" cy="2586258"/>
          </a:xfrm>
        </p:grpSpPr>
        <p:sp>
          <p:nvSpPr>
            <p:cNvPr id="1945"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46"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47"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48"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49" name="1"/>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1</a:t>
              </a:r>
            </a:p>
          </p:txBody>
        </p:sp>
        <p:sp>
          <p:nvSpPr>
            <p:cNvPr id="1950"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51"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52"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53"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54" name="2"/>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2</a:t>
              </a:r>
            </a:p>
          </p:txBody>
        </p:sp>
        <p:sp>
          <p:nvSpPr>
            <p:cNvPr id="1955" name="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3</a:t>
              </a:r>
            </a:p>
          </p:txBody>
        </p:sp>
        <p:sp>
          <p:nvSpPr>
            <p:cNvPr id="1956" name="4"/>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4</a:t>
              </a:r>
            </a:p>
          </p:txBody>
        </p:sp>
        <p:grpSp>
          <p:nvGrpSpPr>
            <p:cNvPr id="1960" name="Group"/>
            <p:cNvGrpSpPr/>
            <p:nvPr/>
          </p:nvGrpSpPr>
          <p:grpSpPr>
            <a:xfrm>
              <a:off x="2548458" y="186852"/>
              <a:ext cx="751435" cy="1063781"/>
              <a:chOff x="0" y="0"/>
              <a:chExt cx="751434" cy="1063779"/>
            </a:xfrm>
          </p:grpSpPr>
          <p:sp>
            <p:nvSpPr>
              <p:cNvPr id="1957" name="5"/>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rPr dirty="0"/>
                  <a:t>5</a:t>
                </a:r>
              </a:p>
            </p:txBody>
          </p:sp>
          <p:sp>
            <p:nvSpPr>
              <p:cNvPr id="195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5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964" name="Group"/>
            <p:cNvGrpSpPr/>
            <p:nvPr/>
          </p:nvGrpSpPr>
          <p:grpSpPr>
            <a:xfrm>
              <a:off x="3133146" y="845379"/>
              <a:ext cx="751435" cy="1063781"/>
              <a:chOff x="0" y="0"/>
              <a:chExt cx="751434" cy="1063779"/>
            </a:xfrm>
          </p:grpSpPr>
          <p:sp>
            <p:nvSpPr>
              <p:cNvPr id="1961" name="6"/>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6</a:t>
                </a:r>
              </a:p>
            </p:txBody>
          </p:sp>
          <p:sp>
            <p:nvSpPr>
              <p:cNvPr id="196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6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968" name="Group"/>
            <p:cNvGrpSpPr/>
            <p:nvPr/>
          </p:nvGrpSpPr>
          <p:grpSpPr>
            <a:xfrm>
              <a:off x="3717835" y="1510386"/>
              <a:ext cx="751435" cy="1063781"/>
              <a:chOff x="0" y="0"/>
              <a:chExt cx="751434" cy="1063779"/>
            </a:xfrm>
          </p:grpSpPr>
          <p:sp>
            <p:nvSpPr>
              <p:cNvPr id="1965" name="7"/>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7</a:t>
                </a:r>
              </a:p>
            </p:txBody>
          </p:sp>
          <p:sp>
            <p:nvSpPr>
              <p:cNvPr id="196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6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972" name="Group"/>
            <p:cNvGrpSpPr/>
            <p:nvPr/>
          </p:nvGrpSpPr>
          <p:grpSpPr>
            <a:xfrm>
              <a:off x="4579429" y="3771"/>
              <a:ext cx="751435" cy="2397317"/>
              <a:chOff x="0" y="0"/>
              <a:chExt cx="751434" cy="2397315"/>
            </a:xfrm>
          </p:grpSpPr>
          <p:sp>
            <p:nvSpPr>
              <p:cNvPr id="1969" name="8"/>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8</a:t>
                </a:r>
              </a:p>
            </p:txBody>
          </p:sp>
          <p:sp>
            <p:nvSpPr>
              <p:cNvPr id="1970"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71"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7" name="SuperCircuit &amp; SubCircuit"/>
          <p:cNvSpPr txBox="1">
            <a:spLocks noGrp="1"/>
          </p:cNvSpPr>
          <p:nvPr>
            <p:ph type="title"/>
          </p:nvPr>
        </p:nvSpPr>
        <p:spPr>
          <a:prstGeom prst="rect">
            <a:avLst/>
          </a:prstGeom>
        </p:spPr>
        <p:txBody>
          <a:bodyPr/>
          <a:lstStyle/>
          <a:p>
            <a:r>
              <a:t>SuperCircuit &amp; SubCircuit</a:t>
            </a:r>
          </a:p>
        </p:txBody>
      </p:sp>
      <p:sp>
        <p:nvSpPr>
          <p:cNvPr id="197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81</a:t>
            </a:fld>
            <a:endParaRPr/>
          </a:p>
        </p:txBody>
      </p:sp>
      <p:sp>
        <p:nvSpPr>
          <p:cNvPr id="1979" name="Firstly construct a design space. For example, a design space of maximum 4 U3 in the first layer and 4 CU3 gates in the second layer…"/>
          <p:cNvSpPr txBox="1">
            <a:spLocks noGrp="1"/>
          </p:cNvSpPr>
          <p:nvPr>
            <p:ph type="body" idx="1"/>
          </p:nvPr>
        </p:nvSpPr>
        <p:spPr>
          <a:xfrm>
            <a:off x="1218959" y="2540000"/>
            <a:ext cx="21944882" cy="9827840"/>
          </a:xfrm>
          <a:prstGeom prst="rect">
            <a:avLst/>
          </a:prstGeom>
        </p:spPr>
        <p:txBody>
          <a:bodyPr/>
          <a:lstStyle/>
          <a:p>
            <a:r>
              <a:rPr dirty="0"/>
              <a:t>Firstly construct a design space. For example, a design space of maximum 4 U3 in the first layer and 4 CU3 gates in the second layer</a:t>
            </a:r>
            <a:endParaRPr lang="en-US" dirty="0"/>
          </a:p>
          <a:p>
            <a:endParaRPr dirty="0"/>
          </a:p>
          <a:p>
            <a:r>
              <a:rPr dirty="0" err="1"/>
              <a:t>SuperCircuit</a:t>
            </a:r>
            <a:r>
              <a:rPr dirty="0"/>
              <a:t>: the circuit with the </a:t>
            </a:r>
            <a:r>
              <a:rPr b="1" dirty="0"/>
              <a:t>largest</a:t>
            </a:r>
            <a:r>
              <a:rPr dirty="0"/>
              <a:t> number of gates in the design space</a:t>
            </a:r>
          </a:p>
          <a:p>
            <a:pPr lvl="1">
              <a:buSzPct val="122000"/>
            </a:pPr>
            <a:r>
              <a:rPr dirty="0"/>
              <a:t>Example: </a:t>
            </a:r>
            <a:r>
              <a:rPr dirty="0" err="1"/>
              <a:t>SuperCircuit</a:t>
            </a:r>
            <a:r>
              <a:rPr dirty="0"/>
              <a:t> in U3+CU3 space</a:t>
            </a:r>
          </a:p>
          <a:p>
            <a:endParaRPr dirty="0"/>
          </a:p>
          <a:p>
            <a:endParaRPr dirty="0"/>
          </a:p>
          <a:p>
            <a:endParaRPr dirty="0"/>
          </a:p>
          <a:p>
            <a:r>
              <a:rPr dirty="0"/>
              <a:t>Each candidate circuit in the design space (called </a:t>
            </a:r>
            <a:r>
              <a:rPr dirty="0" err="1"/>
              <a:t>SubCircuit</a:t>
            </a:r>
            <a:r>
              <a:rPr dirty="0"/>
              <a:t>) is a </a:t>
            </a:r>
            <a:r>
              <a:rPr b="1" dirty="0"/>
              <a:t>subset</a:t>
            </a:r>
            <a:r>
              <a:rPr dirty="0"/>
              <a:t> of the </a:t>
            </a:r>
            <a:r>
              <a:rPr dirty="0" err="1"/>
              <a:t>SuperCircuit</a:t>
            </a:r>
            <a:endParaRPr dirty="0"/>
          </a:p>
        </p:txBody>
      </p:sp>
      <p:grpSp>
        <p:nvGrpSpPr>
          <p:cNvPr id="2008" name="Group"/>
          <p:cNvGrpSpPr/>
          <p:nvPr/>
        </p:nvGrpSpPr>
        <p:grpSpPr>
          <a:xfrm>
            <a:off x="9406138" y="6778274"/>
            <a:ext cx="5571723" cy="2586259"/>
            <a:chOff x="0" y="0"/>
            <a:chExt cx="5571722" cy="2586258"/>
          </a:xfrm>
        </p:grpSpPr>
        <p:sp>
          <p:nvSpPr>
            <p:cNvPr id="1980"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81"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82"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83"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84" name="1"/>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1</a:t>
              </a:r>
            </a:p>
          </p:txBody>
        </p:sp>
        <p:sp>
          <p:nvSpPr>
            <p:cNvPr id="1985"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86"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87"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88"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89" name="2"/>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2</a:t>
              </a:r>
            </a:p>
          </p:txBody>
        </p:sp>
        <p:sp>
          <p:nvSpPr>
            <p:cNvPr id="1990" name="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3</a:t>
              </a:r>
            </a:p>
          </p:txBody>
        </p:sp>
        <p:sp>
          <p:nvSpPr>
            <p:cNvPr id="1991" name="4"/>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4</a:t>
              </a:r>
            </a:p>
          </p:txBody>
        </p:sp>
        <p:grpSp>
          <p:nvGrpSpPr>
            <p:cNvPr id="1995" name="Group"/>
            <p:cNvGrpSpPr/>
            <p:nvPr/>
          </p:nvGrpSpPr>
          <p:grpSpPr>
            <a:xfrm>
              <a:off x="2548458" y="186852"/>
              <a:ext cx="751435" cy="1063781"/>
              <a:chOff x="0" y="0"/>
              <a:chExt cx="751434" cy="1063779"/>
            </a:xfrm>
          </p:grpSpPr>
          <p:sp>
            <p:nvSpPr>
              <p:cNvPr id="1992" name="5"/>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5</a:t>
                </a:r>
              </a:p>
            </p:txBody>
          </p:sp>
          <p:sp>
            <p:nvSpPr>
              <p:cNvPr id="199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9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999" name="Group"/>
            <p:cNvGrpSpPr/>
            <p:nvPr/>
          </p:nvGrpSpPr>
          <p:grpSpPr>
            <a:xfrm>
              <a:off x="3133146" y="845379"/>
              <a:ext cx="751435" cy="1063781"/>
              <a:chOff x="0" y="0"/>
              <a:chExt cx="751434" cy="1063779"/>
            </a:xfrm>
          </p:grpSpPr>
          <p:sp>
            <p:nvSpPr>
              <p:cNvPr id="1996" name="6"/>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6</a:t>
                </a:r>
              </a:p>
            </p:txBody>
          </p:sp>
          <p:sp>
            <p:nvSpPr>
              <p:cNvPr id="199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9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03" name="Group"/>
            <p:cNvGrpSpPr/>
            <p:nvPr/>
          </p:nvGrpSpPr>
          <p:grpSpPr>
            <a:xfrm>
              <a:off x="3717835" y="1510386"/>
              <a:ext cx="751435" cy="1063781"/>
              <a:chOff x="0" y="0"/>
              <a:chExt cx="751434" cy="1063779"/>
            </a:xfrm>
          </p:grpSpPr>
          <p:sp>
            <p:nvSpPr>
              <p:cNvPr id="2000" name="7"/>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7</a:t>
                </a:r>
              </a:p>
            </p:txBody>
          </p:sp>
          <p:sp>
            <p:nvSpPr>
              <p:cNvPr id="200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0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07" name="Group"/>
            <p:cNvGrpSpPr/>
            <p:nvPr/>
          </p:nvGrpSpPr>
          <p:grpSpPr>
            <a:xfrm>
              <a:off x="4579429" y="3771"/>
              <a:ext cx="751435" cy="2397317"/>
              <a:chOff x="0" y="0"/>
              <a:chExt cx="751434" cy="2397315"/>
            </a:xfrm>
          </p:grpSpPr>
          <p:sp>
            <p:nvSpPr>
              <p:cNvPr id="2004" name="8"/>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8</a:t>
                </a:r>
              </a:p>
            </p:txBody>
          </p:sp>
          <p:sp>
            <p:nvSpPr>
              <p:cNvPr id="2005"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06"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031" name="Group"/>
          <p:cNvGrpSpPr/>
          <p:nvPr/>
        </p:nvGrpSpPr>
        <p:grpSpPr>
          <a:xfrm>
            <a:off x="2411883" y="10376549"/>
            <a:ext cx="5571724" cy="2509275"/>
            <a:chOff x="0" y="0"/>
            <a:chExt cx="5571722" cy="2509273"/>
          </a:xfrm>
        </p:grpSpPr>
        <p:sp>
          <p:nvSpPr>
            <p:cNvPr id="2009" name="Line"/>
            <p:cNvSpPr/>
            <p:nvPr/>
          </p:nvSpPr>
          <p:spPr>
            <a:xfrm>
              <a:off x="822676" y="28742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10" name="Line"/>
            <p:cNvSpPr/>
            <p:nvPr/>
          </p:nvSpPr>
          <p:spPr>
            <a:xfrm>
              <a:off x="822676" y="95566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11" name="Line"/>
            <p:cNvSpPr/>
            <p:nvPr/>
          </p:nvSpPr>
          <p:spPr>
            <a:xfrm>
              <a:off x="822676" y="162390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12" name="Line"/>
            <p:cNvSpPr/>
            <p:nvPr/>
          </p:nvSpPr>
          <p:spPr>
            <a:xfrm>
              <a:off x="822676" y="229214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13" name="⎥0〉"/>
            <p:cNvSpPr txBox="1"/>
            <p:nvPr/>
          </p:nvSpPr>
          <p:spPr>
            <a:xfrm>
              <a:off x="0" y="56740"/>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14" name="⎥0〉"/>
            <p:cNvSpPr txBox="1"/>
            <p:nvPr/>
          </p:nvSpPr>
          <p:spPr>
            <a:xfrm>
              <a:off x="0" y="724981"/>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15" name="⎥0〉"/>
            <p:cNvSpPr txBox="1"/>
            <p:nvPr/>
          </p:nvSpPr>
          <p:spPr>
            <a:xfrm>
              <a:off x="0" y="1393221"/>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16" name="⎥0〉"/>
            <p:cNvSpPr txBox="1"/>
            <p:nvPr/>
          </p:nvSpPr>
          <p:spPr>
            <a:xfrm>
              <a:off x="0" y="2047908"/>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17" name="2"/>
            <p:cNvSpPr/>
            <p:nvPr/>
          </p:nvSpPr>
          <p:spPr>
            <a:xfrm>
              <a:off x="1335670" y="664183"/>
              <a:ext cx="751436"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2</a:t>
              </a:r>
            </a:p>
          </p:txBody>
        </p:sp>
        <p:sp>
          <p:nvSpPr>
            <p:cNvPr id="2018" name="3"/>
            <p:cNvSpPr/>
            <p:nvPr/>
          </p:nvSpPr>
          <p:spPr>
            <a:xfrm>
              <a:off x="1335670" y="1332139"/>
              <a:ext cx="751436"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3</a:t>
              </a:r>
            </a:p>
          </p:txBody>
        </p:sp>
        <p:grpSp>
          <p:nvGrpSpPr>
            <p:cNvPr id="2022" name="Group"/>
            <p:cNvGrpSpPr/>
            <p:nvPr/>
          </p:nvGrpSpPr>
          <p:grpSpPr>
            <a:xfrm>
              <a:off x="2548458" y="183080"/>
              <a:ext cx="751435" cy="1063780"/>
              <a:chOff x="0" y="0"/>
              <a:chExt cx="751434" cy="1063779"/>
            </a:xfrm>
          </p:grpSpPr>
          <p:sp>
            <p:nvSpPr>
              <p:cNvPr id="2019" name="5"/>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5</a:t>
                </a:r>
              </a:p>
            </p:txBody>
          </p:sp>
          <p:sp>
            <p:nvSpPr>
              <p:cNvPr id="202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2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26" name="Group"/>
            <p:cNvGrpSpPr/>
            <p:nvPr/>
          </p:nvGrpSpPr>
          <p:grpSpPr>
            <a:xfrm>
              <a:off x="3133146" y="841607"/>
              <a:ext cx="751435" cy="1063781"/>
              <a:chOff x="0" y="0"/>
              <a:chExt cx="751434" cy="1063779"/>
            </a:xfrm>
          </p:grpSpPr>
          <p:sp>
            <p:nvSpPr>
              <p:cNvPr id="2023" name="6"/>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6</a:t>
                </a:r>
              </a:p>
            </p:txBody>
          </p:sp>
          <p:sp>
            <p:nvSpPr>
              <p:cNvPr id="202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2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30" name="Group"/>
            <p:cNvGrpSpPr/>
            <p:nvPr/>
          </p:nvGrpSpPr>
          <p:grpSpPr>
            <a:xfrm>
              <a:off x="4579429" y="0"/>
              <a:ext cx="751435" cy="2397316"/>
              <a:chOff x="0" y="0"/>
              <a:chExt cx="751434" cy="2397315"/>
            </a:xfrm>
          </p:grpSpPr>
          <p:sp>
            <p:nvSpPr>
              <p:cNvPr id="2027" name="8"/>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8</a:t>
                </a:r>
              </a:p>
            </p:txBody>
          </p:sp>
          <p:sp>
            <p:nvSpPr>
              <p:cNvPr id="2028"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29"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057" name="Group"/>
          <p:cNvGrpSpPr/>
          <p:nvPr/>
        </p:nvGrpSpPr>
        <p:grpSpPr>
          <a:xfrm>
            <a:off x="9406138" y="10372777"/>
            <a:ext cx="5571723" cy="2574167"/>
            <a:chOff x="0" y="0"/>
            <a:chExt cx="5571722" cy="2574166"/>
          </a:xfrm>
        </p:grpSpPr>
        <p:sp>
          <p:nvSpPr>
            <p:cNvPr id="2032"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33"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34"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35"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36" name="1"/>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1</a:t>
              </a:r>
            </a:p>
          </p:txBody>
        </p:sp>
        <p:sp>
          <p:nvSpPr>
            <p:cNvPr id="2037"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38"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39"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40"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grpSp>
          <p:nvGrpSpPr>
            <p:cNvPr id="2044" name="Group"/>
            <p:cNvGrpSpPr/>
            <p:nvPr/>
          </p:nvGrpSpPr>
          <p:grpSpPr>
            <a:xfrm>
              <a:off x="2548458" y="186852"/>
              <a:ext cx="751435" cy="1063781"/>
              <a:chOff x="0" y="0"/>
              <a:chExt cx="751434" cy="1063779"/>
            </a:xfrm>
          </p:grpSpPr>
          <p:sp>
            <p:nvSpPr>
              <p:cNvPr id="2041" name="5"/>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5</a:t>
                </a:r>
              </a:p>
            </p:txBody>
          </p:sp>
          <p:sp>
            <p:nvSpPr>
              <p:cNvPr id="204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4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48" name="Group"/>
            <p:cNvGrpSpPr/>
            <p:nvPr/>
          </p:nvGrpSpPr>
          <p:grpSpPr>
            <a:xfrm>
              <a:off x="3133146" y="845379"/>
              <a:ext cx="751435" cy="1063781"/>
              <a:chOff x="0" y="0"/>
              <a:chExt cx="751434" cy="1063779"/>
            </a:xfrm>
          </p:grpSpPr>
          <p:sp>
            <p:nvSpPr>
              <p:cNvPr id="2045" name="6"/>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6</a:t>
                </a:r>
              </a:p>
            </p:txBody>
          </p:sp>
          <p:sp>
            <p:nvSpPr>
              <p:cNvPr id="204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4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52" name="Group"/>
            <p:cNvGrpSpPr/>
            <p:nvPr/>
          </p:nvGrpSpPr>
          <p:grpSpPr>
            <a:xfrm>
              <a:off x="3717835" y="1510386"/>
              <a:ext cx="751435" cy="1063781"/>
              <a:chOff x="0" y="0"/>
              <a:chExt cx="751434" cy="1063779"/>
            </a:xfrm>
          </p:grpSpPr>
          <p:sp>
            <p:nvSpPr>
              <p:cNvPr id="2049" name="7"/>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7</a:t>
                </a:r>
              </a:p>
            </p:txBody>
          </p:sp>
          <p:sp>
            <p:nvSpPr>
              <p:cNvPr id="205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5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56" name="Group"/>
            <p:cNvGrpSpPr/>
            <p:nvPr/>
          </p:nvGrpSpPr>
          <p:grpSpPr>
            <a:xfrm>
              <a:off x="4579429" y="3771"/>
              <a:ext cx="751435" cy="2397317"/>
              <a:chOff x="0" y="0"/>
              <a:chExt cx="751434" cy="2397315"/>
            </a:xfrm>
          </p:grpSpPr>
          <p:sp>
            <p:nvSpPr>
              <p:cNvPr id="2053" name="8"/>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8</a:t>
                </a:r>
              </a:p>
            </p:txBody>
          </p:sp>
          <p:sp>
            <p:nvSpPr>
              <p:cNvPr id="2054"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55"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077" name="Group"/>
          <p:cNvGrpSpPr/>
          <p:nvPr/>
        </p:nvGrpSpPr>
        <p:grpSpPr>
          <a:xfrm>
            <a:off x="16847077" y="10559629"/>
            <a:ext cx="5125039" cy="3365512"/>
            <a:chOff x="446684" y="126339"/>
            <a:chExt cx="5125038" cy="3365510"/>
          </a:xfrm>
        </p:grpSpPr>
        <p:sp>
          <p:nvSpPr>
            <p:cNvPr id="2058" name="Line"/>
            <p:cNvSpPr/>
            <p:nvPr/>
          </p:nvSpPr>
          <p:spPr>
            <a:xfrm>
              <a:off x="822676" y="230682"/>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59" name="Line"/>
            <p:cNvSpPr/>
            <p:nvPr/>
          </p:nvSpPr>
          <p:spPr>
            <a:xfrm>
              <a:off x="822676" y="89892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60" name="Line"/>
            <p:cNvSpPr/>
            <p:nvPr/>
          </p:nvSpPr>
          <p:spPr>
            <a:xfrm>
              <a:off x="822676" y="156716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61" name="Line"/>
            <p:cNvSpPr/>
            <p:nvPr/>
          </p:nvSpPr>
          <p:spPr>
            <a:xfrm>
              <a:off x="822676" y="223540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62" name="⎥0〉"/>
            <p:cNvSpPr/>
            <p:nvPr/>
          </p:nvSpPr>
          <p:spPr>
            <a:xfrm>
              <a:off x="446684" y="23068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63" name="⎥0〉"/>
            <p:cNvSpPr/>
            <p:nvPr/>
          </p:nvSpPr>
          <p:spPr>
            <a:xfrm>
              <a:off x="446684" y="89892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64" name="⎥0〉"/>
            <p:cNvSpPr/>
            <p:nvPr/>
          </p:nvSpPr>
          <p:spPr>
            <a:xfrm>
              <a:off x="446684" y="156716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65" name="⎥0〉"/>
            <p:cNvSpPr/>
            <p:nvPr/>
          </p:nvSpPr>
          <p:spPr>
            <a:xfrm>
              <a:off x="446684" y="222185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66" name="2"/>
            <p:cNvSpPr/>
            <p:nvPr/>
          </p:nvSpPr>
          <p:spPr>
            <a:xfrm>
              <a:off x="1335671" y="607442"/>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2</a:t>
              </a:r>
            </a:p>
          </p:txBody>
        </p:sp>
        <p:sp>
          <p:nvSpPr>
            <p:cNvPr id="2067" name="3"/>
            <p:cNvSpPr/>
            <p:nvPr/>
          </p:nvSpPr>
          <p:spPr>
            <a:xfrm>
              <a:off x="1335671" y="1275398"/>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3</a:t>
              </a:r>
            </a:p>
          </p:txBody>
        </p:sp>
        <p:sp>
          <p:nvSpPr>
            <p:cNvPr id="2068" name="4"/>
            <p:cNvSpPr/>
            <p:nvPr/>
          </p:nvSpPr>
          <p:spPr>
            <a:xfrm>
              <a:off x="1335671" y="1943353"/>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4</a:t>
              </a:r>
            </a:p>
          </p:txBody>
        </p:sp>
        <p:grpSp>
          <p:nvGrpSpPr>
            <p:cNvPr id="2072" name="Group"/>
            <p:cNvGrpSpPr/>
            <p:nvPr/>
          </p:nvGrpSpPr>
          <p:grpSpPr>
            <a:xfrm>
              <a:off x="2548458" y="126339"/>
              <a:ext cx="751435" cy="1063781"/>
              <a:chOff x="0" y="0"/>
              <a:chExt cx="751434" cy="1063779"/>
            </a:xfrm>
          </p:grpSpPr>
          <p:sp>
            <p:nvSpPr>
              <p:cNvPr id="2069" name="5"/>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5</a:t>
                </a:r>
              </a:p>
            </p:txBody>
          </p:sp>
          <p:sp>
            <p:nvSpPr>
              <p:cNvPr id="207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7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76" name="Group"/>
            <p:cNvGrpSpPr/>
            <p:nvPr/>
          </p:nvGrpSpPr>
          <p:grpSpPr>
            <a:xfrm>
              <a:off x="3717835" y="1449873"/>
              <a:ext cx="751435" cy="1063781"/>
              <a:chOff x="0" y="0"/>
              <a:chExt cx="751434" cy="1063779"/>
            </a:xfrm>
          </p:grpSpPr>
          <p:sp>
            <p:nvSpPr>
              <p:cNvPr id="2073" name="7"/>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7</a:t>
                </a:r>
              </a:p>
            </p:txBody>
          </p:sp>
          <p:sp>
            <p:nvSpPr>
              <p:cNvPr id="207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7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7" name="SuperCircuit Construction"/>
          <p:cNvSpPr txBox="1">
            <a:spLocks noGrp="1"/>
          </p:cNvSpPr>
          <p:nvPr>
            <p:ph type="title"/>
          </p:nvPr>
        </p:nvSpPr>
        <p:spPr>
          <a:prstGeom prst="rect">
            <a:avLst/>
          </a:prstGeom>
        </p:spPr>
        <p:txBody>
          <a:bodyPr/>
          <a:lstStyle/>
          <a:p>
            <a:r>
              <a:t>SuperCircuit Construction</a:t>
            </a:r>
          </a:p>
        </p:txBody>
      </p:sp>
      <p:sp>
        <p:nvSpPr>
          <p:cNvPr id="2088" name="Why use a SuperCircuit?…"/>
          <p:cNvSpPr txBox="1">
            <a:spLocks noGrp="1"/>
          </p:cNvSpPr>
          <p:nvPr>
            <p:ph type="body" idx="1"/>
          </p:nvPr>
        </p:nvSpPr>
        <p:spPr>
          <a:xfrm>
            <a:off x="1218959" y="2540000"/>
            <a:ext cx="21944882" cy="9827840"/>
          </a:xfrm>
          <a:prstGeom prst="rect">
            <a:avLst/>
          </a:prstGeom>
        </p:spPr>
        <p:txBody>
          <a:bodyPr/>
          <a:lstStyle/>
          <a:p>
            <a:r>
              <a:rPr dirty="0"/>
              <a:t>Why use a </a:t>
            </a:r>
            <a:r>
              <a:rPr dirty="0" err="1"/>
              <a:t>SuperCircuit</a:t>
            </a:r>
            <a:r>
              <a:rPr dirty="0"/>
              <a:t>?</a:t>
            </a:r>
          </a:p>
          <a:p>
            <a:pPr lvl="1">
              <a:buSzPct val="122000"/>
            </a:pPr>
            <a:r>
              <a:rPr lang="en-US" dirty="0"/>
              <a:t>E</a:t>
            </a:r>
            <a:r>
              <a:rPr dirty="0"/>
              <a:t>nables </a:t>
            </a:r>
            <a:r>
              <a:rPr b="1" dirty="0"/>
              <a:t>efficient</a:t>
            </a:r>
            <a:r>
              <a:rPr dirty="0"/>
              <a:t> search of architecture candidates with</a:t>
            </a:r>
            <a:r>
              <a:rPr lang="en-US" dirty="0"/>
              <a:t>out</a:t>
            </a:r>
            <a:r>
              <a:rPr dirty="0"/>
              <a:t> training each</a:t>
            </a:r>
          </a:p>
          <a:p>
            <a:pPr lvl="1">
              <a:buSzPct val="122000"/>
            </a:pPr>
            <a:r>
              <a:rPr dirty="0" err="1"/>
              <a:t>SubCircuit</a:t>
            </a:r>
            <a:r>
              <a:rPr dirty="0"/>
              <a:t> inherit</a:t>
            </a:r>
            <a:r>
              <a:rPr lang="en-US" dirty="0"/>
              <a:t>s</a:t>
            </a:r>
            <a:r>
              <a:rPr dirty="0"/>
              <a:t> parameters from </a:t>
            </a:r>
            <a:r>
              <a:rPr dirty="0" err="1"/>
              <a:t>SuperCircuit</a:t>
            </a:r>
            <a:endParaRPr lang="en-US" dirty="0"/>
          </a:p>
          <a:p>
            <a:pPr lvl="1">
              <a:buSzPct val="122000"/>
            </a:pPr>
            <a:r>
              <a:rPr lang="en-US" dirty="0"/>
              <a:t>With </a:t>
            </a:r>
            <a:r>
              <a:rPr lang="en-US" b="1" dirty="0"/>
              <a:t>inherited</a:t>
            </a:r>
            <a:r>
              <a:rPr lang="en-US" dirty="0"/>
              <a:t> parameters, we find some good </a:t>
            </a:r>
            <a:r>
              <a:rPr lang="en-US" dirty="0" err="1"/>
              <a:t>SubCircuits</a:t>
            </a:r>
            <a:r>
              <a:rPr lang="en-US" dirty="0"/>
              <a:t>, we find that they are </a:t>
            </a:r>
            <a:r>
              <a:rPr lang="en-US" b="1" dirty="0"/>
              <a:t>also good </a:t>
            </a:r>
            <a:r>
              <a:rPr lang="en-US" b="1" dirty="0" err="1"/>
              <a:t>SubCircuits</a:t>
            </a:r>
            <a:r>
              <a:rPr lang="en-US" dirty="0"/>
              <a:t> with parameters </a:t>
            </a:r>
            <a:r>
              <a:rPr lang="en-US" b="1" dirty="0"/>
              <a:t>trained from-scratch </a:t>
            </a:r>
            <a:r>
              <a:rPr lang="en-US" dirty="0"/>
              <a:t>individually</a:t>
            </a:r>
          </a:p>
        </p:txBody>
      </p:sp>
      <p:sp>
        <p:nvSpPr>
          <p:cNvPr id="20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82</a:t>
            </a:fld>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3" name="SuperCircuit Training"/>
          <p:cNvSpPr txBox="1">
            <a:spLocks noGrp="1"/>
          </p:cNvSpPr>
          <p:nvPr>
            <p:ph type="title"/>
          </p:nvPr>
        </p:nvSpPr>
        <p:spPr>
          <a:prstGeom prst="rect">
            <a:avLst/>
          </a:prstGeom>
        </p:spPr>
        <p:txBody>
          <a:bodyPr/>
          <a:lstStyle/>
          <a:p>
            <a:r>
              <a:t>SuperCircuit Training</a:t>
            </a:r>
          </a:p>
        </p:txBody>
      </p:sp>
      <p:sp>
        <p:nvSpPr>
          <p:cNvPr id="2094" name="In one SuperCircuit Training step:…"/>
          <p:cNvSpPr txBox="1">
            <a:spLocks noGrp="1"/>
          </p:cNvSpPr>
          <p:nvPr>
            <p:ph type="body" idx="1"/>
          </p:nvPr>
        </p:nvSpPr>
        <p:spPr>
          <a:xfrm>
            <a:off x="1218959" y="2540000"/>
            <a:ext cx="21944882" cy="9827840"/>
          </a:xfrm>
          <a:prstGeom prst="rect">
            <a:avLst/>
          </a:prstGeom>
        </p:spPr>
        <p:txBody>
          <a:bodyPr/>
          <a:lstStyle/>
          <a:p>
            <a:r>
              <a:t>In one SuperCircuit Training step:</a:t>
            </a:r>
          </a:p>
          <a:p>
            <a:pPr lvl="1">
              <a:buSzPct val="122000"/>
            </a:pPr>
            <a:r>
              <a:t>Sample a gate subset of SuperCircuit (a SubCircuit)</a:t>
            </a:r>
          </a:p>
          <a:p>
            <a:pPr lvl="2">
              <a:buSzPct val="122000"/>
            </a:pPr>
            <a:r>
              <a:t>Front Sampling and Restricted Sampling</a:t>
            </a:r>
          </a:p>
          <a:p>
            <a:pPr lvl="1">
              <a:buSzPct val="122000"/>
            </a:pPr>
            <a:r>
              <a:t>Only use the subset to perform the task and updates the parameters in the subset</a:t>
            </a:r>
          </a:p>
          <a:p>
            <a:pPr lvl="1">
              <a:buSzPct val="122000"/>
            </a:pPr>
            <a:r>
              <a:t>Parameter updates are cumulative across steps</a:t>
            </a:r>
          </a:p>
        </p:txBody>
      </p:sp>
      <p:sp>
        <p:nvSpPr>
          <p:cNvPr id="20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83</a:t>
            </a:fld>
            <a:endParaRP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207"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2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84</a:t>
            </a:fld>
            <a:endParaRPr/>
          </a:p>
        </p:txBody>
      </p:sp>
      <p:sp>
        <p:nvSpPr>
          <p:cNvPr id="2209"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10"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11"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12"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13"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14"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15"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216"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217"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218"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239" name="Group"/>
          <p:cNvGrpSpPr/>
          <p:nvPr/>
        </p:nvGrpSpPr>
        <p:grpSpPr>
          <a:xfrm>
            <a:off x="7193015" y="6320167"/>
            <a:ext cx="3995193" cy="2586260"/>
            <a:chOff x="0" y="0"/>
            <a:chExt cx="3995192" cy="2586258"/>
          </a:xfrm>
        </p:grpSpPr>
        <p:sp>
          <p:nvSpPr>
            <p:cNvPr id="2219"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20"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21"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22"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226" name="Group"/>
            <p:cNvGrpSpPr/>
            <p:nvPr/>
          </p:nvGrpSpPr>
          <p:grpSpPr>
            <a:xfrm>
              <a:off x="1212787" y="186852"/>
              <a:ext cx="751435" cy="1063781"/>
              <a:chOff x="0" y="0"/>
              <a:chExt cx="751434" cy="1063779"/>
            </a:xfrm>
          </p:grpSpPr>
          <p:sp>
            <p:nvSpPr>
              <p:cNvPr id="222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2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2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30" name="Group"/>
            <p:cNvGrpSpPr/>
            <p:nvPr/>
          </p:nvGrpSpPr>
          <p:grpSpPr>
            <a:xfrm>
              <a:off x="1797475" y="845379"/>
              <a:ext cx="751435" cy="1063781"/>
              <a:chOff x="0" y="0"/>
              <a:chExt cx="751434" cy="1063779"/>
            </a:xfrm>
          </p:grpSpPr>
          <p:sp>
            <p:nvSpPr>
              <p:cNvPr id="222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2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2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34" name="Group"/>
            <p:cNvGrpSpPr/>
            <p:nvPr/>
          </p:nvGrpSpPr>
          <p:grpSpPr>
            <a:xfrm>
              <a:off x="2382163" y="1510386"/>
              <a:ext cx="751435" cy="1063781"/>
              <a:chOff x="0" y="0"/>
              <a:chExt cx="751434" cy="1063779"/>
            </a:xfrm>
          </p:grpSpPr>
          <p:sp>
            <p:nvSpPr>
              <p:cNvPr id="223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3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3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38" name="Group"/>
            <p:cNvGrpSpPr/>
            <p:nvPr/>
          </p:nvGrpSpPr>
          <p:grpSpPr>
            <a:xfrm>
              <a:off x="3243758" y="3771"/>
              <a:ext cx="751435" cy="2397317"/>
              <a:chOff x="0" y="0"/>
              <a:chExt cx="751434" cy="2397315"/>
            </a:xfrm>
          </p:grpSpPr>
          <p:sp>
            <p:nvSpPr>
              <p:cNvPr id="2235"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36"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37"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260" name="Group"/>
          <p:cNvGrpSpPr/>
          <p:nvPr/>
        </p:nvGrpSpPr>
        <p:grpSpPr>
          <a:xfrm>
            <a:off x="13784039" y="6320167"/>
            <a:ext cx="3995193" cy="2586260"/>
            <a:chOff x="0" y="0"/>
            <a:chExt cx="3995192" cy="2586258"/>
          </a:xfrm>
        </p:grpSpPr>
        <p:sp>
          <p:nvSpPr>
            <p:cNvPr id="2240"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41"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42"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43"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247" name="Group"/>
            <p:cNvGrpSpPr/>
            <p:nvPr/>
          </p:nvGrpSpPr>
          <p:grpSpPr>
            <a:xfrm>
              <a:off x="1212787" y="186852"/>
              <a:ext cx="751435" cy="1063781"/>
              <a:chOff x="0" y="0"/>
              <a:chExt cx="751434" cy="1063779"/>
            </a:xfrm>
          </p:grpSpPr>
          <p:sp>
            <p:nvSpPr>
              <p:cNvPr id="224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4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4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51" name="Group"/>
            <p:cNvGrpSpPr/>
            <p:nvPr/>
          </p:nvGrpSpPr>
          <p:grpSpPr>
            <a:xfrm>
              <a:off x="1797475" y="845379"/>
              <a:ext cx="751435" cy="1063781"/>
              <a:chOff x="0" y="0"/>
              <a:chExt cx="751434" cy="1063779"/>
            </a:xfrm>
          </p:grpSpPr>
          <p:sp>
            <p:nvSpPr>
              <p:cNvPr id="224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4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5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55" name="Group"/>
            <p:cNvGrpSpPr/>
            <p:nvPr/>
          </p:nvGrpSpPr>
          <p:grpSpPr>
            <a:xfrm>
              <a:off x="2382163" y="1510386"/>
              <a:ext cx="751435" cy="1063781"/>
              <a:chOff x="0" y="0"/>
              <a:chExt cx="751434" cy="1063779"/>
            </a:xfrm>
          </p:grpSpPr>
          <p:sp>
            <p:nvSpPr>
              <p:cNvPr id="225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5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5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59" name="Group"/>
            <p:cNvGrpSpPr/>
            <p:nvPr/>
          </p:nvGrpSpPr>
          <p:grpSpPr>
            <a:xfrm>
              <a:off x="3243758" y="3771"/>
              <a:ext cx="751435" cy="2397317"/>
              <a:chOff x="0" y="0"/>
              <a:chExt cx="751434" cy="2397315"/>
            </a:xfrm>
          </p:grpSpPr>
          <p:sp>
            <p:nvSpPr>
              <p:cNvPr id="2256"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57"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58"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261"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262"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263"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7"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268"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26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85</a:t>
            </a:fld>
            <a:endParaRPr/>
          </a:p>
        </p:txBody>
      </p:sp>
      <p:sp>
        <p:nvSpPr>
          <p:cNvPr id="2270"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71"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72"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73"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74"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75"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76"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277"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278"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279"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300" name="Group"/>
          <p:cNvGrpSpPr/>
          <p:nvPr/>
        </p:nvGrpSpPr>
        <p:grpSpPr>
          <a:xfrm>
            <a:off x="7193015" y="6320167"/>
            <a:ext cx="3995193" cy="2586260"/>
            <a:chOff x="0" y="0"/>
            <a:chExt cx="3995192" cy="2586258"/>
          </a:xfrm>
        </p:grpSpPr>
        <p:sp>
          <p:nvSpPr>
            <p:cNvPr id="2280"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81"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82"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83"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287" name="Group"/>
            <p:cNvGrpSpPr/>
            <p:nvPr/>
          </p:nvGrpSpPr>
          <p:grpSpPr>
            <a:xfrm>
              <a:off x="1212787" y="186852"/>
              <a:ext cx="751435" cy="1063781"/>
              <a:chOff x="0" y="0"/>
              <a:chExt cx="751434" cy="1063779"/>
            </a:xfrm>
          </p:grpSpPr>
          <p:sp>
            <p:nvSpPr>
              <p:cNvPr id="228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8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8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91" name="Group"/>
            <p:cNvGrpSpPr/>
            <p:nvPr/>
          </p:nvGrpSpPr>
          <p:grpSpPr>
            <a:xfrm>
              <a:off x="1797475" y="845379"/>
              <a:ext cx="751435" cy="1063781"/>
              <a:chOff x="0" y="0"/>
              <a:chExt cx="751434" cy="1063779"/>
            </a:xfrm>
          </p:grpSpPr>
          <p:sp>
            <p:nvSpPr>
              <p:cNvPr id="228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8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9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95" name="Group"/>
            <p:cNvGrpSpPr/>
            <p:nvPr/>
          </p:nvGrpSpPr>
          <p:grpSpPr>
            <a:xfrm>
              <a:off x="2382163" y="1510386"/>
              <a:ext cx="751435" cy="1063781"/>
              <a:chOff x="0" y="0"/>
              <a:chExt cx="751434" cy="1063779"/>
            </a:xfrm>
          </p:grpSpPr>
          <p:sp>
            <p:nvSpPr>
              <p:cNvPr id="229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93"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94"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99" name="Group"/>
            <p:cNvGrpSpPr/>
            <p:nvPr/>
          </p:nvGrpSpPr>
          <p:grpSpPr>
            <a:xfrm>
              <a:off x="3243758" y="3771"/>
              <a:ext cx="751435" cy="2397317"/>
              <a:chOff x="0" y="0"/>
              <a:chExt cx="751434" cy="2397315"/>
            </a:xfrm>
          </p:grpSpPr>
          <p:sp>
            <p:nvSpPr>
              <p:cNvPr id="2296"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97"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98"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321" name="Group"/>
          <p:cNvGrpSpPr/>
          <p:nvPr/>
        </p:nvGrpSpPr>
        <p:grpSpPr>
          <a:xfrm>
            <a:off x="13784039" y="6320167"/>
            <a:ext cx="3995193" cy="2586260"/>
            <a:chOff x="0" y="0"/>
            <a:chExt cx="3995192" cy="2586258"/>
          </a:xfrm>
        </p:grpSpPr>
        <p:sp>
          <p:nvSpPr>
            <p:cNvPr id="2301"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02"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03"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04"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308" name="Group"/>
            <p:cNvGrpSpPr/>
            <p:nvPr/>
          </p:nvGrpSpPr>
          <p:grpSpPr>
            <a:xfrm>
              <a:off x="1212787" y="186852"/>
              <a:ext cx="751435" cy="1063781"/>
              <a:chOff x="0" y="0"/>
              <a:chExt cx="751434" cy="1063779"/>
            </a:xfrm>
          </p:grpSpPr>
          <p:sp>
            <p:nvSpPr>
              <p:cNvPr id="230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0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0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12" name="Group"/>
            <p:cNvGrpSpPr/>
            <p:nvPr/>
          </p:nvGrpSpPr>
          <p:grpSpPr>
            <a:xfrm>
              <a:off x="1797475" y="845379"/>
              <a:ext cx="751435" cy="1063781"/>
              <a:chOff x="0" y="0"/>
              <a:chExt cx="751434" cy="1063779"/>
            </a:xfrm>
          </p:grpSpPr>
          <p:sp>
            <p:nvSpPr>
              <p:cNvPr id="230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1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1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16" name="Group"/>
            <p:cNvGrpSpPr/>
            <p:nvPr/>
          </p:nvGrpSpPr>
          <p:grpSpPr>
            <a:xfrm>
              <a:off x="2382163" y="1510386"/>
              <a:ext cx="751435" cy="1063781"/>
              <a:chOff x="0" y="0"/>
              <a:chExt cx="751434" cy="1063779"/>
            </a:xfrm>
          </p:grpSpPr>
          <p:sp>
            <p:nvSpPr>
              <p:cNvPr id="2313"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14"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15"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20" name="Group"/>
            <p:cNvGrpSpPr/>
            <p:nvPr/>
          </p:nvGrpSpPr>
          <p:grpSpPr>
            <a:xfrm>
              <a:off x="3243758" y="3771"/>
              <a:ext cx="751435" cy="2397317"/>
              <a:chOff x="0" y="0"/>
              <a:chExt cx="751434" cy="2397315"/>
            </a:xfrm>
          </p:grpSpPr>
          <p:sp>
            <p:nvSpPr>
              <p:cNvPr id="2317"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18"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19"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322"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323"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324"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329"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33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86</a:t>
            </a:fld>
            <a:endParaRPr/>
          </a:p>
        </p:txBody>
      </p:sp>
      <p:sp>
        <p:nvSpPr>
          <p:cNvPr id="2331"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32"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33"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34"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35"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36"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37"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338"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339"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340"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361" name="Group"/>
          <p:cNvGrpSpPr/>
          <p:nvPr/>
        </p:nvGrpSpPr>
        <p:grpSpPr>
          <a:xfrm>
            <a:off x="7193015" y="6320167"/>
            <a:ext cx="3995193" cy="2586260"/>
            <a:chOff x="0" y="0"/>
            <a:chExt cx="3995192" cy="2586258"/>
          </a:xfrm>
        </p:grpSpPr>
        <p:sp>
          <p:nvSpPr>
            <p:cNvPr id="2341"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42"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43"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44"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348" name="Group"/>
            <p:cNvGrpSpPr/>
            <p:nvPr/>
          </p:nvGrpSpPr>
          <p:grpSpPr>
            <a:xfrm>
              <a:off x="1212787" y="186852"/>
              <a:ext cx="751435" cy="1063781"/>
              <a:chOff x="0" y="0"/>
              <a:chExt cx="751434" cy="1063779"/>
            </a:xfrm>
          </p:grpSpPr>
          <p:sp>
            <p:nvSpPr>
              <p:cNvPr id="234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4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4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52" name="Group"/>
            <p:cNvGrpSpPr/>
            <p:nvPr/>
          </p:nvGrpSpPr>
          <p:grpSpPr>
            <a:xfrm>
              <a:off x="1797475" y="845379"/>
              <a:ext cx="751435" cy="1063781"/>
              <a:chOff x="0" y="0"/>
              <a:chExt cx="751434" cy="1063779"/>
            </a:xfrm>
          </p:grpSpPr>
          <p:sp>
            <p:nvSpPr>
              <p:cNvPr id="234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5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5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56" name="Group"/>
            <p:cNvGrpSpPr/>
            <p:nvPr/>
          </p:nvGrpSpPr>
          <p:grpSpPr>
            <a:xfrm>
              <a:off x="2382163" y="1510386"/>
              <a:ext cx="751435" cy="1063781"/>
              <a:chOff x="0" y="0"/>
              <a:chExt cx="751434" cy="1063779"/>
            </a:xfrm>
          </p:grpSpPr>
          <p:sp>
            <p:nvSpPr>
              <p:cNvPr id="235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5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5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60" name="Group"/>
            <p:cNvGrpSpPr/>
            <p:nvPr/>
          </p:nvGrpSpPr>
          <p:grpSpPr>
            <a:xfrm>
              <a:off x="3243758" y="3771"/>
              <a:ext cx="751435" cy="2397317"/>
              <a:chOff x="0" y="0"/>
              <a:chExt cx="751434" cy="2397315"/>
            </a:xfrm>
          </p:grpSpPr>
          <p:sp>
            <p:nvSpPr>
              <p:cNvPr id="2357"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58"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59"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382" name="Group"/>
          <p:cNvGrpSpPr/>
          <p:nvPr/>
        </p:nvGrpSpPr>
        <p:grpSpPr>
          <a:xfrm>
            <a:off x="13784039" y="6320167"/>
            <a:ext cx="3995193" cy="2586260"/>
            <a:chOff x="0" y="0"/>
            <a:chExt cx="3995192" cy="2586258"/>
          </a:xfrm>
        </p:grpSpPr>
        <p:sp>
          <p:nvSpPr>
            <p:cNvPr id="2362"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63"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64"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65"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369" name="Group"/>
            <p:cNvGrpSpPr/>
            <p:nvPr/>
          </p:nvGrpSpPr>
          <p:grpSpPr>
            <a:xfrm>
              <a:off x="1212787" y="186852"/>
              <a:ext cx="751435" cy="1063781"/>
              <a:chOff x="0" y="0"/>
              <a:chExt cx="751434" cy="1063779"/>
            </a:xfrm>
          </p:grpSpPr>
          <p:sp>
            <p:nvSpPr>
              <p:cNvPr id="236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6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6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73" name="Group"/>
            <p:cNvGrpSpPr/>
            <p:nvPr/>
          </p:nvGrpSpPr>
          <p:grpSpPr>
            <a:xfrm>
              <a:off x="1797475" y="845379"/>
              <a:ext cx="751435" cy="1063781"/>
              <a:chOff x="0" y="0"/>
              <a:chExt cx="751434" cy="1063779"/>
            </a:xfrm>
          </p:grpSpPr>
          <p:sp>
            <p:nvSpPr>
              <p:cNvPr id="2370" name="Rounded Rectangle"/>
              <p:cNvSpPr/>
              <p:nvPr/>
            </p:nvSpPr>
            <p:spPr>
              <a:xfrm>
                <a:off x="0" y="481388"/>
                <a:ext cx="751435" cy="582392"/>
              </a:xfrm>
              <a:prstGeom prst="roundRect">
                <a:avLst>
                  <a:gd name="adj" fmla="val 21807"/>
                </a:avLst>
              </a:prstGeom>
              <a:solidFill>
                <a:srgbClr val="F8B62D">
                  <a:alpha val="29733"/>
                </a:srgbClr>
              </a:solidFill>
              <a:ln w="38100" cap="flat">
                <a:solidFill>
                  <a:srgbClr val="000000">
                    <a:alpha val="29733"/>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71" name="Circle"/>
              <p:cNvSpPr/>
              <p:nvPr/>
            </p:nvSpPr>
            <p:spPr>
              <a:xfrm>
                <a:off x="271373" y="0"/>
                <a:ext cx="208687" cy="208687"/>
              </a:xfrm>
              <a:prstGeom prst="ellipse">
                <a:avLst/>
              </a:prstGeom>
              <a:solidFill>
                <a:srgbClr val="000000">
                  <a:alpha val="30107"/>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72" name="Line"/>
              <p:cNvSpPr/>
              <p:nvPr/>
            </p:nvSpPr>
            <p:spPr>
              <a:xfrm flipV="1">
                <a:off x="375716" y="130310"/>
                <a:ext cx="1" cy="360427"/>
              </a:xfrm>
              <a:prstGeom prst="line">
                <a:avLst/>
              </a:prstGeom>
              <a:noFill/>
              <a:ln w="38100" cap="flat">
                <a:solidFill>
                  <a:srgbClr val="000000">
                    <a:alpha val="29512"/>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77" name="Group"/>
            <p:cNvGrpSpPr/>
            <p:nvPr/>
          </p:nvGrpSpPr>
          <p:grpSpPr>
            <a:xfrm>
              <a:off x="2382163" y="1510386"/>
              <a:ext cx="751435" cy="1063781"/>
              <a:chOff x="0" y="0"/>
              <a:chExt cx="751434" cy="1063779"/>
            </a:xfrm>
          </p:grpSpPr>
          <p:sp>
            <p:nvSpPr>
              <p:cNvPr id="2374"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75"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76"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81" name="Group"/>
            <p:cNvGrpSpPr/>
            <p:nvPr/>
          </p:nvGrpSpPr>
          <p:grpSpPr>
            <a:xfrm>
              <a:off x="3243758" y="3771"/>
              <a:ext cx="751435" cy="2397317"/>
              <a:chOff x="0" y="0"/>
              <a:chExt cx="751434" cy="2397315"/>
            </a:xfrm>
          </p:grpSpPr>
          <p:sp>
            <p:nvSpPr>
              <p:cNvPr id="2378"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79"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80"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383"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384"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385"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390"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3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87</a:t>
            </a:fld>
            <a:endParaRPr/>
          </a:p>
        </p:txBody>
      </p:sp>
      <p:sp>
        <p:nvSpPr>
          <p:cNvPr id="2392"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93"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94"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95"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96"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97"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98"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399"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400"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401"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422" name="Group"/>
          <p:cNvGrpSpPr/>
          <p:nvPr/>
        </p:nvGrpSpPr>
        <p:grpSpPr>
          <a:xfrm>
            <a:off x="7193015" y="6320167"/>
            <a:ext cx="3995193" cy="2586260"/>
            <a:chOff x="0" y="0"/>
            <a:chExt cx="3995192" cy="2586258"/>
          </a:xfrm>
        </p:grpSpPr>
        <p:sp>
          <p:nvSpPr>
            <p:cNvPr id="2402"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03"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04"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05"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409" name="Group"/>
            <p:cNvGrpSpPr/>
            <p:nvPr/>
          </p:nvGrpSpPr>
          <p:grpSpPr>
            <a:xfrm>
              <a:off x="1212787" y="186852"/>
              <a:ext cx="751435" cy="1063781"/>
              <a:chOff x="0" y="0"/>
              <a:chExt cx="751434" cy="1063779"/>
            </a:xfrm>
          </p:grpSpPr>
          <p:sp>
            <p:nvSpPr>
              <p:cNvPr id="240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0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0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13" name="Group"/>
            <p:cNvGrpSpPr/>
            <p:nvPr/>
          </p:nvGrpSpPr>
          <p:grpSpPr>
            <a:xfrm>
              <a:off x="1797475" y="845379"/>
              <a:ext cx="751435" cy="1063781"/>
              <a:chOff x="0" y="0"/>
              <a:chExt cx="751434" cy="1063779"/>
            </a:xfrm>
          </p:grpSpPr>
          <p:sp>
            <p:nvSpPr>
              <p:cNvPr id="241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1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1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17" name="Group"/>
            <p:cNvGrpSpPr/>
            <p:nvPr/>
          </p:nvGrpSpPr>
          <p:grpSpPr>
            <a:xfrm>
              <a:off x="2382163" y="1510386"/>
              <a:ext cx="751435" cy="1063781"/>
              <a:chOff x="0" y="0"/>
              <a:chExt cx="751434" cy="1063779"/>
            </a:xfrm>
          </p:grpSpPr>
          <p:sp>
            <p:nvSpPr>
              <p:cNvPr id="2414"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15"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16"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21" name="Group"/>
            <p:cNvGrpSpPr/>
            <p:nvPr/>
          </p:nvGrpSpPr>
          <p:grpSpPr>
            <a:xfrm>
              <a:off x="3243758" y="3771"/>
              <a:ext cx="751435" cy="2397317"/>
              <a:chOff x="0" y="0"/>
              <a:chExt cx="751434" cy="2397315"/>
            </a:xfrm>
          </p:grpSpPr>
          <p:sp>
            <p:nvSpPr>
              <p:cNvPr id="2418"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19"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20"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443" name="Group"/>
          <p:cNvGrpSpPr/>
          <p:nvPr/>
        </p:nvGrpSpPr>
        <p:grpSpPr>
          <a:xfrm>
            <a:off x="13784039" y="6320167"/>
            <a:ext cx="3995193" cy="2586260"/>
            <a:chOff x="0" y="0"/>
            <a:chExt cx="3995192" cy="2586258"/>
          </a:xfrm>
        </p:grpSpPr>
        <p:sp>
          <p:nvSpPr>
            <p:cNvPr id="2423"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24"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25"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26"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430" name="Group"/>
            <p:cNvGrpSpPr/>
            <p:nvPr/>
          </p:nvGrpSpPr>
          <p:grpSpPr>
            <a:xfrm>
              <a:off x="1212787" y="186852"/>
              <a:ext cx="751435" cy="1063781"/>
              <a:chOff x="0" y="0"/>
              <a:chExt cx="751434" cy="1063779"/>
            </a:xfrm>
          </p:grpSpPr>
          <p:sp>
            <p:nvSpPr>
              <p:cNvPr id="242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2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2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34" name="Group"/>
            <p:cNvGrpSpPr/>
            <p:nvPr/>
          </p:nvGrpSpPr>
          <p:grpSpPr>
            <a:xfrm>
              <a:off x="1797475" y="845379"/>
              <a:ext cx="751435" cy="1063781"/>
              <a:chOff x="0" y="0"/>
              <a:chExt cx="751434" cy="1063779"/>
            </a:xfrm>
          </p:grpSpPr>
          <p:sp>
            <p:nvSpPr>
              <p:cNvPr id="243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3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3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38" name="Group"/>
            <p:cNvGrpSpPr/>
            <p:nvPr/>
          </p:nvGrpSpPr>
          <p:grpSpPr>
            <a:xfrm>
              <a:off x="2382163" y="1510386"/>
              <a:ext cx="751435" cy="1063781"/>
              <a:chOff x="0" y="0"/>
              <a:chExt cx="751434" cy="1063779"/>
            </a:xfrm>
          </p:grpSpPr>
          <p:sp>
            <p:nvSpPr>
              <p:cNvPr id="243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3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3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42" name="Group"/>
            <p:cNvGrpSpPr/>
            <p:nvPr/>
          </p:nvGrpSpPr>
          <p:grpSpPr>
            <a:xfrm>
              <a:off x="3243758" y="3771"/>
              <a:ext cx="751435" cy="2397317"/>
              <a:chOff x="0" y="0"/>
              <a:chExt cx="751434" cy="2397315"/>
            </a:xfrm>
          </p:grpSpPr>
          <p:sp>
            <p:nvSpPr>
              <p:cNvPr id="2439"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40"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41"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444"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445"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446"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451"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4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88</a:t>
            </a:fld>
            <a:endParaRPr/>
          </a:p>
        </p:txBody>
      </p:sp>
      <p:sp>
        <p:nvSpPr>
          <p:cNvPr id="2453"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54"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55"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456"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457"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458"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459"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460"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461"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462"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483" name="Group"/>
          <p:cNvGrpSpPr/>
          <p:nvPr/>
        </p:nvGrpSpPr>
        <p:grpSpPr>
          <a:xfrm>
            <a:off x="7193015" y="6320167"/>
            <a:ext cx="3995193" cy="2586260"/>
            <a:chOff x="0" y="0"/>
            <a:chExt cx="3995192" cy="2586258"/>
          </a:xfrm>
        </p:grpSpPr>
        <p:sp>
          <p:nvSpPr>
            <p:cNvPr id="2463"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64"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65"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66"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470" name="Group"/>
            <p:cNvGrpSpPr/>
            <p:nvPr/>
          </p:nvGrpSpPr>
          <p:grpSpPr>
            <a:xfrm>
              <a:off x="1212787" y="186852"/>
              <a:ext cx="751435" cy="1063781"/>
              <a:chOff x="0" y="0"/>
              <a:chExt cx="751434" cy="1063779"/>
            </a:xfrm>
          </p:grpSpPr>
          <p:sp>
            <p:nvSpPr>
              <p:cNvPr id="246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6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6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74" name="Group"/>
            <p:cNvGrpSpPr/>
            <p:nvPr/>
          </p:nvGrpSpPr>
          <p:grpSpPr>
            <a:xfrm>
              <a:off x="1797475" y="845379"/>
              <a:ext cx="751435" cy="1063781"/>
              <a:chOff x="0" y="0"/>
              <a:chExt cx="751434" cy="1063779"/>
            </a:xfrm>
          </p:grpSpPr>
          <p:sp>
            <p:nvSpPr>
              <p:cNvPr id="2471"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72"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73"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78" name="Group"/>
            <p:cNvGrpSpPr/>
            <p:nvPr/>
          </p:nvGrpSpPr>
          <p:grpSpPr>
            <a:xfrm>
              <a:off x="2382163" y="1510386"/>
              <a:ext cx="751435" cy="1063781"/>
              <a:chOff x="0" y="0"/>
              <a:chExt cx="751434" cy="1063779"/>
            </a:xfrm>
          </p:grpSpPr>
          <p:sp>
            <p:nvSpPr>
              <p:cNvPr id="2475"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76"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77"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82" name="Group"/>
            <p:cNvGrpSpPr/>
            <p:nvPr/>
          </p:nvGrpSpPr>
          <p:grpSpPr>
            <a:xfrm>
              <a:off x="3243758" y="3771"/>
              <a:ext cx="751435" cy="2397317"/>
              <a:chOff x="0" y="0"/>
              <a:chExt cx="751434" cy="2397315"/>
            </a:xfrm>
          </p:grpSpPr>
          <p:sp>
            <p:nvSpPr>
              <p:cNvPr id="2479"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80"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81"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504" name="Group"/>
          <p:cNvGrpSpPr/>
          <p:nvPr/>
        </p:nvGrpSpPr>
        <p:grpSpPr>
          <a:xfrm>
            <a:off x="13784039" y="6320167"/>
            <a:ext cx="3995193" cy="2586260"/>
            <a:chOff x="0" y="0"/>
            <a:chExt cx="3995192" cy="2586258"/>
          </a:xfrm>
        </p:grpSpPr>
        <p:sp>
          <p:nvSpPr>
            <p:cNvPr id="2484"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85"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86"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87"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491" name="Group"/>
            <p:cNvGrpSpPr/>
            <p:nvPr/>
          </p:nvGrpSpPr>
          <p:grpSpPr>
            <a:xfrm>
              <a:off x="1212787" y="186852"/>
              <a:ext cx="751435" cy="1063781"/>
              <a:chOff x="0" y="0"/>
              <a:chExt cx="751434" cy="1063779"/>
            </a:xfrm>
          </p:grpSpPr>
          <p:sp>
            <p:nvSpPr>
              <p:cNvPr id="248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8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9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95" name="Group"/>
            <p:cNvGrpSpPr/>
            <p:nvPr/>
          </p:nvGrpSpPr>
          <p:grpSpPr>
            <a:xfrm>
              <a:off x="1797475" y="845379"/>
              <a:ext cx="751435" cy="1063781"/>
              <a:chOff x="0" y="0"/>
              <a:chExt cx="751434" cy="1063779"/>
            </a:xfrm>
          </p:grpSpPr>
          <p:sp>
            <p:nvSpPr>
              <p:cNvPr id="249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9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9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99" name="Group"/>
            <p:cNvGrpSpPr/>
            <p:nvPr/>
          </p:nvGrpSpPr>
          <p:grpSpPr>
            <a:xfrm>
              <a:off x="2382163" y="1510386"/>
              <a:ext cx="751435" cy="1063781"/>
              <a:chOff x="0" y="0"/>
              <a:chExt cx="751434" cy="1063779"/>
            </a:xfrm>
          </p:grpSpPr>
          <p:sp>
            <p:nvSpPr>
              <p:cNvPr id="249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9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9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03" name="Group"/>
            <p:cNvGrpSpPr/>
            <p:nvPr/>
          </p:nvGrpSpPr>
          <p:grpSpPr>
            <a:xfrm>
              <a:off x="3243758" y="3771"/>
              <a:ext cx="751435" cy="2397317"/>
              <a:chOff x="0" y="0"/>
              <a:chExt cx="751434" cy="2397315"/>
            </a:xfrm>
          </p:grpSpPr>
          <p:sp>
            <p:nvSpPr>
              <p:cNvPr id="2500"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01"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02"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505"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506"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507"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1"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512"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51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89</a:t>
            </a:fld>
            <a:endParaRPr/>
          </a:p>
        </p:txBody>
      </p:sp>
      <p:sp>
        <p:nvSpPr>
          <p:cNvPr id="2514"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15"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16"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17"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18"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19"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20"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521"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522"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523"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544" name="Group"/>
          <p:cNvGrpSpPr/>
          <p:nvPr/>
        </p:nvGrpSpPr>
        <p:grpSpPr>
          <a:xfrm>
            <a:off x="7193015" y="6320167"/>
            <a:ext cx="3995193" cy="2586260"/>
            <a:chOff x="0" y="0"/>
            <a:chExt cx="3995192" cy="2586258"/>
          </a:xfrm>
        </p:grpSpPr>
        <p:sp>
          <p:nvSpPr>
            <p:cNvPr id="2524"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25"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26"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27"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531" name="Group"/>
            <p:cNvGrpSpPr/>
            <p:nvPr/>
          </p:nvGrpSpPr>
          <p:grpSpPr>
            <a:xfrm>
              <a:off x="1212787" y="186852"/>
              <a:ext cx="751435" cy="1063781"/>
              <a:chOff x="0" y="0"/>
              <a:chExt cx="751434" cy="1063779"/>
            </a:xfrm>
          </p:grpSpPr>
          <p:sp>
            <p:nvSpPr>
              <p:cNvPr id="252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2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3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35" name="Group"/>
            <p:cNvGrpSpPr/>
            <p:nvPr/>
          </p:nvGrpSpPr>
          <p:grpSpPr>
            <a:xfrm>
              <a:off x="1797475" y="845379"/>
              <a:ext cx="751435" cy="1063781"/>
              <a:chOff x="0" y="0"/>
              <a:chExt cx="751434" cy="1063779"/>
            </a:xfrm>
          </p:grpSpPr>
          <p:sp>
            <p:nvSpPr>
              <p:cNvPr id="253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3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3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39" name="Group"/>
            <p:cNvGrpSpPr/>
            <p:nvPr/>
          </p:nvGrpSpPr>
          <p:grpSpPr>
            <a:xfrm>
              <a:off x="2382163" y="1510386"/>
              <a:ext cx="751435" cy="1063781"/>
              <a:chOff x="0" y="0"/>
              <a:chExt cx="751434" cy="1063779"/>
            </a:xfrm>
          </p:grpSpPr>
          <p:sp>
            <p:nvSpPr>
              <p:cNvPr id="253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3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3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43" name="Group"/>
            <p:cNvGrpSpPr/>
            <p:nvPr/>
          </p:nvGrpSpPr>
          <p:grpSpPr>
            <a:xfrm>
              <a:off x="3243758" y="3771"/>
              <a:ext cx="751435" cy="2397317"/>
              <a:chOff x="0" y="0"/>
              <a:chExt cx="751434" cy="2397315"/>
            </a:xfrm>
          </p:grpSpPr>
          <p:sp>
            <p:nvSpPr>
              <p:cNvPr id="2540"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41"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42"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565" name="Group"/>
          <p:cNvGrpSpPr/>
          <p:nvPr/>
        </p:nvGrpSpPr>
        <p:grpSpPr>
          <a:xfrm>
            <a:off x="13784039" y="6320167"/>
            <a:ext cx="3995193" cy="2586260"/>
            <a:chOff x="0" y="0"/>
            <a:chExt cx="3995192" cy="2586258"/>
          </a:xfrm>
        </p:grpSpPr>
        <p:sp>
          <p:nvSpPr>
            <p:cNvPr id="2545"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46"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47"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48"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552" name="Group"/>
            <p:cNvGrpSpPr/>
            <p:nvPr/>
          </p:nvGrpSpPr>
          <p:grpSpPr>
            <a:xfrm>
              <a:off x="1212787" y="186852"/>
              <a:ext cx="751435" cy="1063781"/>
              <a:chOff x="0" y="0"/>
              <a:chExt cx="751434" cy="1063779"/>
            </a:xfrm>
          </p:grpSpPr>
          <p:sp>
            <p:nvSpPr>
              <p:cNvPr id="254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5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5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56" name="Group"/>
            <p:cNvGrpSpPr/>
            <p:nvPr/>
          </p:nvGrpSpPr>
          <p:grpSpPr>
            <a:xfrm>
              <a:off x="1797475" y="845379"/>
              <a:ext cx="751435" cy="1063781"/>
              <a:chOff x="0" y="0"/>
              <a:chExt cx="751434" cy="1063779"/>
            </a:xfrm>
          </p:grpSpPr>
          <p:sp>
            <p:nvSpPr>
              <p:cNvPr id="255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5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5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60" name="Group"/>
            <p:cNvGrpSpPr/>
            <p:nvPr/>
          </p:nvGrpSpPr>
          <p:grpSpPr>
            <a:xfrm>
              <a:off x="2382163" y="1510386"/>
              <a:ext cx="751435" cy="1063781"/>
              <a:chOff x="0" y="0"/>
              <a:chExt cx="751434" cy="1063779"/>
            </a:xfrm>
          </p:grpSpPr>
          <p:sp>
            <p:nvSpPr>
              <p:cNvPr id="255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5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5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64" name="Group"/>
            <p:cNvGrpSpPr/>
            <p:nvPr/>
          </p:nvGrpSpPr>
          <p:grpSpPr>
            <a:xfrm>
              <a:off x="3243758" y="3771"/>
              <a:ext cx="751435" cy="2397317"/>
              <a:chOff x="0" y="0"/>
              <a:chExt cx="751434" cy="2397315"/>
            </a:xfrm>
          </p:grpSpPr>
          <p:sp>
            <p:nvSpPr>
              <p:cNvPr id="2561"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62"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63"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566"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567"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568"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Gate</a:t>
            </a:r>
            <a:r>
              <a:rPr lang="en-US" dirty="0">
                <a:solidFill>
                  <a:srgbClr val="000000">
                    <a:alpha val="20000"/>
                  </a:srgbClr>
                </a:solidFill>
              </a:rPr>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11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a:t>
            </a:r>
            <a:r>
              <a:rPr lang="en-US" b="0" dirty="0">
                <a:solidFill>
                  <a:srgbClr val="000000">
                    <a:alpha val="20000"/>
                  </a:srgbClr>
                </a:solidFill>
              </a:rPr>
              <a:t>Use Examples</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alphaModFix amt="20000"/>
          </a:blip>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alphaModFix amt="20000"/>
          </a:blip>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2</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1.4</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 QNN</a:t>
            </a:r>
            <a:r>
              <a:rPr kumimoji="0" lang="zh-CN" altLang="en-US"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alphaModFix amt="20000"/>
          </a:blip>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2</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 Quantum Optimal Control</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alphaModFix amt="20000"/>
          </a:blip>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1744404395"/>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2"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573"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5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90</a:t>
            </a:fld>
            <a:endParaRPr/>
          </a:p>
        </p:txBody>
      </p:sp>
      <p:sp>
        <p:nvSpPr>
          <p:cNvPr id="2575"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76"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77"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78"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79"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80"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81"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582"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583"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584"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605" name="Group"/>
          <p:cNvGrpSpPr/>
          <p:nvPr/>
        </p:nvGrpSpPr>
        <p:grpSpPr>
          <a:xfrm>
            <a:off x="7193015" y="6320167"/>
            <a:ext cx="3995193" cy="2586260"/>
            <a:chOff x="0" y="0"/>
            <a:chExt cx="3995192" cy="2586258"/>
          </a:xfrm>
        </p:grpSpPr>
        <p:sp>
          <p:nvSpPr>
            <p:cNvPr id="2585"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86"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87"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88"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592" name="Group"/>
            <p:cNvGrpSpPr/>
            <p:nvPr/>
          </p:nvGrpSpPr>
          <p:grpSpPr>
            <a:xfrm>
              <a:off x="1212787" y="186852"/>
              <a:ext cx="751435" cy="1063781"/>
              <a:chOff x="0" y="0"/>
              <a:chExt cx="751434" cy="1063779"/>
            </a:xfrm>
          </p:grpSpPr>
          <p:sp>
            <p:nvSpPr>
              <p:cNvPr id="258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9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9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96" name="Group"/>
            <p:cNvGrpSpPr/>
            <p:nvPr/>
          </p:nvGrpSpPr>
          <p:grpSpPr>
            <a:xfrm>
              <a:off x="1797475" y="845379"/>
              <a:ext cx="751435" cy="1063781"/>
              <a:chOff x="0" y="0"/>
              <a:chExt cx="751434" cy="1063779"/>
            </a:xfrm>
          </p:grpSpPr>
          <p:sp>
            <p:nvSpPr>
              <p:cNvPr id="2593" name="Rounded Rectangle"/>
              <p:cNvSpPr/>
              <p:nvPr/>
            </p:nvSpPr>
            <p:spPr>
              <a:xfrm>
                <a:off x="0" y="481388"/>
                <a:ext cx="751435" cy="582392"/>
              </a:xfrm>
              <a:prstGeom prst="roundRect">
                <a:avLst>
                  <a:gd name="adj" fmla="val 21807"/>
                </a:avLst>
              </a:prstGeom>
              <a:solidFill>
                <a:srgbClr val="F8B62D">
                  <a:alpha val="30232"/>
                </a:srgbClr>
              </a:solidFill>
              <a:ln w="38100" cap="flat">
                <a:solidFill>
                  <a:srgbClr val="000000">
                    <a:alpha val="30232"/>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94" name="Circle"/>
              <p:cNvSpPr/>
              <p:nvPr/>
            </p:nvSpPr>
            <p:spPr>
              <a:xfrm>
                <a:off x="271373" y="0"/>
                <a:ext cx="208687" cy="208687"/>
              </a:xfrm>
              <a:prstGeom prst="ellipse">
                <a:avLst/>
              </a:prstGeom>
              <a:solidFill>
                <a:srgbClr val="000000">
                  <a:alpha val="30085"/>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95" name="Line"/>
              <p:cNvSpPr/>
              <p:nvPr/>
            </p:nvSpPr>
            <p:spPr>
              <a:xfrm flipV="1">
                <a:off x="375716" y="130310"/>
                <a:ext cx="1" cy="360427"/>
              </a:xfrm>
              <a:prstGeom prst="line">
                <a:avLst/>
              </a:prstGeom>
              <a:noFill/>
              <a:ln w="38100" cap="flat">
                <a:solidFill>
                  <a:srgbClr val="000000">
                    <a:alpha val="29924"/>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00" name="Group"/>
            <p:cNvGrpSpPr/>
            <p:nvPr/>
          </p:nvGrpSpPr>
          <p:grpSpPr>
            <a:xfrm>
              <a:off x="2382163" y="1510386"/>
              <a:ext cx="751435" cy="1063781"/>
              <a:chOff x="0" y="0"/>
              <a:chExt cx="751434" cy="1063779"/>
            </a:xfrm>
          </p:grpSpPr>
          <p:sp>
            <p:nvSpPr>
              <p:cNvPr id="2597"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98"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99"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04" name="Group"/>
            <p:cNvGrpSpPr/>
            <p:nvPr/>
          </p:nvGrpSpPr>
          <p:grpSpPr>
            <a:xfrm>
              <a:off x="3243758" y="3771"/>
              <a:ext cx="751435" cy="2397317"/>
              <a:chOff x="0" y="0"/>
              <a:chExt cx="751434" cy="2397315"/>
            </a:xfrm>
          </p:grpSpPr>
          <p:sp>
            <p:nvSpPr>
              <p:cNvPr id="2601"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02"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03"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626" name="Group"/>
          <p:cNvGrpSpPr/>
          <p:nvPr/>
        </p:nvGrpSpPr>
        <p:grpSpPr>
          <a:xfrm>
            <a:off x="13784039" y="6320167"/>
            <a:ext cx="3995193" cy="2586260"/>
            <a:chOff x="0" y="0"/>
            <a:chExt cx="3995192" cy="2586258"/>
          </a:xfrm>
        </p:grpSpPr>
        <p:sp>
          <p:nvSpPr>
            <p:cNvPr id="2606"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07"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08"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09"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613" name="Group"/>
            <p:cNvGrpSpPr/>
            <p:nvPr/>
          </p:nvGrpSpPr>
          <p:grpSpPr>
            <a:xfrm>
              <a:off x="1212787" y="186852"/>
              <a:ext cx="751435" cy="1063781"/>
              <a:chOff x="0" y="0"/>
              <a:chExt cx="751434" cy="1063779"/>
            </a:xfrm>
          </p:grpSpPr>
          <p:sp>
            <p:nvSpPr>
              <p:cNvPr id="261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1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1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17" name="Group"/>
            <p:cNvGrpSpPr/>
            <p:nvPr/>
          </p:nvGrpSpPr>
          <p:grpSpPr>
            <a:xfrm>
              <a:off x="1797475" y="845379"/>
              <a:ext cx="751435" cy="1063781"/>
              <a:chOff x="0" y="0"/>
              <a:chExt cx="751434" cy="1063779"/>
            </a:xfrm>
          </p:grpSpPr>
          <p:sp>
            <p:nvSpPr>
              <p:cNvPr id="261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1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1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21" name="Group"/>
            <p:cNvGrpSpPr/>
            <p:nvPr/>
          </p:nvGrpSpPr>
          <p:grpSpPr>
            <a:xfrm>
              <a:off x="2382163" y="1510386"/>
              <a:ext cx="751435" cy="1063781"/>
              <a:chOff x="0" y="0"/>
              <a:chExt cx="751434" cy="1063779"/>
            </a:xfrm>
          </p:grpSpPr>
          <p:sp>
            <p:nvSpPr>
              <p:cNvPr id="261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1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2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25" name="Group"/>
            <p:cNvGrpSpPr/>
            <p:nvPr/>
          </p:nvGrpSpPr>
          <p:grpSpPr>
            <a:xfrm>
              <a:off x="3243758" y="3771"/>
              <a:ext cx="751435" cy="2397317"/>
              <a:chOff x="0" y="0"/>
              <a:chExt cx="751434" cy="2397315"/>
            </a:xfrm>
          </p:grpSpPr>
          <p:sp>
            <p:nvSpPr>
              <p:cNvPr id="2622"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23"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24"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627"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628"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629"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3"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634"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63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91</a:t>
            </a:fld>
            <a:endParaRPr/>
          </a:p>
        </p:txBody>
      </p:sp>
      <p:sp>
        <p:nvSpPr>
          <p:cNvPr id="2636"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37"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38"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639"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640"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641"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642"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643"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644"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645"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666" name="Group"/>
          <p:cNvGrpSpPr/>
          <p:nvPr/>
        </p:nvGrpSpPr>
        <p:grpSpPr>
          <a:xfrm>
            <a:off x="7193015" y="6320167"/>
            <a:ext cx="3995193" cy="2586260"/>
            <a:chOff x="0" y="0"/>
            <a:chExt cx="3995192" cy="2586258"/>
          </a:xfrm>
        </p:grpSpPr>
        <p:sp>
          <p:nvSpPr>
            <p:cNvPr id="2646"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47"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48"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49"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653" name="Group"/>
            <p:cNvGrpSpPr/>
            <p:nvPr/>
          </p:nvGrpSpPr>
          <p:grpSpPr>
            <a:xfrm>
              <a:off x="1212787" y="186852"/>
              <a:ext cx="751435" cy="1063781"/>
              <a:chOff x="0" y="0"/>
              <a:chExt cx="751434" cy="1063779"/>
            </a:xfrm>
          </p:grpSpPr>
          <p:sp>
            <p:nvSpPr>
              <p:cNvPr id="265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5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5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57" name="Group"/>
            <p:cNvGrpSpPr/>
            <p:nvPr/>
          </p:nvGrpSpPr>
          <p:grpSpPr>
            <a:xfrm>
              <a:off x="1797475" y="845379"/>
              <a:ext cx="751435" cy="1063781"/>
              <a:chOff x="0" y="0"/>
              <a:chExt cx="751434" cy="1063779"/>
            </a:xfrm>
          </p:grpSpPr>
          <p:sp>
            <p:nvSpPr>
              <p:cNvPr id="265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5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5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61" name="Group"/>
            <p:cNvGrpSpPr/>
            <p:nvPr/>
          </p:nvGrpSpPr>
          <p:grpSpPr>
            <a:xfrm>
              <a:off x="2382163" y="1510386"/>
              <a:ext cx="751435" cy="1063781"/>
              <a:chOff x="0" y="0"/>
              <a:chExt cx="751434" cy="1063779"/>
            </a:xfrm>
          </p:grpSpPr>
          <p:sp>
            <p:nvSpPr>
              <p:cNvPr id="2658"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59"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60"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65" name="Group"/>
            <p:cNvGrpSpPr/>
            <p:nvPr/>
          </p:nvGrpSpPr>
          <p:grpSpPr>
            <a:xfrm>
              <a:off x="3243758" y="3771"/>
              <a:ext cx="751435" cy="2397317"/>
              <a:chOff x="0" y="0"/>
              <a:chExt cx="751434" cy="2397315"/>
            </a:xfrm>
          </p:grpSpPr>
          <p:sp>
            <p:nvSpPr>
              <p:cNvPr id="2662"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63"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64"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687" name="Group"/>
          <p:cNvGrpSpPr/>
          <p:nvPr/>
        </p:nvGrpSpPr>
        <p:grpSpPr>
          <a:xfrm>
            <a:off x="13784039" y="6320167"/>
            <a:ext cx="3995193" cy="2586260"/>
            <a:chOff x="0" y="0"/>
            <a:chExt cx="3995192" cy="2586258"/>
          </a:xfrm>
        </p:grpSpPr>
        <p:sp>
          <p:nvSpPr>
            <p:cNvPr id="2667"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68"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69"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70"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674" name="Group"/>
            <p:cNvGrpSpPr/>
            <p:nvPr/>
          </p:nvGrpSpPr>
          <p:grpSpPr>
            <a:xfrm>
              <a:off x="1212787" y="186852"/>
              <a:ext cx="751435" cy="1063781"/>
              <a:chOff x="0" y="0"/>
              <a:chExt cx="751434" cy="1063779"/>
            </a:xfrm>
          </p:grpSpPr>
          <p:sp>
            <p:nvSpPr>
              <p:cNvPr id="267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7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7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78" name="Group"/>
            <p:cNvGrpSpPr/>
            <p:nvPr/>
          </p:nvGrpSpPr>
          <p:grpSpPr>
            <a:xfrm>
              <a:off x="1797475" y="845379"/>
              <a:ext cx="751435" cy="1063781"/>
              <a:chOff x="0" y="0"/>
              <a:chExt cx="751434" cy="1063779"/>
            </a:xfrm>
          </p:grpSpPr>
          <p:sp>
            <p:nvSpPr>
              <p:cNvPr id="267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7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7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82" name="Group"/>
            <p:cNvGrpSpPr/>
            <p:nvPr/>
          </p:nvGrpSpPr>
          <p:grpSpPr>
            <a:xfrm>
              <a:off x="2382163" y="1510386"/>
              <a:ext cx="751435" cy="1063781"/>
              <a:chOff x="0" y="0"/>
              <a:chExt cx="751434" cy="1063779"/>
            </a:xfrm>
          </p:grpSpPr>
          <p:sp>
            <p:nvSpPr>
              <p:cNvPr id="267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8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8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86" name="Group"/>
            <p:cNvGrpSpPr/>
            <p:nvPr/>
          </p:nvGrpSpPr>
          <p:grpSpPr>
            <a:xfrm>
              <a:off x="3243758" y="3771"/>
              <a:ext cx="751435" cy="2397317"/>
              <a:chOff x="0" y="0"/>
              <a:chExt cx="751434" cy="2397315"/>
            </a:xfrm>
          </p:grpSpPr>
          <p:sp>
            <p:nvSpPr>
              <p:cNvPr id="2683"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84"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85"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688"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689"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690"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4"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695"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69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92</a:t>
            </a:fld>
            <a:endParaRPr/>
          </a:p>
        </p:txBody>
      </p:sp>
      <p:sp>
        <p:nvSpPr>
          <p:cNvPr id="2697"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98"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99"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00"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01"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02"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03"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704"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705"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706"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727" name="Group"/>
          <p:cNvGrpSpPr/>
          <p:nvPr/>
        </p:nvGrpSpPr>
        <p:grpSpPr>
          <a:xfrm>
            <a:off x="7193015" y="6320167"/>
            <a:ext cx="3995193" cy="2586260"/>
            <a:chOff x="0" y="0"/>
            <a:chExt cx="3995192" cy="2586258"/>
          </a:xfrm>
        </p:grpSpPr>
        <p:sp>
          <p:nvSpPr>
            <p:cNvPr id="2707"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08"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09"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10"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714" name="Group"/>
            <p:cNvGrpSpPr/>
            <p:nvPr/>
          </p:nvGrpSpPr>
          <p:grpSpPr>
            <a:xfrm>
              <a:off x="1212787" y="186852"/>
              <a:ext cx="751435" cy="1063781"/>
              <a:chOff x="0" y="0"/>
              <a:chExt cx="751434" cy="1063779"/>
            </a:xfrm>
          </p:grpSpPr>
          <p:sp>
            <p:nvSpPr>
              <p:cNvPr id="271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1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1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18" name="Group"/>
            <p:cNvGrpSpPr/>
            <p:nvPr/>
          </p:nvGrpSpPr>
          <p:grpSpPr>
            <a:xfrm>
              <a:off x="1797475" y="845379"/>
              <a:ext cx="751435" cy="1063781"/>
              <a:chOff x="0" y="0"/>
              <a:chExt cx="751434" cy="1063779"/>
            </a:xfrm>
          </p:grpSpPr>
          <p:sp>
            <p:nvSpPr>
              <p:cNvPr id="271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1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1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22" name="Group"/>
            <p:cNvGrpSpPr/>
            <p:nvPr/>
          </p:nvGrpSpPr>
          <p:grpSpPr>
            <a:xfrm>
              <a:off x="2382163" y="1510386"/>
              <a:ext cx="751435" cy="1063781"/>
              <a:chOff x="0" y="0"/>
              <a:chExt cx="751434" cy="1063779"/>
            </a:xfrm>
          </p:grpSpPr>
          <p:sp>
            <p:nvSpPr>
              <p:cNvPr id="271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20"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21"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26" name="Group"/>
            <p:cNvGrpSpPr/>
            <p:nvPr/>
          </p:nvGrpSpPr>
          <p:grpSpPr>
            <a:xfrm>
              <a:off x="3243758" y="3771"/>
              <a:ext cx="751435" cy="2397317"/>
              <a:chOff x="0" y="0"/>
              <a:chExt cx="751434" cy="2397315"/>
            </a:xfrm>
          </p:grpSpPr>
          <p:sp>
            <p:nvSpPr>
              <p:cNvPr id="2723"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24"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25"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748" name="Group"/>
          <p:cNvGrpSpPr/>
          <p:nvPr/>
        </p:nvGrpSpPr>
        <p:grpSpPr>
          <a:xfrm>
            <a:off x="13784039" y="6320167"/>
            <a:ext cx="3995193" cy="2586260"/>
            <a:chOff x="0" y="0"/>
            <a:chExt cx="3995192" cy="2586258"/>
          </a:xfrm>
        </p:grpSpPr>
        <p:sp>
          <p:nvSpPr>
            <p:cNvPr id="2728"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29"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30"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31"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735" name="Group"/>
            <p:cNvGrpSpPr/>
            <p:nvPr/>
          </p:nvGrpSpPr>
          <p:grpSpPr>
            <a:xfrm>
              <a:off x="1212787" y="186852"/>
              <a:ext cx="751435" cy="1063781"/>
              <a:chOff x="0" y="0"/>
              <a:chExt cx="751434" cy="1063779"/>
            </a:xfrm>
          </p:grpSpPr>
          <p:sp>
            <p:nvSpPr>
              <p:cNvPr id="273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3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3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39" name="Group"/>
            <p:cNvGrpSpPr/>
            <p:nvPr/>
          </p:nvGrpSpPr>
          <p:grpSpPr>
            <a:xfrm>
              <a:off x="1797475" y="845379"/>
              <a:ext cx="751435" cy="1063781"/>
              <a:chOff x="0" y="0"/>
              <a:chExt cx="751434" cy="1063779"/>
            </a:xfrm>
          </p:grpSpPr>
          <p:sp>
            <p:nvSpPr>
              <p:cNvPr id="273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3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3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43" name="Group"/>
            <p:cNvGrpSpPr/>
            <p:nvPr/>
          </p:nvGrpSpPr>
          <p:grpSpPr>
            <a:xfrm>
              <a:off x="2382163" y="1510386"/>
              <a:ext cx="751435" cy="1063781"/>
              <a:chOff x="0" y="0"/>
              <a:chExt cx="751434" cy="1063779"/>
            </a:xfrm>
          </p:grpSpPr>
          <p:sp>
            <p:nvSpPr>
              <p:cNvPr id="2740"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41"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42"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47" name="Group"/>
            <p:cNvGrpSpPr/>
            <p:nvPr/>
          </p:nvGrpSpPr>
          <p:grpSpPr>
            <a:xfrm>
              <a:off x="3243758" y="3771"/>
              <a:ext cx="751435" cy="2397317"/>
              <a:chOff x="0" y="0"/>
              <a:chExt cx="751434" cy="2397315"/>
            </a:xfrm>
          </p:grpSpPr>
          <p:sp>
            <p:nvSpPr>
              <p:cNvPr id="2744"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45"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46"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749"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750"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751"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5"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756"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75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93</a:t>
            </a:fld>
            <a:endParaRPr/>
          </a:p>
        </p:txBody>
      </p:sp>
      <p:sp>
        <p:nvSpPr>
          <p:cNvPr id="2758"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59"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60"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61"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62"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63"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64"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765"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766"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767"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788" name="Group"/>
          <p:cNvGrpSpPr/>
          <p:nvPr/>
        </p:nvGrpSpPr>
        <p:grpSpPr>
          <a:xfrm>
            <a:off x="7193015" y="6320167"/>
            <a:ext cx="3995193" cy="2586260"/>
            <a:chOff x="0" y="0"/>
            <a:chExt cx="3995192" cy="2586258"/>
          </a:xfrm>
        </p:grpSpPr>
        <p:sp>
          <p:nvSpPr>
            <p:cNvPr id="2768"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69"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70"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71"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775" name="Group"/>
            <p:cNvGrpSpPr/>
            <p:nvPr/>
          </p:nvGrpSpPr>
          <p:grpSpPr>
            <a:xfrm>
              <a:off x="1212787" y="186852"/>
              <a:ext cx="751435" cy="1063781"/>
              <a:chOff x="0" y="0"/>
              <a:chExt cx="751434" cy="1063779"/>
            </a:xfrm>
          </p:grpSpPr>
          <p:sp>
            <p:nvSpPr>
              <p:cNvPr id="277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7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7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79" name="Group"/>
            <p:cNvGrpSpPr/>
            <p:nvPr/>
          </p:nvGrpSpPr>
          <p:grpSpPr>
            <a:xfrm>
              <a:off x="1797475" y="845379"/>
              <a:ext cx="751435" cy="1063781"/>
              <a:chOff x="0" y="0"/>
              <a:chExt cx="751434" cy="1063779"/>
            </a:xfrm>
          </p:grpSpPr>
          <p:sp>
            <p:nvSpPr>
              <p:cNvPr id="277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7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7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83" name="Group"/>
            <p:cNvGrpSpPr/>
            <p:nvPr/>
          </p:nvGrpSpPr>
          <p:grpSpPr>
            <a:xfrm>
              <a:off x="2382163" y="1510386"/>
              <a:ext cx="751435" cy="1063781"/>
              <a:chOff x="0" y="0"/>
              <a:chExt cx="751434" cy="1063779"/>
            </a:xfrm>
          </p:grpSpPr>
          <p:sp>
            <p:nvSpPr>
              <p:cNvPr id="278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8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8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87" name="Group"/>
            <p:cNvGrpSpPr/>
            <p:nvPr/>
          </p:nvGrpSpPr>
          <p:grpSpPr>
            <a:xfrm>
              <a:off x="3243758" y="3771"/>
              <a:ext cx="751435" cy="2397317"/>
              <a:chOff x="0" y="0"/>
              <a:chExt cx="751434" cy="2397315"/>
            </a:xfrm>
          </p:grpSpPr>
          <p:sp>
            <p:nvSpPr>
              <p:cNvPr id="2784"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85"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86"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809" name="Group"/>
          <p:cNvGrpSpPr/>
          <p:nvPr/>
        </p:nvGrpSpPr>
        <p:grpSpPr>
          <a:xfrm>
            <a:off x="13784039" y="6320167"/>
            <a:ext cx="3995193" cy="2586260"/>
            <a:chOff x="0" y="0"/>
            <a:chExt cx="3995192" cy="2586258"/>
          </a:xfrm>
        </p:grpSpPr>
        <p:sp>
          <p:nvSpPr>
            <p:cNvPr id="2789"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90"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91"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92"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796" name="Group"/>
            <p:cNvGrpSpPr/>
            <p:nvPr/>
          </p:nvGrpSpPr>
          <p:grpSpPr>
            <a:xfrm>
              <a:off x="1212787" y="186852"/>
              <a:ext cx="751435" cy="1063781"/>
              <a:chOff x="0" y="0"/>
              <a:chExt cx="751434" cy="1063779"/>
            </a:xfrm>
          </p:grpSpPr>
          <p:sp>
            <p:nvSpPr>
              <p:cNvPr id="279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9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9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00" name="Group"/>
            <p:cNvGrpSpPr/>
            <p:nvPr/>
          </p:nvGrpSpPr>
          <p:grpSpPr>
            <a:xfrm>
              <a:off x="1797475" y="845379"/>
              <a:ext cx="751435" cy="1063781"/>
              <a:chOff x="0" y="0"/>
              <a:chExt cx="751434" cy="1063779"/>
            </a:xfrm>
          </p:grpSpPr>
          <p:sp>
            <p:nvSpPr>
              <p:cNvPr id="2797" name="Rounded Rectangle"/>
              <p:cNvSpPr/>
              <p:nvPr/>
            </p:nvSpPr>
            <p:spPr>
              <a:xfrm>
                <a:off x="0" y="481388"/>
                <a:ext cx="751435" cy="582392"/>
              </a:xfrm>
              <a:prstGeom prst="roundRect">
                <a:avLst>
                  <a:gd name="adj" fmla="val 21807"/>
                </a:avLst>
              </a:prstGeom>
              <a:solidFill>
                <a:srgbClr val="F8B62D">
                  <a:alpha val="29733"/>
                </a:srgbClr>
              </a:solidFill>
              <a:ln w="38100" cap="flat">
                <a:solidFill>
                  <a:srgbClr val="000000">
                    <a:alpha val="29733"/>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98" name="Circle"/>
              <p:cNvSpPr/>
              <p:nvPr/>
            </p:nvSpPr>
            <p:spPr>
              <a:xfrm>
                <a:off x="271373" y="0"/>
                <a:ext cx="208687" cy="208687"/>
              </a:xfrm>
              <a:prstGeom prst="ellipse">
                <a:avLst/>
              </a:prstGeom>
              <a:solidFill>
                <a:srgbClr val="000000">
                  <a:alpha val="30107"/>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99" name="Line"/>
              <p:cNvSpPr/>
              <p:nvPr/>
            </p:nvSpPr>
            <p:spPr>
              <a:xfrm flipV="1">
                <a:off x="375716" y="130310"/>
                <a:ext cx="1" cy="360427"/>
              </a:xfrm>
              <a:prstGeom prst="line">
                <a:avLst/>
              </a:prstGeom>
              <a:noFill/>
              <a:ln w="38100" cap="flat">
                <a:solidFill>
                  <a:srgbClr val="000000">
                    <a:alpha val="29512"/>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04" name="Group"/>
            <p:cNvGrpSpPr/>
            <p:nvPr/>
          </p:nvGrpSpPr>
          <p:grpSpPr>
            <a:xfrm>
              <a:off x="2382163" y="1510386"/>
              <a:ext cx="751435" cy="1063781"/>
              <a:chOff x="0" y="0"/>
              <a:chExt cx="751434" cy="1063779"/>
            </a:xfrm>
          </p:grpSpPr>
          <p:sp>
            <p:nvSpPr>
              <p:cNvPr id="2801"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02"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03"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08" name="Group"/>
            <p:cNvGrpSpPr/>
            <p:nvPr/>
          </p:nvGrpSpPr>
          <p:grpSpPr>
            <a:xfrm>
              <a:off x="3243758" y="3771"/>
              <a:ext cx="751435" cy="2397317"/>
              <a:chOff x="0" y="0"/>
              <a:chExt cx="751434" cy="2397315"/>
            </a:xfrm>
          </p:grpSpPr>
          <p:sp>
            <p:nvSpPr>
              <p:cNvPr id="2805"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06"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07"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810"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811"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812"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817"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81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94</a:t>
            </a:fld>
            <a:endParaRPr/>
          </a:p>
        </p:txBody>
      </p:sp>
      <p:sp>
        <p:nvSpPr>
          <p:cNvPr id="2819"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20"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21"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22"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23"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24"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25"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826"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827"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828"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849" name="Group"/>
          <p:cNvGrpSpPr/>
          <p:nvPr/>
        </p:nvGrpSpPr>
        <p:grpSpPr>
          <a:xfrm>
            <a:off x="7193015" y="6320167"/>
            <a:ext cx="3995193" cy="2586260"/>
            <a:chOff x="0" y="0"/>
            <a:chExt cx="3995192" cy="2586258"/>
          </a:xfrm>
        </p:grpSpPr>
        <p:sp>
          <p:nvSpPr>
            <p:cNvPr id="2829"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30"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31"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32"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836" name="Group"/>
            <p:cNvGrpSpPr/>
            <p:nvPr/>
          </p:nvGrpSpPr>
          <p:grpSpPr>
            <a:xfrm>
              <a:off x="1212787" y="186852"/>
              <a:ext cx="751435" cy="1063781"/>
              <a:chOff x="0" y="0"/>
              <a:chExt cx="751434" cy="1063779"/>
            </a:xfrm>
          </p:grpSpPr>
          <p:sp>
            <p:nvSpPr>
              <p:cNvPr id="283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3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3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40" name="Group"/>
            <p:cNvGrpSpPr/>
            <p:nvPr/>
          </p:nvGrpSpPr>
          <p:grpSpPr>
            <a:xfrm>
              <a:off x="1797475" y="845379"/>
              <a:ext cx="751435" cy="1063781"/>
              <a:chOff x="0" y="0"/>
              <a:chExt cx="751434" cy="1063779"/>
            </a:xfrm>
          </p:grpSpPr>
          <p:sp>
            <p:nvSpPr>
              <p:cNvPr id="283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3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3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44" name="Group"/>
            <p:cNvGrpSpPr/>
            <p:nvPr/>
          </p:nvGrpSpPr>
          <p:grpSpPr>
            <a:xfrm>
              <a:off x="2382163" y="1510386"/>
              <a:ext cx="751435" cy="1063781"/>
              <a:chOff x="0" y="0"/>
              <a:chExt cx="751434" cy="1063779"/>
            </a:xfrm>
          </p:grpSpPr>
          <p:sp>
            <p:nvSpPr>
              <p:cNvPr id="2841"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42"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43"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48" name="Group"/>
            <p:cNvGrpSpPr/>
            <p:nvPr/>
          </p:nvGrpSpPr>
          <p:grpSpPr>
            <a:xfrm>
              <a:off x="3243758" y="3771"/>
              <a:ext cx="751435" cy="2397317"/>
              <a:chOff x="0" y="0"/>
              <a:chExt cx="751434" cy="2397315"/>
            </a:xfrm>
          </p:grpSpPr>
          <p:sp>
            <p:nvSpPr>
              <p:cNvPr id="2845"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46"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47"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870" name="Group"/>
          <p:cNvGrpSpPr/>
          <p:nvPr/>
        </p:nvGrpSpPr>
        <p:grpSpPr>
          <a:xfrm>
            <a:off x="13784039" y="6320167"/>
            <a:ext cx="3995193" cy="2586260"/>
            <a:chOff x="0" y="0"/>
            <a:chExt cx="3995192" cy="2586258"/>
          </a:xfrm>
        </p:grpSpPr>
        <p:sp>
          <p:nvSpPr>
            <p:cNvPr id="2850"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51"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52"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53"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857" name="Group"/>
            <p:cNvGrpSpPr/>
            <p:nvPr/>
          </p:nvGrpSpPr>
          <p:grpSpPr>
            <a:xfrm>
              <a:off x="1212787" y="186852"/>
              <a:ext cx="751435" cy="1063781"/>
              <a:chOff x="0" y="0"/>
              <a:chExt cx="751434" cy="1063779"/>
            </a:xfrm>
          </p:grpSpPr>
          <p:sp>
            <p:nvSpPr>
              <p:cNvPr id="285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5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5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61" name="Group"/>
            <p:cNvGrpSpPr/>
            <p:nvPr/>
          </p:nvGrpSpPr>
          <p:grpSpPr>
            <a:xfrm>
              <a:off x="1797475" y="845379"/>
              <a:ext cx="751435" cy="1063781"/>
              <a:chOff x="0" y="0"/>
              <a:chExt cx="751434" cy="1063779"/>
            </a:xfrm>
          </p:grpSpPr>
          <p:sp>
            <p:nvSpPr>
              <p:cNvPr id="285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5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6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65" name="Group"/>
            <p:cNvGrpSpPr/>
            <p:nvPr/>
          </p:nvGrpSpPr>
          <p:grpSpPr>
            <a:xfrm>
              <a:off x="2382163" y="1510386"/>
              <a:ext cx="751435" cy="1063781"/>
              <a:chOff x="0" y="0"/>
              <a:chExt cx="751434" cy="1063779"/>
            </a:xfrm>
          </p:grpSpPr>
          <p:sp>
            <p:nvSpPr>
              <p:cNvPr id="286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6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6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69" name="Group"/>
            <p:cNvGrpSpPr/>
            <p:nvPr/>
          </p:nvGrpSpPr>
          <p:grpSpPr>
            <a:xfrm>
              <a:off x="3243758" y="3771"/>
              <a:ext cx="751435" cy="2397317"/>
              <a:chOff x="0" y="0"/>
              <a:chExt cx="751434" cy="2397315"/>
            </a:xfrm>
          </p:grpSpPr>
          <p:sp>
            <p:nvSpPr>
              <p:cNvPr id="2866"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67"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68"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871"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872"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873"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878"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87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95</a:t>
            </a:fld>
            <a:endParaRPr/>
          </a:p>
        </p:txBody>
      </p:sp>
      <p:sp>
        <p:nvSpPr>
          <p:cNvPr id="2880"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81"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82"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83"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84"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85"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86"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887"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888"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889"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910" name="Group"/>
          <p:cNvGrpSpPr/>
          <p:nvPr/>
        </p:nvGrpSpPr>
        <p:grpSpPr>
          <a:xfrm>
            <a:off x="7193015" y="6320167"/>
            <a:ext cx="3995193" cy="2586260"/>
            <a:chOff x="0" y="0"/>
            <a:chExt cx="3995192" cy="2586258"/>
          </a:xfrm>
        </p:grpSpPr>
        <p:sp>
          <p:nvSpPr>
            <p:cNvPr id="2890"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91"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92"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93"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897" name="Group"/>
            <p:cNvGrpSpPr/>
            <p:nvPr/>
          </p:nvGrpSpPr>
          <p:grpSpPr>
            <a:xfrm>
              <a:off x="1212787" y="186852"/>
              <a:ext cx="751435" cy="1063781"/>
              <a:chOff x="0" y="0"/>
              <a:chExt cx="751434" cy="1063779"/>
            </a:xfrm>
          </p:grpSpPr>
          <p:sp>
            <p:nvSpPr>
              <p:cNvPr id="289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9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9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01" name="Group"/>
            <p:cNvGrpSpPr/>
            <p:nvPr/>
          </p:nvGrpSpPr>
          <p:grpSpPr>
            <a:xfrm>
              <a:off x="1797475" y="845379"/>
              <a:ext cx="751435" cy="1063781"/>
              <a:chOff x="0" y="0"/>
              <a:chExt cx="751434" cy="1063779"/>
            </a:xfrm>
          </p:grpSpPr>
          <p:sp>
            <p:nvSpPr>
              <p:cNvPr id="2898"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99"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00"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05" name="Group"/>
            <p:cNvGrpSpPr/>
            <p:nvPr/>
          </p:nvGrpSpPr>
          <p:grpSpPr>
            <a:xfrm>
              <a:off x="2382163" y="1510386"/>
              <a:ext cx="751435" cy="1063781"/>
              <a:chOff x="0" y="0"/>
              <a:chExt cx="751434" cy="1063779"/>
            </a:xfrm>
          </p:grpSpPr>
          <p:sp>
            <p:nvSpPr>
              <p:cNvPr id="2902"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03"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04"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09" name="Group"/>
            <p:cNvGrpSpPr/>
            <p:nvPr/>
          </p:nvGrpSpPr>
          <p:grpSpPr>
            <a:xfrm>
              <a:off x="3243758" y="3771"/>
              <a:ext cx="751435" cy="2397317"/>
              <a:chOff x="0" y="0"/>
              <a:chExt cx="751434" cy="2397315"/>
            </a:xfrm>
          </p:grpSpPr>
          <p:sp>
            <p:nvSpPr>
              <p:cNvPr id="2906"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07"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08"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931" name="Group"/>
          <p:cNvGrpSpPr/>
          <p:nvPr/>
        </p:nvGrpSpPr>
        <p:grpSpPr>
          <a:xfrm>
            <a:off x="13784039" y="6320167"/>
            <a:ext cx="3995193" cy="2586260"/>
            <a:chOff x="0" y="0"/>
            <a:chExt cx="3995192" cy="2586258"/>
          </a:xfrm>
        </p:grpSpPr>
        <p:sp>
          <p:nvSpPr>
            <p:cNvPr id="2911"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12"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13"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14"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918" name="Group"/>
            <p:cNvGrpSpPr/>
            <p:nvPr/>
          </p:nvGrpSpPr>
          <p:grpSpPr>
            <a:xfrm>
              <a:off x="1212787" y="186852"/>
              <a:ext cx="751435" cy="1063781"/>
              <a:chOff x="0" y="0"/>
              <a:chExt cx="751434" cy="1063779"/>
            </a:xfrm>
          </p:grpSpPr>
          <p:sp>
            <p:nvSpPr>
              <p:cNvPr id="291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1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1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22" name="Group"/>
            <p:cNvGrpSpPr/>
            <p:nvPr/>
          </p:nvGrpSpPr>
          <p:grpSpPr>
            <a:xfrm>
              <a:off x="1797475" y="845379"/>
              <a:ext cx="751435" cy="1063781"/>
              <a:chOff x="0" y="0"/>
              <a:chExt cx="751434" cy="1063779"/>
            </a:xfrm>
          </p:grpSpPr>
          <p:sp>
            <p:nvSpPr>
              <p:cNvPr id="291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2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2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26" name="Group"/>
            <p:cNvGrpSpPr/>
            <p:nvPr/>
          </p:nvGrpSpPr>
          <p:grpSpPr>
            <a:xfrm>
              <a:off x="2382163" y="1510386"/>
              <a:ext cx="751435" cy="1063781"/>
              <a:chOff x="0" y="0"/>
              <a:chExt cx="751434" cy="1063779"/>
            </a:xfrm>
          </p:grpSpPr>
          <p:sp>
            <p:nvSpPr>
              <p:cNvPr id="292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2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2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30" name="Group"/>
            <p:cNvGrpSpPr/>
            <p:nvPr/>
          </p:nvGrpSpPr>
          <p:grpSpPr>
            <a:xfrm>
              <a:off x="3243758" y="3771"/>
              <a:ext cx="751435" cy="2397317"/>
              <a:chOff x="0" y="0"/>
              <a:chExt cx="751434" cy="2397315"/>
            </a:xfrm>
          </p:grpSpPr>
          <p:sp>
            <p:nvSpPr>
              <p:cNvPr id="2927"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28"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29"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932"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933"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934"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939"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94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96</a:t>
            </a:fld>
            <a:endParaRPr/>
          </a:p>
        </p:txBody>
      </p:sp>
      <p:sp>
        <p:nvSpPr>
          <p:cNvPr id="2941"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42"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43"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944"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945"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946"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947"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948"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949"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950"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971" name="Group"/>
          <p:cNvGrpSpPr/>
          <p:nvPr/>
        </p:nvGrpSpPr>
        <p:grpSpPr>
          <a:xfrm>
            <a:off x="7193015" y="6320167"/>
            <a:ext cx="3995193" cy="2586260"/>
            <a:chOff x="0" y="0"/>
            <a:chExt cx="3995192" cy="2586258"/>
          </a:xfrm>
        </p:grpSpPr>
        <p:sp>
          <p:nvSpPr>
            <p:cNvPr id="2951"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52"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53"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54"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958" name="Group"/>
            <p:cNvGrpSpPr/>
            <p:nvPr/>
          </p:nvGrpSpPr>
          <p:grpSpPr>
            <a:xfrm>
              <a:off x="1212787" y="186852"/>
              <a:ext cx="751435" cy="1063781"/>
              <a:chOff x="0" y="0"/>
              <a:chExt cx="751434" cy="1063779"/>
            </a:xfrm>
          </p:grpSpPr>
          <p:sp>
            <p:nvSpPr>
              <p:cNvPr id="295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5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5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62" name="Group"/>
            <p:cNvGrpSpPr/>
            <p:nvPr/>
          </p:nvGrpSpPr>
          <p:grpSpPr>
            <a:xfrm>
              <a:off x="1797475" y="845379"/>
              <a:ext cx="751435" cy="1063781"/>
              <a:chOff x="0" y="0"/>
              <a:chExt cx="751434" cy="1063779"/>
            </a:xfrm>
          </p:grpSpPr>
          <p:sp>
            <p:nvSpPr>
              <p:cNvPr id="295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6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6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66" name="Group"/>
            <p:cNvGrpSpPr/>
            <p:nvPr/>
          </p:nvGrpSpPr>
          <p:grpSpPr>
            <a:xfrm>
              <a:off x="2382163" y="1510386"/>
              <a:ext cx="751435" cy="1063781"/>
              <a:chOff x="0" y="0"/>
              <a:chExt cx="751434" cy="1063779"/>
            </a:xfrm>
          </p:grpSpPr>
          <p:sp>
            <p:nvSpPr>
              <p:cNvPr id="296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6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6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70" name="Group"/>
            <p:cNvGrpSpPr/>
            <p:nvPr/>
          </p:nvGrpSpPr>
          <p:grpSpPr>
            <a:xfrm>
              <a:off x="3243758" y="3771"/>
              <a:ext cx="751435" cy="2397317"/>
              <a:chOff x="0" y="0"/>
              <a:chExt cx="751434" cy="2397315"/>
            </a:xfrm>
          </p:grpSpPr>
          <p:sp>
            <p:nvSpPr>
              <p:cNvPr id="2967"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68"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69"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992" name="Group"/>
          <p:cNvGrpSpPr/>
          <p:nvPr/>
        </p:nvGrpSpPr>
        <p:grpSpPr>
          <a:xfrm>
            <a:off x="13784039" y="6320167"/>
            <a:ext cx="3995193" cy="2586260"/>
            <a:chOff x="0" y="0"/>
            <a:chExt cx="3995192" cy="2586258"/>
          </a:xfrm>
        </p:grpSpPr>
        <p:sp>
          <p:nvSpPr>
            <p:cNvPr id="2972"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73"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74"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75"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979" name="Group"/>
            <p:cNvGrpSpPr/>
            <p:nvPr/>
          </p:nvGrpSpPr>
          <p:grpSpPr>
            <a:xfrm>
              <a:off x="1212787" y="186852"/>
              <a:ext cx="751435" cy="1063781"/>
              <a:chOff x="0" y="0"/>
              <a:chExt cx="751434" cy="1063779"/>
            </a:xfrm>
          </p:grpSpPr>
          <p:sp>
            <p:nvSpPr>
              <p:cNvPr id="297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7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7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83" name="Group"/>
            <p:cNvGrpSpPr/>
            <p:nvPr/>
          </p:nvGrpSpPr>
          <p:grpSpPr>
            <a:xfrm>
              <a:off x="1797475" y="845379"/>
              <a:ext cx="751435" cy="1063781"/>
              <a:chOff x="0" y="0"/>
              <a:chExt cx="751434" cy="1063779"/>
            </a:xfrm>
          </p:grpSpPr>
          <p:sp>
            <p:nvSpPr>
              <p:cNvPr id="298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8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8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87" name="Group"/>
            <p:cNvGrpSpPr/>
            <p:nvPr/>
          </p:nvGrpSpPr>
          <p:grpSpPr>
            <a:xfrm>
              <a:off x="2382163" y="1510386"/>
              <a:ext cx="751435" cy="1063781"/>
              <a:chOff x="0" y="0"/>
              <a:chExt cx="751434" cy="1063779"/>
            </a:xfrm>
          </p:grpSpPr>
          <p:sp>
            <p:nvSpPr>
              <p:cNvPr id="298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8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8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91" name="Group"/>
            <p:cNvGrpSpPr/>
            <p:nvPr/>
          </p:nvGrpSpPr>
          <p:grpSpPr>
            <a:xfrm>
              <a:off x="3243758" y="3771"/>
              <a:ext cx="751435" cy="2397317"/>
              <a:chOff x="0" y="0"/>
              <a:chExt cx="751434" cy="2397315"/>
            </a:xfrm>
          </p:grpSpPr>
          <p:sp>
            <p:nvSpPr>
              <p:cNvPr id="2988"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89"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90"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993"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994"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995"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9" name="Train SuperCircuit for Multiple Steps"/>
          <p:cNvSpPr txBox="1">
            <a:spLocks noGrp="1"/>
          </p:cNvSpPr>
          <p:nvPr>
            <p:ph type="title"/>
          </p:nvPr>
        </p:nvSpPr>
        <p:spPr>
          <a:prstGeom prst="rect">
            <a:avLst/>
          </a:prstGeom>
        </p:spPr>
        <p:txBody>
          <a:bodyPr/>
          <a:lstStyle/>
          <a:p>
            <a:r>
              <a:t>Train SuperCircuit for Multiple Steps</a:t>
            </a:r>
          </a:p>
        </p:txBody>
      </p:sp>
      <p:sp>
        <p:nvSpPr>
          <p:cNvPr id="3000"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300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97</a:t>
            </a:fld>
            <a:endParaRPr/>
          </a:p>
        </p:txBody>
      </p:sp>
      <p:sp>
        <p:nvSpPr>
          <p:cNvPr id="3002"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03"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04"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05"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06"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07"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08"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009"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010"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011"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3032" name="Group"/>
          <p:cNvGrpSpPr/>
          <p:nvPr/>
        </p:nvGrpSpPr>
        <p:grpSpPr>
          <a:xfrm>
            <a:off x="7193015" y="6320167"/>
            <a:ext cx="3995193" cy="2586260"/>
            <a:chOff x="0" y="0"/>
            <a:chExt cx="3995192" cy="2586258"/>
          </a:xfrm>
        </p:grpSpPr>
        <p:sp>
          <p:nvSpPr>
            <p:cNvPr id="3012"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13"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14"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15"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019" name="Group"/>
            <p:cNvGrpSpPr/>
            <p:nvPr/>
          </p:nvGrpSpPr>
          <p:grpSpPr>
            <a:xfrm>
              <a:off x="1212787" y="186852"/>
              <a:ext cx="751435" cy="1063781"/>
              <a:chOff x="0" y="0"/>
              <a:chExt cx="751434" cy="1063779"/>
            </a:xfrm>
          </p:grpSpPr>
          <p:sp>
            <p:nvSpPr>
              <p:cNvPr id="301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1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1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23" name="Group"/>
            <p:cNvGrpSpPr/>
            <p:nvPr/>
          </p:nvGrpSpPr>
          <p:grpSpPr>
            <a:xfrm>
              <a:off x="1797475" y="845379"/>
              <a:ext cx="751435" cy="1063781"/>
              <a:chOff x="0" y="0"/>
              <a:chExt cx="751434" cy="1063779"/>
            </a:xfrm>
          </p:grpSpPr>
          <p:sp>
            <p:nvSpPr>
              <p:cNvPr id="3020" name="Rounded Rectangle"/>
              <p:cNvSpPr/>
              <p:nvPr/>
            </p:nvSpPr>
            <p:spPr>
              <a:xfrm>
                <a:off x="0" y="481388"/>
                <a:ext cx="751435" cy="582392"/>
              </a:xfrm>
              <a:prstGeom prst="roundRect">
                <a:avLst>
                  <a:gd name="adj" fmla="val 21807"/>
                </a:avLst>
              </a:prstGeom>
              <a:solidFill>
                <a:srgbClr val="F8B62D">
                  <a:alpha val="30232"/>
                </a:srgbClr>
              </a:solidFill>
              <a:ln w="38100" cap="flat">
                <a:solidFill>
                  <a:srgbClr val="000000">
                    <a:alpha val="30232"/>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21" name="Circle"/>
              <p:cNvSpPr/>
              <p:nvPr/>
            </p:nvSpPr>
            <p:spPr>
              <a:xfrm>
                <a:off x="271373" y="0"/>
                <a:ext cx="208687" cy="208687"/>
              </a:xfrm>
              <a:prstGeom prst="ellipse">
                <a:avLst/>
              </a:prstGeom>
              <a:solidFill>
                <a:srgbClr val="000000">
                  <a:alpha val="30085"/>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22" name="Line"/>
              <p:cNvSpPr/>
              <p:nvPr/>
            </p:nvSpPr>
            <p:spPr>
              <a:xfrm flipV="1">
                <a:off x="375716" y="130310"/>
                <a:ext cx="1" cy="360427"/>
              </a:xfrm>
              <a:prstGeom prst="line">
                <a:avLst/>
              </a:prstGeom>
              <a:noFill/>
              <a:ln w="38100" cap="flat">
                <a:solidFill>
                  <a:srgbClr val="000000">
                    <a:alpha val="29924"/>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27" name="Group"/>
            <p:cNvGrpSpPr/>
            <p:nvPr/>
          </p:nvGrpSpPr>
          <p:grpSpPr>
            <a:xfrm>
              <a:off x="2382163" y="1510386"/>
              <a:ext cx="751435" cy="1063781"/>
              <a:chOff x="0" y="0"/>
              <a:chExt cx="751434" cy="1063779"/>
            </a:xfrm>
          </p:grpSpPr>
          <p:sp>
            <p:nvSpPr>
              <p:cNvPr id="3024"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25"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26"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31" name="Group"/>
            <p:cNvGrpSpPr/>
            <p:nvPr/>
          </p:nvGrpSpPr>
          <p:grpSpPr>
            <a:xfrm>
              <a:off x="3243758" y="3771"/>
              <a:ext cx="751435" cy="2397317"/>
              <a:chOff x="0" y="0"/>
              <a:chExt cx="751434" cy="2397315"/>
            </a:xfrm>
          </p:grpSpPr>
          <p:sp>
            <p:nvSpPr>
              <p:cNvPr id="3028"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29"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30"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053" name="Group"/>
          <p:cNvGrpSpPr/>
          <p:nvPr/>
        </p:nvGrpSpPr>
        <p:grpSpPr>
          <a:xfrm>
            <a:off x="13784039" y="6320167"/>
            <a:ext cx="3995193" cy="2586260"/>
            <a:chOff x="0" y="0"/>
            <a:chExt cx="3995192" cy="2586258"/>
          </a:xfrm>
        </p:grpSpPr>
        <p:sp>
          <p:nvSpPr>
            <p:cNvPr id="3033"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34"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35"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36"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040" name="Group"/>
            <p:cNvGrpSpPr/>
            <p:nvPr/>
          </p:nvGrpSpPr>
          <p:grpSpPr>
            <a:xfrm>
              <a:off x="1212787" y="186852"/>
              <a:ext cx="751435" cy="1063781"/>
              <a:chOff x="0" y="0"/>
              <a:chExt cx="751434" cy="1063779"/>
            </a:xfrm>
          </p:grpSpPr>
          <p:sp>
            <p:nvSpPr>
              <p:cNvPr id="303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3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3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44" name="Group"/>
            <p:cNvGrpSpPr/>
            <p:nvPr/>
          </p:nvGrpSpPr>
          <p:grpSpPr>
            <a:xfrm>
              <a:off x="1797475" y="845379"/>
              <a:ext cx="751435" cy="1063781"/>
              <a:chOff x="0" y="0"/>
              <a:chExt cx="751434" cy="1063779"/>
            </a:xfrm>
          </p:grpSpPr>
          <p:sp>
            <p:nvSpPr>
              <p:cNvPr id="304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4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4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48" name="Group"/>
            <p:cNvGrpSpPr/>
            <p:nvPr/>
          </p:nvGrpSpPr>
          <p:grpSpPr>
            <a:xfrm>
              <a:off x="2382163" y="1510386"/>
              <a:ext cx="751435" cy="1063781"/>
              <a:chOff x="0" y="0"/>
              <a:chExt cx="751434" cy="1063779"/>
            </a:xfrm>
          </p:grpSpPr>
          <p:sp>
            <p:nvSpPr>
              <p:cNvPr id="304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4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4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52" name="Group"/>
            <p:cNvGrpSpPr/>
            <p:nvPr/>
          </p:nvGrpSpPr>
          <p:grpSpPr>
            <a:xfrm>
              <a:off x="3243758" y="3771"/>
              <a:ext cx="751435" cy="2397317"/>
              <a:chOff x="0" y="0"/>
              <a:chExt cx="751434" cy="2397315"/>
            </a:xfrm>
          </p:grpSpPr>
          <p:sp>
            <p:nvSpPr>
              <p:cNvPr id="3049"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50"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51"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054"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055"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056"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0" name="Train SuperCircuit for Multiple Steps"/>
          <p:cNvSpPr txBox="1">
            <a:spLocks noGrp="1"/>
          </p:cNvSpPr>
          <p:nvPr>
            <p:ph type="title"/>
          </p:nvPr>
        </p:nvSpPr>
        <p:spPr>
          <a:prstGeom prst="rect">
            <a:avLst/>
          </a:prstGeom>
        </p:spPr>
        <p:txBody>
          <a:bodyPr/>
          <a:lstStyle/>
          <a:p>
            <a:r>
              <a:t>Train SuperCircuit for Multiple Steps</a:t>
            </a:r>
          </a:p>
        </p:txBody>
      </p:sp>
      <p:sp>
        <p:nvSpPr>
          <p:cNvPr id="3061"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306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98</a:t>
            </a:fld>
            <a:endParaRPr/>
          </a:p>
        </p:txBody>
      </p:sp>
      <p:sp>
        <p:nvSpPr>
          <p:cNvPr id="3063"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64"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65"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66"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67"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68"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69"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070"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071"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072"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3093" name="Group"/>
          <p:cNvGrpSpPr/>
          <p:nvPr/>
        </p:nvGrpSpPr>
        <p:grpSpPr>
          <a:xfrm>
            <a:off x="7193015" y="6320167"/>
            <a:ext cx="3995193" cy="2586260"/>
            <a:chOff x="0" y="0"/>
            <a:chExt cx="3995192" cy="2586258"/>
          </a:xfrm>
        </p:grpSpPr>
        <p:sp>
          <p:nvSpPr>
            <p:cNvPr id="3073"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74"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75"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76"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080" name="Group"/>
            <p:cNvGrpSpPr/>
            <p:nvPr/>
          </p:nvGrpSpPr>
          <p:grpSpPr>
            <a:xfrm>
              <a:off x="1212787" y="186852"/>
              <a:ext cx="751435" cy="1063781"/>
              <a:chOff x="0" y="0"/>
              <a:chExt cx="751434" cy="1063779"/>
            </a:xfrm>
          </p:grpSpPr>
          <p:sp>
            <p:nvSpPr>
              <p:cNvPr id="307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7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7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84" name="Group"/>
            <p:cNvGrpSpPr/>
            <p:nvPr/>
          </p:nvGrpSpPr>
          <p:grpSpPr>
            <a:xfrm>
              <a:off x="1797475" y="845379"/>
              <a:ext cx="751435" cy="1063781"/>
              <a:chOff x="0" y="0"/>
              <a:chExt cx="751434" cy="1063779"/>
            </a:xfrm>
          </p:grpSpPr>
          <p:sp>
            <p:nvSpPr>
              <p:cNvPr id="308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8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8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88" name="Group"/>
            <p:cNvGrpSpPr/>
            <p:nvPr/>
          </p:nvGrpSpPr>
          <p:grpSpPr>
            <a:xfrm>
              <a:off x="2382163" y="1510386"/>
              <a:ext cx="751435" cy="1063781"/>
              <a:chOff x="0" y="0"/>
              <a:chExt cx="751434" cy="1063779"/>
            </a:xfrm>
          </p:grpSpPr>
          <p:sp>
            <p:nvSpPr>
              <p:cNvPr id="3085"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86"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87"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92" name="Group"/>
            <p:cNvGrpSpPr/>
            <p:nvPr/>
          </p:nvGrpSpPr>
          <p:grpSpPr>
            <a:xfrm>
              <a:off x="3243758" y="3771"/>
              <a:ext cx="751435" cy="2397317"/>
              <a:chOff x="0" y="0"/>
              <a:chExt cx="751434" cy="2397315"/>
            </a:xfrm>
          </p:grpSpPr>
          <p:sp>
            <p:nvSpPr>
              <p:cNvPr id="3089"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90"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91"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114" name="Group"/>
          <p:cNvGrpSpPr/>
          <p:nvPr/>
        </p:nvGrpSpPr>
        <p:grpSpPr>
          <a:xfrm>
            <a:off x="13784039" y="6320167"/>
            <a:ext cx="3995193" cy="2586260"/>
            <a:chOff x="0" y="0"/>
            <a:chExt cx="3995192" cy="2586258"/>
          </a:xfrm>
        </p:grpSpPr>
        <p:sp>
          <p:nvSpPr>
            <p:cNvPr id="3094"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95"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96"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97"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101" name="Group"/>
            <p:cNvGrpSpPr/>
            <p:nvPr/>
          </p:nvGrpSpPr>
          <p:grpSpPr>
            <a:xfrm>
              <a:off x="1212787" y="186852"/>
              <a:ext cx="751435" cy="1063781"/>
              <a:chOff x="0" y="0"/>
              <a:chExt cx="751434" cy="1063779"/>
            </a:xfrm>
          </p:grpSpPr>
          <p:sp>
            <p:nvSpPr>
              <p:cNvPr id="309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9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0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05" name="Group"/>
            <p:cNvGrpSpPr/>
            <p:nvPr/>
          </p:nvGrpSpPr>
          <p:grpSpPr>
            <a:xfrm>
              <a:off x="1797475" y="845379"/>
              <a:ext cx="751435" cy="1063781"/>
              <a:chOff x="0" y="0"/>
              <a:chExt cx="751434" cy="1063779"/>
            </a:xfrm>
          </p:grpSpPr>
          <p:sp>
            <p:nvSpPr>
              <p:cNvPr id="310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0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0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09" name="Group"/>
            <p:cNvGrpSpPr/>
            <p:nvPr/>
          </p:nvGrpSpPr>
          <p:grpSpPr>
            <a:xfrm>
              <a:off x="2382163" y="1510386"/>
              <a:ext cx="751435" cy="1063781"/>
              <a:chOff x="0" y="0"/>
              <a:chExt cx="751434" cy="1063779"/>
            </a:xfrm>
          </p:grpSpPr>
          <p:sp>
            <p:nvSpPr>
              <p:cNvPr id="310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0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0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13" name="Group"/>
            <p:cNvGrpSpPr/>
            <p:nvPr/>
          </p:nvGrpSpPr>
          <p:grpSpPr>
            <a:xfrm>
              <a:off x="3243758" y="3771"/>
              <a:ext cx="751435" cy="2397317"/>
              <a:chOff x="0" y="0"/>
              <a:chExt cx="751434" cy="2397315"/>
            </a:xfrm>
          </p:grpSpPr>
          <p:sp>
            <p:nvSpPr>
              <p:cNvPr id="3110"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11"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12"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115"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116"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117"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1" name="Train SuperCircuit for Multiple Steps"/>
          <p:cNvSpPr txBox="1">
            <a:spLocks noGrp="1"/>
          </p:cNvSpPr>
          <p:nvPr>
            <p:ph type="title"/>
          </p:nvPr>
        </p:nvSpPr>
        <p:spPr>
          <a:prstGeom prst="rect">
            <a:avLst/>
          </a:prstGeom>
        </p:spPr>
        <p:txBody>
          <a:bodyPr/>
          <a:lstStyle/>
          <a:p>
            <a:r>
              <a:t>Train SuperCircuit for Multiple Steps</a:t>
            </a:r>
          </a:p>
        </p:txBody>
      </p:sp>
      <p:sp>
        <p:nvSpPr>
          <p:cNvPr id="312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99</a:t>
            </a:fld>
            <a:endParaRPr/>
          </a:p>
        </p:txBody>
      </p:sp>
      <p:sp>
        <p:nvSpPr>
          <p:cNvPr id="3123" name="Rounded Rectangle"/>
          <p:cNvSpPr/>
          <p:nvPr/>
        </p:nvSpPr>
        <p:spPr>
          <a:xfrm>
            <a:off x="14213254" y="1965472"/>
            <a:ext cx="4347936"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24" name="Rounded Rectangle"/>
          <p:cNvSpPr/>
          <p:nvPr/>
        </p:nvSpPr>
        <p:spPr>
          <a:xfrm>
            <a:off x="7647631" y="1965472"/>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25" name="Line"/>
          <p:cNvSpPr/>
          <p:nvPr/>
        </p:nvSpPr>
        <p:spPr>
          <a:xfrm>
            <a:off x="7311007" y="2600472"/>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26" name="Line"/>
          <p:cNvSpPr/>
          <p:nvPr/>
        </p:nvSpPr>
        <p:spPr>
          <a:xfrm>
            <a:off x="7311007" y="3268712"/>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27" name="Line"/>
          <p:cNvSpPr/>
          <p:nvPr/>
        </p:nvSpPr>
        <p:spPr>
          <a:xfrm>
            <a:off x="7311007" y="393695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28" name="Line"/>
          <p:cNvSpPr/>
          <p:nvPr/>
        </p:nvSpPr>
        <p:spPr>
          <a:xfrm>
            <a:off x="7311007" y="460519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29" name="Qubit 0   ⎥0〉"/>
          <p:cNvSpPr txBox="1"/>
          <p:nvPr/>
        </p:nvSpPr>
        <p:spPr>
          <a:xfrm>
            <a:off x="5226357" y="2376139"/>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130" name="Qubit 1   ⎥0〉"/>
          <p:cNvSpPr txBox="1"/>
          <p:nvPr/>
        </p:nvSpPr>
        <p:spPr>
          <a:xfrm>
            <a:off x="5226357" y="304438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131" name="Qubit 2   ⎥0〉"/>
          <p:cNvSpPr txBox="1"/>
          <p:nvPr/>
        </p:nvSpPr>
        <p:spPr>
          <a:xfrm>
            <a:off x="5226357" y="371262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132" name="Qubit 3   ⎥0〉"/>
          <p:cNvSpPr txBox="1"/>
          <p:nvPr/>
        </p:nvSpPr>
        <p:spPr>
          <a:xfrm>
            <a:off x="5226357" y="4367307"/>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sp>
        <p:nvSpPr>
          <p:cNvPr id="3133" name="0.1"/>
          <p:cNvSpPr/>
          <p:nvPr/>
        </p:nvSpPr>
        <p:spPr>
          <a:xfrm>
            <a:off x="7824002" y="2309276"/>
            <a:ext cx="751435" cy="582393"/>
          </a:xfrm>
          <a:prstGeom prst="roundRect">
            <a:avLst>
              <a:gd name="adj" fmla="val 21807"/>
            </a:avLst>
          </a:prstGeom>
          <a:solidFill>
            <a:srgbClr val="8A8B8C"/>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1900" b="0">
                <a:solidFill>
                  <a:srgbClr val="B51700"/>
                </a:solidFill>
                <a:latin typeface="Helvetica Neue Medium"/>
                <a:ea typeface="Helvetica Neue Medium"/>
                <a:cs typeface="Helvetica Neue Medium"/>
                <a:sym typeface="Helvetica Neue Medium"/>
              </a:defRPr>
            </a:lvl1pPr>
          </a:lstStyle>
          <a:p>
            <a:r>
              <a:t>0.1</a:t>
            </a:r>
          </a:p>
        </p:txBody>
      </p:sp>
      <p:sp>
        <p:nvSpPr>
          <p:cNvPr id="3134" name="0.2"/>
          <p:cNvSpPr/>
          <p:nvPr/>
        </p:nvSpPr>
        <p:spPr>
          <a:xfrm>
            <a:off x="7824002" y="2977232"/>
            <a:ext cx="751435" cy="582392"/>
          </a:xfrm>
          <a:prstGeom prst="roundRect">
            <a:avLst>
              <a:gd name="adj" fmla="val 21807"/>
            </a:avLst>
          </a:prstGeom>
          <a:solidFill>
            <a:srgbClr val="8A8B8C"/>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1900" b="0">
                <a:solidFill>
                  <a:srgbClr val="B51700"/>
                </a:solidFill>
                <a:latin typeface="Helvetica Neue Medium"/>
                <a:ea typeface="Helvetica Neue Medium"/>
                <a:cs typeface="Helvetica Neue Medium"/>
                <a:sym typeface="Helvetica Neue Medium"/>
              </a:defRPr>
            </a:lvl1pPr>
          </a:lstStyle>
          <a:p>
            <a:r>
              <a:t>0.2</a:t>
            </a:r>
          </a:p>
        </p:txBody>
      </p:sp>
      <p:sp>
        <p:nvSpPr>
          <p:cNvPr id="3135" name="0.9"/>
          <p:cNvSpPr/>
          <p:nvPr/>
        </p:nvSpPr>
        <p:spPr>
          <a:xfrm>
            <a:off x="7824002" y="3645188"/>
            <a:ext cx="751435" cy="582392"/>
          </a:xfrm>
          <a:prstGeom prst="roundRect">
            <a:avLst>
              <a:gd name="adj" fmla="val 21807"/>
            </a:avLst>
          </a:prstGeom>
          <a:solidFill>
            <a:srgbClr val="8A8B8C">
              <a:alpha val="30000"/>
            </a:srgbClr>
          </a:solidFill>
          <a:ln w="38100">
            <a:solidFill>
              <a:srgbClr val="000000">
                <a:alpha val="30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1900" b="0">
                <a:solidFill>
                  <a:srgbClr val="FFFFFF"/>
                </a:solidFill>
                <a:latin typeface="Helvetica Neue Medium"/>
                <a:ea typeface="Helvetica Neue Medium"/>
                <a:cs typeface="Helvetica Neue Medium"/>
                <a:sym typeface="Helvetica Neue Medium"/>
              </a:defRPr>
            </a:lvl1pPr>
          </a:lstStyle>
          <a:p>
            <a:r>
              <a:t>0.9</a:t>
            </a:r>
          </a:p>
        </p:txBody>
      </p:sp>
      <p:sp>
        <p:nvSpPr>
          <p:cNvPr id="3136" name="1.1"/>
          <p:cNvSpPr/>
          <p:nvPr/>
        </p:nvSpPr>
        <p:spPr>
          <a:xfrm>
            <a:off x="7824002" y="4313143"/>
            <a:ext cx="751435" cy="582393"/>
          </a:xfrm>
          <a:prstGeom prst="roundRect">
            <a:avLst>
              <a:gd name="adj" fmla="val 21807"/>
            </a:avLst>
          </a:prstGeom>
          <a:solidFill>
            <a:srgbClr val="8A8B8C">
              <a:alpha val="30000"/>
            </a:srgbClr>
          </a:solidFill>
          <a:ln w="38100">
            <a:solidFill>
              <a:srgbClr val="000000">
                <a:alpha val="30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1900" b="0">
                <a:solidFill>
                  <a:srgbClr val="FFFFFF"/>
                </a:solidFill>
                <a:latin typeface="Helvetica Neue Medium"/>
                <a:ea typeface="Helvetica Neue Medium"/>
                <a:cs typeface="Helvetica Neue Medium"/>
                <a:sym typeface="Helvetica Neue Medium"/>
              </a:defRPr>
            </a:lvl1pPr>
          </a:lstStyle>
          <a:p>
            <a:r>
              <a:t>1.1</a:t>
            </a:r>
          </a:p>
        </p:txBody>
      </p:sp>
      <p:grpSp>
        <p:nvGrpSpPr>
          <p:cNvPr id="3140" name="Group"/>
          <p:cNvGrpSpPr/>
          <p:nvPr/>
        </p:nvGrpSpPr>
        <p:grpSpPr>
          <a:xfrm>
            <a:off x="9036789" y="2496129"/>
            <a:ext cx="751435" cy="1063781"/>
            <a:chOff x="0" y="0"/>
            <a:chExt cx="751434" cy="1063779"/>
          </a:xfrm>
        </p:grpSpPr>
        <p:sp>
          <p:nvSpPr>
            <p:cNvPr id="313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3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3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44" name="Group"/>
          <p:cNvGrpSpPr/>
          <p:nvPr/>
        </p:nvGrpSpPr>
        <p:grpSpPr>
          <a:xfrm>
            <a:off x="9621477" y="3154656"/>
            <a:ext cx="751435" cy="1063780"/>
            <a:chOff x="0" y="0"/>
            <a:chExt cx="751434" cy="1063779"/>
          </a:xfrm>
        </p:grpSpPr>
        <p:sp>
          <p:nvSpPr>
            <p:cNvPr id="314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4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4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48" name="Group"/>
          <p:cNvGrpSpPr/>
          <p:nvPr/>
        </p:nvGrpSpPr>
        <p:grpSpPr>
          <a:xfrm>
            <a:off x="10206166" y="3819663"/>
            <a:ext cx="751435" cy="1063781"/>
            <a:chOff x="0" y="0"/>
            <a:chExt cx="751434" cy="1063779"/>
          </a:xfrm>
        </p:grpSpPr>
        <p:sp>
          <p:nvSpPr>
            <p:cNvPr id="3145"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46"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47"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52" name="Group"/>
          <p:cNvGrpSpPr/>
          <p:nvPr/>
        </p:nvGrpSpPr>
        <p:grpSpPr>
          <a:xfrm>
            <a:off x="11067760" y="2313048"/>
            <a:ext cx="751435" cy="2397317"/>
            <a:chOff x="0" y="0"/>
            <a:chExt cx="751434" cy="2397315"/>
          </a:xfrm>
        </p:grpSpPr>
        <p:sp>
          <p:nvSpPr>
            <p:cNvPr id="3149"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50"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51"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73" name="Group"/>
          <p:cNvGrpSpPr/>
          <p:nvPr/>
        </p:nvGrpSpPr>
        <p:grpSpPr>
          <a:xfrm>
            <a:off x="14415025" y="2309276"/>
            <a:ext cx="3995194" cy="2586260"/>
            <a:chOff x="0" y="0"/>
            <a:chExt cx="3995192" cy="2586258"/>
          </a:xfrm>
        </p:grpSpPr>
        <p:sp>
          <p:nvSpPr>
            <p:cNvPr id="3153"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54"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55"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56"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160" name="Group"/>
            <p:cNvGrpSpPr/>
            <p:nvPr/>
          </p:nvGrpSpPr>
          <p:grpSpPr>
            <a:xfrm>
              <a:off x="1212787" y="186852"/>
              <a:ext cx="751435" cy="1063781"/>
              <a:chOff x="0" y="0"/>
              <a:chExt cx="751434" cy="1063779"/>
            </a:xfrm>
          </p:grpSpPr>
          <p:sp>
            <p:nvSpPr>
              <p:cNvPr id="315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5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5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64" name="Group"/>
            <p:cNvGrpSpPr/>
            <p:nvPr/>
          </p:nvGrpSpPr>
          <p:grpSpPr>
            <a:xfrm>
              <a:off x="1797475" y="845379"/>
              <a:ext cx="751435" cy="1063781"/>
              <a:chOff x="0" y="0"/>
              <a:chExt cx="751434" cy="1063779"/>
            </a:xfrm>
          </p:grpSpPr>
          <p:sp>
            <p:nvSpPr>
              <p:cNvPr id="316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6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6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68" name="Group"/>
            <p:cNvGrpSpPr/>
            <p:nvPr/>
          </p:nvGrpSpPr>
          <p:grpSpPr>
            <a:xfrm>
              <a:off x="2382163" y="1510386"/>
              <a:ext cx="751435" cy="1063781"/>
              <a:chOff x="0" y="0"/>
              <a:chExt cx="751434" cy="1063779"/>
            </a:xfrm>
          </p:grpSpPr>
          <p:sp>
            <p:nvSpPr>
              <p:cNvPr id="316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6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6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72" name="Group"/>
            <p:cNvGrpSpPr/>
            <p:nvPr/>
          </p:nvGrpSpPr>
          <p:grpSpPr>
            <a:xfrm>
              <a:off x="3243758" y="3771"/>
              <a:ext cx="751435" cy="2397317"/>
              <a:chOff x="0" y="0"/>
              <a:chExt cx="751434" cy="2397315"/>
            </a:xfrm>
          </p:grpSpPr>
          <p:sp>
            <p:nvSpPr>
              <p:cNvPr id="3169"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70"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71"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174" name="…"/>
          <p:cNvSpPr txBox="1"/>
          <p:nvPr/>
        </p:nvSpPr>
        <p:spPr>
          <a:xfrm>
            <a:off x="12666260" y="2885680"/>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175" name="Block 1"/>
          <p:cNvSpPr txBox="1"/>
          <p:nvPr/>
        </p:nvSpPr>
        <p:spPr>
          <a:xfrm>
            <a:off x="9250708" y="5042751"/>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176" name="Block N"/>
          <p:cNvSpPr txBox="1"/>
          <p:nvPr/>
        </p:nvSpPr>
        <p:spPr>
          <a:xfrm>
            <a:off x="15816432" y="5042751"/>
            <a:ext cx="1192379"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
        <p:nvSpPr>
          <p:cNvPr id="3177" name="Rounded Rectangle"/>
          <p:cNvSpPr/>
          <p:nvPr/>
        </p:nvSpPr>
        <p:spPr>
          <a:xfrm>
            <a:off x="14213254" y="5703787"/>
            <a:ext cx="4347936"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78" name="Rounded Rectangle"/>
          <p:cNvSpPr/>
          <p:nvPr/>
        </p:nvSpPr>
        <p:spPr>
          <a:xfrm>
            <a:off x="7647631" y="5703787"/>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79" name="Line"/>
          <p:cNvSpPr/>
          <p:nvPr/>
        </p:nvSpPr>
        <p:spPr>
          <a:xfrm>
            <a:off x="7311007" y="6338787"/>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80" name="Line"/>
          <p:cNvSpPr/>
          <p:nvPr/>
        </p:nvSpPr>
        <p:spPr>
          <a:xfrm>
            <a:off x="7311007" y="7007027"/>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81" name="Line"/>
          <p:cNvSpPr/>
          <p:nvPr/>
        </p:nvSpPr>
        <p:spPr>
          <a:xfrm>
            <a:off x="7311007" y="7675267"/>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82" name="Line"/>
          <p:cNvSpPr/>
          <p:nvPr/>
        </p:nvSpPr>
        <p:spPr>
          <a:xfrm>
            <a:off x="7311007" y="8343507"/>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83" name="Qubit 0   ⎥0〉"/>
          <p:cNvSpPr txBox="1"/>
          <p:nvPr/>
        </p:nvSpPr>
        <p:spPr>
          <a:xfrm>
            <a:off x="5226357" y="6114454"/>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184" name="Qubit 1   ⎥0〉"/>
          <p:cNvSpPr txBox="1"/>
          <p:nvPr/>
        </p:nvSpPr>
        <p:spPr>
          <a:xfrm>
            <a:off x="5226357" y="6782694"/>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185" name="Qubit 2   ⎥0〉"/>
          <p:cNvSpPr txBox="1"/>
          <p:nvPr/>
        </p:nvSpPr>
        <p:spPr>
          <a:xfrm>
            <a:off x="5226357" y="7450935"/>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186" name="Qubit 3   ⎥0〉"/>
          <p:cNvSpPr txBox="1"/>
          <p:nvPr/>
        </p:nvSpPr>
        <p:spPr>
          <a:xfrm>
            <a:off x="5226357" y="810562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sp>
        <p:nvSpPr>
          <p:cNvPr id="3187" name="0.2"/>
          <p:cNvSpPr/>
          <p:nvPr/>
        </p:nvSpPr>
        <p:spPr>
          <a:xfrm>
            <a:off x="7824002" y="6047591"/>
            <a:ext cx="751435" cy="582393"/>
          </a:xfrm>
          <a:prstGeom prst="roundRect">
            <a:avLst>
              <a:gd name="adj" fmla="val 21807"/>
            </a:avLst>
          </a:prstGeom>
          <a:solidFill>
            <a:srgbClr val="8A8B8C"/>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1900" b="0">
                <a:solidFill>
                  <a:srgbClr val="B51700"/>
                </a:solidFill>
                <a:latin typeface="Helvetica Neue Medium"/>
                <a:ea typeface="Helvetica Neue Medium"/>
                <a:cs typeface="Helvetica Neue Medium"/>
                <a:sym typeface="Helvetica Neue Medium"/>
              </a:defRPr>
            </a:lvl1pPr>
          </a:lstStyle>
          <a:p>
            <a:r>
              <a:t>0.2</a:t>
            </a:r>
          </a:p>
        </p:txBody>
      </p:sp>
      <p:sp>
        <p:nvSpPr>
          <p:cNvPr id="3188" name="-0.1"/>
          <p:cNvSpPr/>
          <p:nvPr/>
        </p:nvSpPr>
        <p:spPr>
          <a:xfrm>
            <a:off x="7824002" y="6715546"/>
            <a:ext cx="751435" cy="582393"/>
          </a:xfrm>
          <a:prstGeom prst="roundRect">
            <a:avLst>
              <a:gd name="adj" fmla="val 21807"/>
            </a:avLst>
          </a:prstGeom>
          <a:solidFill>
            <a:srgbClr val="8A8B8C"/>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1900" b="0">
                <a:solidFill>
                  <a:srgbClr val="B51700"/>
                </a:solidFill>
                <a:latin typeface="Helvetica Neue Medium"/>
                <a:ea typeface="Helvetica Neue Medium"/>
                <a:cs typeface="Helvetica Neue Medium"/>
                <a:sym typeface="Helvetica Neue Medium"/>
              </a:defRPr>
            </a:lvl1pPr>
          </a:lstStyle>
          <a:p>
            <a:r>
              <a:t>-0.1</a:t>
            </a:r>
          </a:p>
        </p:txBody>
      </p:sp>
      <p:sp>
        <p:nvSpPr>
          <p:cNvPr id="3189" name="1.4"/>
          <p:cNvSpPr/>
          <p:nvPr/>
        </p:nvSpPr>
        <p:spPr>
          <a:xfrm>
            <a:off x="7824002" y="7383502"/>
            <a:ext cx="751435" cy="582393"/>
          </a:xfrm>
          <a:prstGeom prst="roundRect">
            <a:avLst>
              <a:gd name="adj" fmla="val 21807"/>
            </a:avLst>
          </a:prstGeom>
          <a:solidFill>
            <a:srgbClr val="8A8B8C"/>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1900" b="0">
                <a:solidFill>
                  <a:srgbClr val="B51700"/>
                </a:solidFill>
                <a:latin typeface="Helvetica Neue Medium"/>
                <a:ea typeface="Helvetica Neue Medium"/>
                <a:cs typeface="Helvetica Neue Medium"/>
                <a:sym typeface="Helvetica Neue Medium"/>
              </a:defRPr>
            </a:lvl1pPr>
          </a:lstStyle>
          <a:p>
            <a:r>
              <a:t>1.4</a:t>
            </a:r>
          </a:p>
        </p:txBody>
      </p:sp>
      <p:sp>
        <p:nvSpPr>
          <p:cNvPr id="3190" name="1.1"/>
          <p:cNvSpPr/>
          <p:nvPr/>
        </p:nvSpPr>
        <p:spPr>
          <a:xfrm>
            <a:off x="7824002" y="8051458"/>
            <a:ext cx="751435" cy="582392"/>
          </a:xfrm>
          <a:prstGeom prst="roundRect">
            <a:avLst>
              <a:gd name="adj" fmla="val 21807"/>
            </a:avLst>
          </a:prstGeom>
          <a:solidFill>
            <a:srgbClr val="8A8B8C">
              <a:alpha val="30000"/>
            </a:srgbClr>
          </a:solidFill>
          <a:ln w="38100">
            <a:solidFill>
              <a:srgbClr val="000000">
                <a:alpha val="30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1900" b="0">
                <a:solidFill>
                  <a:srgbClr val="FFFFFF"/>
                </a:solidFill>
                <a:latin typeface="Helvetica Neue Medium"/>
                <a:ea typeface="Helvetica Neue Medium"/>
                <a:cs typeface="Helvetica Neue Medium"/>
                <a:sym typeface="Helvetica Neue Medium"/>
              </a:defRPr>
            </a:lvl1pPr>
          </a:lstStyle>
          <a:p>
            <a:r>
              <a:t>1.1</a:t>
            </a:r>
          </a:p>
        </p:txBody>
      </p:sp>
      <p:grpSp>
        <p:nvGrpSpPr>
          <p:cNvPr id="3194" name="Group"/>
          <p:cNvGrpSpPr/>
          <p:nvPr/>
        </p:nvGrpSpPr>
        <p:grpSpPr>
          <a:xfrm>
            <a:off x="9036789" y="6234444"/>
            <a:ext cx="751435" cy="1063780"/>
            <a:chOff x="0" y="0"/>
            <a:chExt cx="751434" cy="1063779"/>
          </a:xfrm>
        </p:grpSpPr>
        <p:sp>
          <p:nvSpPr>
            <p:cNvPr id="319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9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9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98" name="Group"/>
          <p:cNvGrpSpPr/>
          <p:nvPr/>
        </p:nvGrpSpPr>
        <p:grpSpPr>
          <a:xfrm>
            <a:off x="9621477" y="6892970"/>
            <a:ext cx="751435" cy="1063781"/>
            <a:chOff x="0" y="0"/>
            <a:chExt cx="751434" cy="1063779"/>
          </a:xfrm>
        </p:grpSpPr>
        <p:sp>
          <p:nvSpPr>
            <p:cNvPr id="3195" name="Rounded Rectangle"/>
            <p:cNvSpPr/>
            <p:nvPr/>
          </p:nvSpPr>
          <p:spPr>
            <a:xfrm>
              <a:off x="0" y="481388"/>
              <a:ext cx="751435" cy="582392"/>
            </a:xfrm>
            <a:prstGeom prst="roundRect">
              <a:avLst>
                <a:gd name="adj" fmla="val 21807"/>
              </a:avLst>
            </a:prstGeom>
            <a:solidFill>
              <a:srgbClr val="F8B62D">
                <a:alpha val="30232"/>
              </a:srgbClr>
            </a:solidFill>
            <a:ln w="38100" cap="flat">
              <a:solidFill>
                <a:srgbClr val="000000">
                  <a:alpha val="30232"/>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96" name="Circle"/>
            <p:cNvSpPr/>
            <p:nvPr/>
          </p:nvSpPr>
          <p:spPr>
            <a:xfrm>
              <a:off x="271373" y="0"/>
              <a:ext cx="208687" cy="208687"/>
            </a:xfrm>
            <a:prstGeom prst="ellipse">
              <a:avLst/>
            </a:prstGeom>
            <a:solidFill>
              <a:srgbClr val="000000">
                <a:alpha val="30085"/>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97" name="Line"/>
            <p:cNvSpPr/>
            <p:nvPr/>
          </p:nvSpPr>
          <p:spPr>
            <a:xfrm flipV="1">
              <a:off x="375716" y="130310"/>
              <a:ext cx="1" cy="360427"/>
            </a:xfrm>
            <a:prstGeom prst="line">
              <a:avLst/>
            </a:prstGeom>
            <a:noFill/>
            <a:ln w="38100" cap="flat">
              <a:solidFill>
                <a:srgbClr val="000000">
                  <a:alpha val="29924"/>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02" name="Group"/>
          <p:cNvGrpSpPr/>
          <p:nvPr/>
        </p:nvGrpSpPr>
        <p:grpSpPr>
          <a:xfrm>
            <a:off x="10206166" y="7557978"/>
            <a:ext cx="751435" cy="1063780"/>
            <a:chOff x="0" y="0"/>
            <a:chExt cx="751434" cy="1063779"/>
          </a:xfrm>
        </p:grpSpPr>
        <p:sp>
          <p:nvSpPr>
            <p:cNvPr id="3199"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00"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01"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06" name="Group"/>
          <p:cNvGrpSpPr/>
          <p:nvPr/>
        </p:nvGrpSpPr>
        <p:grpSpPr>
          <a:xfrm>
            <a:off x="11067760" y="6051363"/>
            <a:ext cx="751435" cy="2397317"/>
            <a:chOff x="0" y="0"/>
            <a:chExt cx="751434" cy="2397315"/>
          </a:xfrm>
        </p:grpSpPr>
        <p:sp>
          <p:nvSpPr>
            <p:cNvPr id="3203"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04"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05"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27" name="Group"/>
          <p:cNvGrpSpPr/>
          <p:nvPr/>
        </p:nvGrpSpPr>
        <p:grpSpPr>
          <a:xfrm>
            <a:off x="14415025" y="6047591"/>
            <a:ext cx="3995194" cy="2586260"/>
            <a:chOff x="0" y="0"/>
            <a:chExt cx="3995192" cy="2586258"/>
          </a:xfrm>
        </p:grpSpPr>
        <p:sp>
          <p:nvSpPr>
            <p:cNvPr id="3207"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08"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09"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10"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214" name="Group"/>
            <p:cNvGrpSpPr/>
            <p:nvPr/>
          </p:nvGrpSpPr>
          <p:grpSpPr>
            <a:xfrm>
              <a:off x="1212787" y="186852"/>
              <a:ext cx="751435" cy="1063781"/>
              <a:chOff x="0" y="0"/>
              <a:chExt cx="751434" cy="1063779"/>
            </a:xfrm>
          </p:grpSpPr>
          <p:sp>
            <p:nvSpPr>
              <p:cNvPr id="321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1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1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18" name="Group"/>
            <p:cNvGrpSpPr/>
            <p:nvPr/>
          </p:nvGrpSpPr>
          <p:grpSpPr>
            <a:xfrm>
              <a:off x="1797475" y="845379"/>
              <a:ext cx="751435" cy="1063781"/>
              <a:chOff x="0" y="0"/>
              <a:chExt cx="751434" cy="1063779"/>
            </a:xfrm>
          </p:grpSpPr>
          <p:sp>
            <p:nvSpPr>
              <p:cNvPr id="321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1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1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22" name="Group"/>
            <p:cNvGrpSpPr/>
            <p:nvPr/>
          </p:nvGrpSpPr>
          <p:grpSpPr>
            <a:xfrm>
              <a:off x="2382163" y="1510386"/>
              <a:ext cx="751435" cy="1063781"/>
              <a:chOff x="0" y="0"/>
              <a:chExt cx="751434" cy="1063779"/>
            </a:xfrm>
          </p:grpSpPr>
          <p:sp>
            <p:nvSpPr>
              <p:cNvPr id="321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2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2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26" name="Group"/>
            <p:cNvGrpSpPr/>
            <p:nvPr/>
          </p:nvGrpSpPr>
          <p:grpSpPr>
            <a:xfrm>
              <a:off x="3243758" y="3771"/>
              <a:ext cx="751435" cy="2397317"/>
              <a:chOff x="0" y="0"/>
              <a:chExt cx="751434" cy="2397315"/>
            </a:xfrm>
          </p:grpSpPr>
          <p:sp>
            <p:nvSpPr>
              <p:cNvPr id="3223"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24"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25"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228" name="…"/>
          <p:cNvSpPr txBox="1"/>
          <p:nvPr/>
        </p:nvSpPr>
        <p:spPr>
          <a:xfrm>
            <a:off x="12666260" y="6623995"/>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229" name="Block 1"/>
          <p:cNvSpPr txBox="1"/>
          <p:nvPr/>
        </p:nvSpPr>
        <p:spPr>
          <a:xfrm>
            <a:off x="9250708" y="8781066"/>
            <a:ext cx="1141782"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230" name="Block N"/>
          <p:cNvSpPr txBox="1"/>
          <p:nvPr/>
        </p:nvSpPr>
        <p:spPr>
          <a:xfrm>
            <a:off x="15816432" y="8781066"/>
            <a:ext cx="1192379"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
        <p:nvSpPr>
          <p:cNvPr id="3231" name="Rounded Rectangle"/>
          <p:cNvSpPr/>
          <p:nvPr/>
        </p:nvSpPr>
        <p:spPr>
          <a:xfrm>
            <a:off x="14213254" y="9442956"/>
            <a:ext cx="4347936"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32" name="Rounded Rectangle"/>
          <p:cNvSpPr/>
          <p:nvPr/>
        </p:nvSpPr>
        <p:spPr>
          <a:xfrm>
            <a:off x="7647631" y="9442956"/>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33" name="Line"/>
          <p:cNvSpPr/>
          <p:nvPr/>
        </p:nvSpPr>
        <p:spPr>
          <a:xfrm>
            <a:off x="7311007" y="10077956"/>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234" name="Line"/>
          <p:cNvSpPr/>
          <p:nvPr/>
        </p:nvSpPr>
        <p:spPr>
          <a:xfrm>
            <a:off x="7311007" y="10746196"/>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235" name="Line"/>
          <p:cNvSpPr/>
          <p:nvPr/>
        </p:nvSpPr>
        <p:spPr>
          <a:xfrm>
            <a:off x="7311007" y="11414437"/>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236" name="Line"/>
          <p:cNvSpPr/>
          <p:nvPr/>
        </p:nvSpPr>
        <p:spPr>
          <a:xfrm>
            <a:off x="7311007" y="12082677"/>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237" name="Qubit 0   ⎥0〉"/>
          <p:cNvSpPr txBox="1"/>
          <p:nvPr/>
        </p:nvSpPr>
        <p:spPr>
          <a:xfrm>
            <a:off x="5226357" y="9853623"/>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238" name="Qubit 1   ⎥0〉"/>
          <p:cNvSpPr txBox="1"/>
          <p:nvPr/>
        </p:nvSpPr>
        <p:spPr>
          <a:xfrm>
            <a:off x="5226357" y="10521863"/>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239" name="Qubit 2   ⎥0〉"/>
          <p:cNvSpPr txBox="1"/>
          <p:nvPr/>
        </p:nvSpPr>
        <p:spPr>
          <a:xfrm>
            <a:off x="5226357" y="11190104"/>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240" name="Qubit 3   ⎥0〉"/>
          <p:cNvSpPr txBox="1"/>
          <p:nvPr/>
        </p:nvSpPr>
        <p:spPr>
          <a:xfrm>
            <a:off x="5226357" y="1184479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3261" name="Group"/>
          <p:cNvGrpSpPr/>
          <p:nvPr/>
        </p:nvGrpSpPr>
        <p:grpSpPr>
          <a:xfrm>
            <a:off x="7824002" y="9786760"/>
            <a:ext cx="3995193" cy="2586260"/>
            <a:chOff x="0" y="0"/>
            <a:chExt cx="3995192" cy="2586258"/>
          </a:xfrm>
        </p:grpSpPr>
        <p:sp>
          <p:nvSpPr>
            <p:cNvPr id="3241" name="0.4"/>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1900" b="0">
                  <a:solidFill>
                    <a:srgbClr val="B51700"/>
                  </a:solidFill>
                  <a:latin typeface="Helvetica Neue Medium"/>
                  <a:ea typeface="Helvetica Neue Medium"/>
                  <a:cs typeface="Helvetica Neue Medium"/>
                  <a:sym typeface="Helvetica Neue Medium"/>
                </a:defRPr>
              </a:lvl1pPr>
            </a:lstStyle>
            <a:p>
              <a:r>
                <a:t>0.4</a:t>
              </a:r>
            </a:p>
          </p:txBody>
        </p:sp>
        <p:sp>
          <p:nvSpPr>
            <p:cNvPr id="3242" name="-0.1"/>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1900" b="0">
                  <a:solidFill>
                    <a:srgbClr val="FFFFFF"/>
                  </a:solidFill>
                  <a:latin typeface="Helvetica Neue Medium"/>
                  <a:ea typeface="Helvetica Neue Medium"/>
                  <a:cs typeface="Helvetica Neue Medium"/>
                  <a:sym typeface="Helvetica Neue Medium"/>
                </a:defRPr>
              </a:lvl1pPr>
            </a:lstStyle>
            <a:p>
              <a:r>
                <a:t>-0.1</a:t>
              </a:r>
            </a:p>
          </p:txBody>
        </p:sp>
        <p:sp>
          <p:nvSpPr>
            <p:cNvPr id="3243" name="1.4"/>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1900" b="0">
                  <a:solidFill>
                    <a:srgbClr val="FFFFFF"/>
                  </a:solidFill>
                  <a:latin typeface="Helvetica Neue Medium"/>
                  <a:ea typeface="Helvetica Neue Medium"/>
                  <a:cs typeface="Helvetica Neue Medium"/>
                  <a:sym typeface="Helvetica Neue Medium"/>
                </a:defRPr>
              </a:lvl1pPr>
            </a:lstStyle>
            <a:p>
              <a:r>
                <a:t>1.4</a:t>
              </a:r>
            </a:p>
          </p:txBody>
        </p:sp>
        <p:sp>
          <p:nvSpPr>
            <p:cNvPr id="3244" name="1.1"/>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1900" b="0">
                  <a:solidFill>
                    <a:srgbClr val="FFFFFF"/>
                  </a:solidFill>
                  <a:latin typeface="Helvetica Neue Medium"/>
                  <a:ea typeface="Helvetica Neue Medium"/>
                  <a:cs typeface="Helvetica Neue Medium"/>
                  <a:sym typeface="Helvetica Neue Medium"/>
                </a:defRPr>
              </a:lvl1pPr>
            </a:lstStyle>
            <a:p>
              <a:r>
                <a:t>1.1</a:t>
              </a:r>
            </a:p>
          </p:txBody>
        </p:sp>
        <p:grpSp>
          <p:nvGrpSpPr>
            <p:cNvPr id="3248" name="Group"/>
            <p:cNvGrpSpPr/>
            <p:nvPr/>
          </p:nvGrpSpPr>
          <p:grpSpPr>
            <a:xfrm>
              <a:off x="1212787" y="186852"/>
              <a:ext cx="751435" cy="1063781"/>
              <a:chOff x="0" y="0"/>
              <a:chExt cx="751434" cy="1063779"/>
            </a:xfrm>
          </p:grpSpPr>
          <p:sp>
            <p:nvSpPr>
              <p:cNvPr id="324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4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4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52" name="Group"/>
            <p:cNvGrpSpPr/>
            <p:nvPr/>
          </p:nvGrpSpPr>
          <p:grpSpPr>
            <a:xfrm>
              <a:off x="1797475" y="845379"/>
              <a:ext cx="751435" cy="1063781"/>
              <a:chOff x="0" y="0"/>
              <a:chExt cx="751434" cy="1063779"/>
            </a:xfrm>
          </p:grpSpPr>
          <p:sp>
            <p:nvSpPr>
              <p:cNvPr id="3249"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50"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51"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56" name="Group"/>
            <p:cNvGrpSpPr/>
            <p:nvPr/>
          </p:nvGrpSpPr>
          <p:grpSpPr>
            <a:xfrm>
              <a:off x="2382163" y="1510386"/>
              <a:ext cx="751435" cy="1063781"/>
              <a:chOff x="0" y="0"/>
              <a:chExt cx="751434" cy="1063779"/>
            </a:xfrm>
          </p:grpSpPr>
          <p:sp>
            <p:nvSpPr>
              <p:cNvPr id="3253"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54"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55"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60" name="Group"/>
            <p:cNvGrpSpPr/>
            <p:nvPr/>
          </p:nvGrpSpPr>
          <p:grpSpPr>
            <a:xfrm>
              <a:off x="3243758" y="3771"/>
              <a:ext cx="751435" cy="2397317"/>
              <a:chOff x="0" y="0"/>
              <a:chExt cx="751434" cy="2397315"/>
            </a:xfrm>
          </p:grpSpPr>
          <p:sp>
            <p:nvSpPr>
              <p:cNvPr id="3257"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58"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59"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282" name="Group"/>
          <p:cNvGrpSpPr/>
          <p:nvPr/>
        </p:nvGrpSpPr>
        <p:grpSpPr>
          <a:xfrm>
            <a:off x="14415025" y="9786760"/>
            <a:ext cx="3995194" cy="2586260"/>
            <a:chOff x="0" y="0"/>
            <a:chExt cx="3995192" cy="2586258"/>
          </a:xfrm>
        </p:grpSpPr>
        <p:sp>
          <p:nvSpPr>
            <p:cNvPr id="3262"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63"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64"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65"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269" name="Group"/>
            <p:cNvGrpSpPr/>
            <p:nvPr/>
          </p:nvGrpSpPr>
          <p:grpSpPr>
            <a:xfrm>
              <a:off x="1212787" y="186852"/>
              <a:ext cx="751435" cy="1063781"/>
              <a:chOff x="0" y="0"/>
              <a:chExt cx="751434" cy="1063779"/>
            </a:xfrm>
          </p:grpSpPr>
          <p:sp>
            <p:nvSpPr>
              <p:cNvPr id="326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6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6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73" name="Group"/>
            <p:cNvGrpSpPr/>
            <p:nvPr/>
          </p:nvGrpSpPr>
          <p:grpSpPr>
            <a:xfrm>
              <a:off x="1797475" y="845379"/>
              <a:ext cx="751435" cy="1063781"/>
              <a:chOff x="0" y="0"/>
              <a:chExt cx="751434" cy="1063779"/>
            </a:xfrm>
          </p:grpSpPr>
          <p:sp>
            <p:nvSpPr>
              <p:cNvPr id="327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7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7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77" name="Group"/>
            <p:cNvGrpSpPr/>
            <p:nvPr/>
          </p:nvGrpSpPr>
          <p:grpSpPr>
            <a:xfrm>
              <a:off x="2382163" y="1510386"/>
              <a:ext cx="751435" cy="1063781"/>
              <a:chOff x="0" y="0"/>
              <a:chExt cx="751434" cy="1063779"/>
            </a:xfrm>
          </p:grpSpPr>
          <p:sp>
            <p:nvSpPr>
              <p:cNvPr id="327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7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7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81" name="Group"/>
            <p:cNvGrpSpPr/>
            <p:nvPr/>
          </p:nvGrpSpPr>
          <p:grpSpPr>
            <a:xfrm>
              <a:off x="3243758" y="3771"/>
              <a:ext cx="751435" cy="2397317"/>
              <a:chOff x="0" y="0"/>
              <a:chExt cx="751434" cy="2397315"/>
            </a:xfrm>
          </p:grpSpPr>
          <p:sp>
            <p:nvSpPr>
              <p:cNvPr id="3278"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79"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80"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283" name="…"/>
          <p:cNvSpPr txBox="1"/>
          <p:nvPr/>
        </p:nvSpPr>
        <p:spPr>
          <a:xfrm>
            <a:off x="12666260" y="10363164"/>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284" name="Block 1"/>
          <p:cNvSpPr txBox="1"/>
          <p:nvPr/>
        </p:nvSpPr>
        <p:spPr>
          <a:xfrm>
            <a:off x="9250708" y="12520235"/>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285" name="Block N"/>
          <p:cNvSpPr txBox="1"/>
          <p:nvPr/>
        </p:nvSpPr>
        <p:spPr>
          <a:xfrm>
            <a:off x="15816432" y="12520235"/>
            <a:ext cx="1192379"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4643</TotalTime>
  <Words>9055</Words>
  <Application>Microsoft Macintosh PowerPoint</Application>
  <PresentationFormat>Custom</PresentationFormat>
  <Paragraphs>1684</Paragraphs>
  <Slides>174</Slides>
  <Notes>88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174</vt:i4>
      </vt:variant>
    </vt:vector>
  </HeadingPairs>
  <TitlesOfParts>
    <vt:vector size="183" baseType="lpstr">
      <vt:lpstr>Arial</vt:lpstr>
      <vt:lpstr>Calibri</vt:lpstr>
      <vt:lpstr>Cambria Math</vt:lpstr>
      <vt:lpstr>Courier</vt:lpstr>
      <vt:lpstr>Helvetica</vt:lpstr>
      <vt:lpstr>Helvetica Neue</vt:lpstr>
      <vt:lpstr>Helvetica Neue Medium</vt:lpstr>
      <vt:lpstr>Wingdings</vt:lpstr>
      <vt:lpstr>Office Theme</vt:lpstr>
      <vt:lpstr>TorchQuantum Case Study for Robust Quantum Circuits</vt:lpstr>
      <vt:lpstr>Quantum Computing</vt:lpstr>
      <vt:lpstr>Quantum Computing</vt:lpstr>
      <vt:lpstr>Quantum Computing in NISQ Era</vt:lpstr>
      <vt:lpstr>A Large Gap between Powerful Quantum Algorithms and Current Devices</vt:lpstr>
      <vt:lpstr>Good Infrastructure is Critical</vt:lpstr>
      <vt:lpstr>TorchQuantum Library</vt:lpstr>
      <vt:lpstr>TorchQuantum Tutorial Outline</vt:lpstr>
      <vt:lpstr>TorchQuantum Tutorial Outline</vt:lpstr>
      <vt:lpstr>Quantum Bit</vt:lpstr>
      <vt:lpstr>Quantum Bit</vt:lpstr>
      <vt:lpstr>Quantum Gates</vt:lpstr>
      <vt:lpstr>Quantum Gates</vt:lpstr>
      <vt:lpstr>Quantum Gates</vt:lpstr>
      <vt:lpstr>TorchQuantum Tutorial Outline</vt:lpstr>
      <vt:lpstr>TQ for Statevector simulation</vt:lpstr>
      <vt:lpstr>TQ for Statevector simulation</vt:lpstr>
      <vt:lpstr>TQ for Statevector simulation</vt:lpstr>
      <vt:lpstr>TQ for Statevector simulation</vt:lpstr>
      <vt:lpstr>TQ for Density Matrix simulation</vt:lpstr>
      <vt:lpstr>Dynamic computation graph</vt:lpstr>
      <vt:lpstr>Batch Mode Tensorized Processing</vt:lpstr>
      <vt:lpstr>GPU Support</vt:lpstr>
      <vt:lpstr>Automatic Gradient Computation</vt:lpstr>
      <vt:lpstr>Encoding Classical Data to Quantum various encoder support</vt:lpstr>
      <vt:lpstr>Construct a Circuit Class</vt:lpstr>
      <vt:lpstr>Conversion tq model to other frameworks</vt:lpstr>
      <vt:lpstr>Easy Deployment on Real Quantum Machines</vt:lpstr>
      <vt:lpstr>Compare the Speed of TQ and Pennylane</vt:lpstr>
      <vt:lpstr>Hands-On Section 1.2 TorchQuantum Operations</vt:lpstr>
      <vt:lpstr>TorchQuantum Tutorial Outline</vt:lpstr>
      <vt:lpstr>State Preparation with Parameterized Circuit</vt:lpstr>
      <vt:lpstr>Variational Quantum Eigensolver</vt:lpstr>
      <vt:lpstr>Quantum Neural Networks for MNIST Classification</vt:lpstr>
      <vt:lpstr>TorchQuantum Hub</vt:lpstr>
      <vt:lpstr>PowerPoint Presentation</vt:lpstr>
      <vt:lpstr>TorchQuantum Tutorial Outline</vt:lpstr>
      <vt:lpstr>Quantum Neural Network Compression</vt:lpstr>
      <vt:lpstr>TorchQuantum Tutorial Outline</vt:lpstr>
      <vt:lpstr>Brief Overview of Workflow</vt:lpstr>
      <vt:lpstr>Pulse-Based and Gate-Based</vt:lpstr>
      <vt:lpstr>Pulse-Based and Gate-Based</vt:lpstr>
      <vt:lpstr>Gate-based Compilation</vt:lpstr>
      <vt:lpstr>Quantum Optimal Control(QOC)</vt:lpstr>
      <vt:lpstr>Quantum Optimal Control (QOC)</vt:lpstr>
      <vt:lpstr>TorchQuantum Tutorial Outline</vt:lpstr>
      <vt:lpstr>Variational Quantum Pulse Learning (VQP)</vt:lpstr>
      <vt:lpstr>Motivation and Challenges</vt:lpstr>
      <vt:lpstr>Motivation and Challenges</vt:lpstr>
      <vt:lpstr>Attempt on Quantum Neural Network</vt:lpstr>
      <vt:lpstr>Methodology</vt:lpstr>
      <vt:lpstr>PowerPoint Presentation</vt:lpstr>
      <vt:lpstr>Methodology</vt:lpstr>
      <vt:lpstr>PowerPoint Presentation</vt:lpstr>
      <vt:lpstr>PowerPoint Presentation</vt:lpstr>
      <vt:lpstr>PowerPoint Presentation</vt:lpstr>
      <vt:lpstr>Methodology</vt:lpstr>
      <vt:lpstr>Optimization Framework</vt:lpstr>
      <vt:lpstr>Pulse based is better than Gate based</vt:lpstr>
      <vt:lpstr>PowerPoint Presentation</vt:lpstr>
      <vt:lpstr>Challenge for Pulse Learning</vt:lpstr>
      <vt:lpstr>Pulse Ansatz on VQAs</vt:lpstr>
      <vt:lpstr>Benefits of Pulse Ansatz</vt:lpstr>
      <vt:lpstr>Benefits of Pulse Ansatz</vt:lpstr>
      <vt:lpstr>Benefits of Pulse Ansatz</vt:lpstr>
      <vt:lpstr>Framework and Evaluation</vt:lpstr>
      <vt:lpstr>Framework and Evaluation</vt:lpstr>
      <vt:lpstr>Framework and Evaluation</vt:lpstr>
      <vt:lpstr>Framework and Evaluation</vt:lpstr>
      <vt:lpstr>PowerPoint Presentation</vt:lpstr>
      <vt:lpstr>TorchQuantum Tutorial Outline</vt:lpstr>
      <vt:lpstr>Challenges of PQC — Noise</vt:lpstr>
      <vt:lpstr>Challenges of PQC — Large Design Space</vt:lpstr>
      <vt:lpstr>Challenges of PQC — Large Design Space</vt:lpstr>
      <vt:lpstr>Challenges of PQC — Large Design Space</vt:lpstr>
      <vt:lpstr>Goal of QuantumNAS</vt:lpstr>
      <vt:lpstr>QuantumNAS</vt:lpstr>
      <vt:lpstr>QuantumNAS</vt:lpstr>
      <vt:lpstr>SuperCircuit &amp; SubCircuit</vt:lpstr>
      <vt:lpstr>SuperCircuit &amp; SubCircuit</vt:lpstr>
      <vt:lpstr>SuperCircuit &amp; SubCircuit</vt:lpstr>
      <vt:lpstr>SuperCircuit Construction</vt:lpstr>
      <vt:lpstr>SuperCircuit Training</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How Reliable is the SuperCircuit?</vt:lpstr>
      <vt:lpstr>QuantumNAS</vt:lpstr>
      <vt:lpstr>Noise-Adaptive Evolutionary Co-Search</vt:lpstr>
      <vt:lpstr>Noise-Adaptive Evolutionary Co-Search</vt:lpstr>
      <vt:lpstr>Noise-Adaptive Evolutionary Co-Search</vt:lpstr>
      <vt:lpstr>QuantumNAS</vt:lpstr>
      <vt:lpstr>QuantumNAS</vt:lpstr>
      <vt:lpstr>Iterative Pruning</vt:lpstr>
      <vt:lpstr>Iterative Pruning</vt:lpstr>
      <vt:lpstr>Iterative Pruning</vt:lpstr>
      <vt:lpstr>Iterative Pruning</vt:lpstr>
      <vt:lpstr>Iterative Pruning</vt:lpstr>
      <vt:lpstr>Evaluation Setups: Benchmarks and Devices</vt:lpstr>
      <vt:lpstr>Benchmarks: QNN and VQE</vt:lpstr>
      <vt:lpstr>Benchmarks: QNN and VQE</vt:lpstr>
      <vt:lpstr>QML Results</vt:lpstr>
      <vt:lpstr>Consistent Improvements on Diverse Design Spaces</vt:lpstr>
      <vt:lpstr>Scalable to Large #Qubits</vt:lpstr>
      <vt:lpstr>Effective of Quantum Gate Pruning</vt:lpstr>
      <vt:lpstr>Time Cost with TorchQuantum</vt:lpstr>
      <vt:lpstr>Hands-On Section 3.1 QuantumNAS</vt:lpstr>
      <vt:lpstr>TorchQuantum Tutorial Outline</vt:lpstr>
      <vt:lpstr>QuantumNAS vs. QuantumNAT</vt:lpstr>
      <vt:lpstr>PQC Circuit in QuantumNAT</vt:lpstr>
      <vt:lpstr>Three Techniques in QuantumNAT</vt:lpstr>
      <vt:lpstr>Post-Measurement Normalization</vt:lpstr>
      <vt:lpstr>Post-Measurement Normalization</vt:lpstr>
      <vt:lpstr>Post-Measurement Normalization</vt:lpstr>
      <vt:lpstr>Post-Measurement Normalization</vt:lpstr>
      <vt:lpstr>Post-Measurement Normalization</vt:lpstr>
      <vt:lpstr>Noise Injection</vt:lpstr>
      <vt:lpstr>Noise Injection</vt:lpstr>
      <vt:lpstr>Noise Injection</vt:lpstr>
      <vt:lpstr>Noise Injection</vt:lpstr>
      <vt:lpstr>Post-Measurement Quantization</vt:lpstr>
      <vt:lpstr>Post-Measurement Quantization</vt:lpstr>
      <vt:lpstr>Post-Measurement Quantization</vt:lpstr>
      <vt:lpstr>Evaluation</vt:lpstr>
      <vt:lpstr>Consistent Improvements on Various  Benchmarks</vt:lpstr>
      <vt:lpstr>Visualization</vt:lpstr>
      <vt:lpstr>Noise Model in TQ</vt:lpstr>
      <vt:lpstr>TorchQuantum Tutorial Outline</vt:lpstr>
      <vt:lpstr>QOC for High Scalability</vt:lpstr>
      <vt:lpstr>Challenge of On-chip Training: noise</vt:lpstr>
      <vt:lpstr>Challenge of On-chip Training: noise</vt:lpstr>
      <vt:lpstr>Parameter Shift Rules</vt:lpstr>
      <vt:lpstr>Parameter Shift Rules</vt:lpstr>
      <vt:lpstr>Parameter Shift Rules</vt:lpstr>
      <vt:lpstr>Parameter Shift Rules</vt:lpstr>
      <vt:lpstr>Calculate Gradients of PQC</vt:lpstr>
      <vt:lpstr>Calculate Gradients of PQC</vt:lpstr>
      <vt:lpstr>Calculate Gradients of PQC</vt:lpstr>
      <vt:lpstr>Calculate Gradients of PQC</vt:lpstr>
      <vt:lpstr>Calculate Gradients of PQC</vt:lpstr>
      <vt:lpstr>Probabilistic Gradient Pruning</vt:lpstr>
      <vt:lpstr>Probabilistic Gradient Pruning</vt:lpstr>
      <vt:lpstr>Accumulation Window</vt:lpstr>
      <vt:lpstr>Accumulation Window</vt:lpstr>
      <vt:lpstr>Accumulation Window</vt:lpstr>
      <vt:lpstr>Evaluation</vt:lpstr>
      <vt:lpstr>QNN results</vt:lpstr>
      <vt:lpstr>QNN Training Curves</vt:lpstr>
      <vt:lpstr>QNN Training Curves</vt:lpstr>
      <vt:lpstr>VQE Training Curves</vt:lpstr>
      <vt:lpstr>Scalability Improvements</vt:lpstr>
      <vt:lpstr>TorchQuantum Tutorial Outline</vt:lpstr>
      <vt:lpstr>Transformer for Quantum Circuit Reliability Prediction</vt:lpstr>
      <vt:lpstr>Transformer for Quantum Circuit Reliability Prediction</vt:lpstr>
      <vt:lpstr>Dataset collection</vt:lpstr>
      <vt:lpstr>Features on each node </vt:lpstr>
      <vt:lpstr>Graph Transformer</vt:lpstr>
      <vt:lpstr>Evaluation</vt:lpstr>
      <vt:lpstr>Evaluation</vt:lpstr>
      <vt:lpstr>TorchQuantum Tutorial Outline</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Hanrui Wang</cp:lastModifiedBy>
  <cp:revision>223</cp:revision>
  <dcterms:modified xsi:type="dcterms:W3CDTF">2022-11-02T17:23:20Z</dcterms:modified>
</cp:coreProperties>
</file>